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7" r:id="rId3"/>
    <p:sldId id="258" r:id="rId4"/>
    <p:sldId id="275" r:id="rId5"/>
    <p:sldId id="276" r:id="rId6"/>
    <p:sldId id="259" r:id="rId7"/>
    <p:sldId id="271" r:id="rId8"/>
    <p:sldId id="273" r:id="rId9"/>
    <p:sldId id="260" r:id="rId10"/>
    <p:sldId id="261" r:id="rId11"/>
    <p:sldId id="267"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69" autoAdjust="0"/>
  </p:normalViewPr>
  <p:slideViewPr>
    <p:cSldViewPr>
      <p:cViewPr>
        <p:scale>
          <a:sx n="60" d="100"/>
          <a:sy n="60" d="100"/>
        </p:scale>
        <p:origin x="-1656" y="-29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BAEBAEA-30F3-451A-9D5F-839616E672CD}" type="datetimeFigureOut">
              <a:rPr lang="en-US" smtClean="0"/>
              <a:t>5/1/2014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5AF1E7B-9FFC-40E4-B268-F206A01EDB0A}" type="slidenum">
              <a:rPr lang="en-US" smtClean="0"/>
              <a:t>‹#›</a:t>
            </a:fld>
            <a:endParaRPr lang="en-US"/>
          </a:p>
        </p:txBody>
      </p:sp>
    </p:spTree>
    <p:extLst>
      <p:ext uri="{BB962C8B-B14F-4D97-AF65-F5344CB8AC3E}">
        <p14:creationId xmlns:p14="http://schemas.microsoft.com/office/powerpoint/2010/main" val="1244986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E931157-B2DA-4C56-8216-0B2FDA87D305}" type="datetimeFigureOut">
              <a:rPr lang="en-US" smtClean="0"/>
              <a:t>5/1/2014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F714B5D-5B4A-4E0B-96CB-A9D8680BF9B3}" type="slidenum">
              <a:rPr lang="en-US" smtClean="0"/>
              <a:t>‹#›</a:t>
            </a:fld>
            <a:endParaRPr lang="en-US"/>
          </a:p>
        </p:txBody>
      </p:sp>
    </p:spTree>
    <p:extLst>
      <p:ext uri="{BB962C8B-B14F-4D97-AF65-F5344CB8AC3E}">
        <p14:creationId xmlns:p14="http://schemas.microsoft.com/office/powerpoint/2010/main" val="3414344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714B5D-5B4A-4E0B-96CB-A9D8680BF9B3}" type="slidenum">
              <a:rPr lang="en-US" smtClean="0"/>
              <a:t>3</a:t>
            </a:fld>
            <a:endParaRPr lang="en-US"/>
          </a:p>
        </p:txBody>
      </p:sp>
    </p:spTree>
    <p:extLst>
      <p:ext uri="{BB962C8B-B14F-4D97-AF65-F5344CB8AC3E}">
        <p14:creationId xmlns:p14="http://schemas.microsoft.com/office/powerpoint/2010/main" val="2213901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9B8CC4-5A47-403B-B4F1-EE4779ED03C2}" type="datetimeFigureOut">
              <a:rPr lang="en-US" smtClean="0"/>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8ECB2-2E68-44E0-B4FE-C80CF578B6E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9B8CC4-5A47-403B-B4F1-EE4779ED03C2}" type="datetimeFigureOut">
              <a:rPr lang="en-US" smtClean="0"/>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8ECB2-2E68-44E0-B4FE-C80CF578B6E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F9B8CC4-5A47-403B-B4F1-EE4779ED03C2}" type="datetimeFigureOut">
              <a:rPr lang="en-US" smtClean="0"/>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8ECB2-2E68-44E0-B4FE-C80CF578B6E6}"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9B8CC4-5A47-403B-B4F1-EE4779ED03C2}" type="datetimeFigureOut">
              <a:rPr lang="en-US" smtClean="0"/>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8ECB2-2E68-44E0-B4FE-C80CF578B6E6}"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9B8CC4-5A47-403B-B4F1-EE4779ED03C2}" type="datetimeFigureOut">
              <a:rPr lang="en-US" smtClean="0"/>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8ECB2-2E68-44E0-B4FE-C80CF578B6E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F9B8CC4-5A47-403B-B4F1-EE4779ED03C2}" type="datetimeFigureOut">
              <a:rPr lang="en-US" smtClean="0"/>
              <a:t>5/1/2014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8ECB2-2E68-44E0-B4FE-C80CF578B6E6}"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9B8CC4-5A47-403B-B4F1-EE4779ED03C2}" type="datetimeFigureOut">
              <a:rPr lang="en-US" smtClean="0"/>
              <a:t>5/1/2014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8ECB2-2E68-44E0-B4FE-C80CF578B6E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9B8CC4-5A47-403B-B4F1-EE4779ED03C2}" type="datetimeFigureOut">
              <a:rPr lang="en-US" smtClean="0"/>
              <a:t>5/1/2014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8ECB2-2E68-44E0-B4FE-C80CF578B6E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F9B8CC4-5A47-403B-B4F1-EE4779ED03C2}" type="datetimeFigureOut">
              <a:rPr lang="en-US" smtClean="0"/>
              <a:t>5/1/2014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8ECB2-2E68-44E0-B4FE-C80CF578B6E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9B8CC4-5A47-403B-B4F1-EE4779ED03C2}" type="datetimeFigureOut">
              <a:rPr lang="en-US" smtClean="0"/>
              <a:t>5/1/2014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8ECB2-2E68-44E0-B4FE-C80CF578B6E6}"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9B8CC4-5A47-403B-B4F1-EE4779ED03C2}" type="datetimeFigureOut">
              <a:rPr lang="en-US" smtClean="0"/>
              <a:t>5/1/2014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8ECB2-2E68-44E0-B4FE-C80CF578B6E6}"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F9B8CC4-5A47-403B-B4F1-EE4779ED03C2}" type="datetimeFigureOut">
              <a:rPr lang="en-US" smtClean="0"/>
              <a:t>5/1/2014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008ECB2-2E68-44E0-B4FE-C80CF578B6E6}"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cuts-ccier.org/iia/index.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990600"/>
            <a:ext cx="7772400" cy="1780108"/>
          </a:xfrm>
        </p:spPr>
        <p:txBody>
          <a:bodyPr>
            <a:noAutofit/>
          </a:bodyPr>
          <a:lstStyle/>
          <a:p>
            <a:r>
              <a:rPr lang="en-US" sz="4000" b="1" i="1" dirty="0" smtClean="0">
                <a:solidFill>
                  <a:schemeClr val="tx1"/>
                </a:solidFill>
                <a:latin typeface="Garamond" panose="02020404030301010803" pitchFamily="18" charset="0"/>
              </a:rPr>
              <a:t>Critical Dimensions of Indian Investments in Africa </a:t>
            </a:r>
            <a:br>
              <a:rPr lang="en-US" sz="4000" b="1" i="1" dirty="0" smtClean="0">
                <a:solidFill>
                  <a:schemeClr val="tx1"/>
                </a:solidFill>
                <a:latin typeface="Garamond" panose="02020404030301010803" pitchFamily="18" charset="0"/>
              </a:rPr>
            </a:br>
            <a:r>
              <a:rPr lang="en-US" sz="4000" b="1" i="1" dirty="0" smtClean="0">
                <a:solidFill>
                  <a:schemeClr val="tx1"/>
                </a:solidFill>
                <a:latin typeface="Garamond" panose="02020404030301010803" pitchFamily="18" charset="0"/>
              </a:rPr>
              <a:t>(The IIA Project)</a:t>
            </a:r>
            <a:endParaRPr lang="en-US" sz="4000" b="1" i="1" dirty="0">
              <a:solidFill>
                <a:schemeClr val="tx1"/>
              </a:solidFill>
              <a:latin typeface="Garamond" panose="02020404030301010803" pitchFamily="18" charset="0"/>
            </a:endParaRPr>
          </a:p>
        </p:txBody>
      </p:sp>
      <p:sp>
        <p:nvSpPr>
          <p:cNvPr id="3" name="Subtitle 2"/>
          <p:cNvSpPr>
            <a:spLocks noGrp="1"/>
          </p:cNvSpPr>
          <p:nvPr>
            <p:ph type="subTitle" idx="1"/>
          </p:nvPr>
        </p:nvSpPr>
        <p:spPr>
          <a:xfrm>
            <a:off x="1219200" y="3048000"/>
            <a:ext cx="6705600" cy="2006602"/>
          </a:xfrm>
        </p:spPr>
        <p:txBody>
          <a:bodyPr>
            <a:noAutofit/>
          </a:bodyPr>
          <a:lstStyle/>
          <a:p>
            <a:r>
              <a:rPr lang="en-US" sz="3200" b="1" i="1" dirty="0" smtClean="0">
                <a:solidFill>
                  <a:schemeClr val="tx1"/>
                </a:solidFill>
                <a:latin typeface="Garamond" panose="02020404030301010803" pitchFamily="18" charset="0"/>
              </a:rPr>
              <a:t>01</a:t>
            </a:r>
            <a:r>
              <a:rPr lang="en-US" sz="3200" b="1" i="1" baseline="30000" dirty="0" smtClean="0">
                <a:solidFill>
                  <a:schemeClr val="tx1"/>
                </a:solidFill>
                <a:latin typeface="Garamond" panose="02020404030301010803" pitchFamily="18" charset="0"/>
              </a:rPr>
              <a:t>st</a:t>
            </a:r>
            <a:r>
              <a:rPr lang="en-US" sz="3200" b="1" i="1" dirty="0" smtClean="0">
                <a:solidFill>
                  <a:schemeClr val="tx1"/>
                </a:solidFill>
                <a:latin typeface="Garamond" panose="02020404030301010803" pitchFamily="18" charset="0"/>
              </a:rPr>
              <a:t> PAC MEETING</a:t>
            </a:r>
          </a:p>
          <a:p>
            <a:endParaRPr lang="en-US" sz="3200" b="1" i="1" dirty="0">
              <a:solidFill>
                <a:schemeClr val="tx1"/>
              </a:solidFill>
              <a:latin typeface="Garamond" panose="02020404030301010803" pitchFamily="18" charset="0"/>
            </a:endParaRPr>
          </a:p>
          <a:p>
            <a:r>
              <a:rPr lang="en-US" sz="3200" b="1" i="1" dirty="0" smtClean="0">
                <a:solidFill>
                  <a:schemeClr val="tx1"/>
                </a:solidFill>
                <a:latin typeface="Garamond" panose="02020404030301010803" pitchFamily="18" charset="0"/>
              </a:rPr>
              <a:t>Vikash Batham</a:t>
            </a:r>
          </a:p>
          <a:p>
            <a:r>
              <a:rPr lang="en-US" sz="3200" b="1" i="1" dirty="0" smtClean="0">
                <a:solidFill>
                  <a:schemeClr val="tx1"/>
                </a:solidFill>
                <a:latin typeface="Garamond" panose="02020404030301010803" pitchFamily="18" charset="0"/>
              </a:rPr>
              <a:t>16th April, 2014, New Delhi</a:t>
            </a:r>
            <a:endParaRPr lang="en-US" sz="3200" b="1" i="1" dirty="0">
              <a:solidFill>
                <a:schemeClr val="tx1"/>
              </a:solidFill>
              <a:latin typeface="Garamond" panose="02020404030301010803" pitchFamily="18" charset="0"/>
            </a:endParaRPr>
          </a:p>
        </p:txBody>
      </p:sp>
    </p:spTree>
    <p:extLst>
      <p:ext uri="{BB962C8B-B14F-4D97-AF65-F5344CB8AC3E}">
        <p14:creationId xmlns:p14="http://schemas.microsoft.com/office/powerpoint/2010/main" val="30358804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60637"/>
            <a:ext cx="7408333" cy="4373563"/>
          </a:xfrm>
        </p:spPr>
        <p:txBody>
          <a:bodyPr>
            <a:normAutofit/>
          </a:bodyPr>
          <a:lstStyle/>
          <a:p>
            <a:pPr algn="just"/>
            <a:r>
              <a:rPr lang="en-US" dirty="0"/>
              <a:t>Identification of good practices as </a:t>
            </a:r>
            <a:r>
              <a:rPr lang="en-US" dirty="0" smtClean="0"/>
              <a:t>followed by </a:t>
            </a:r>
            <a:r>
              <a:rPr lang="en-US" dirty="0"/>
              <a:t>Indian </a:t>
            </a:r>
            <a:r>
              <a:rPr lang="en-US" dirty="0" smtClean="0"/>
              <a:t>companies.</a:t>
            </a:r>
          </a:p>
          <a:p>
            <a:pPr algn="just"/>
            <a:endParaRPr lang="en-US" dirty="0" smtClean="0"/>
          </a:p>
          <a:p>
            <a:pPr algn="just"/>
            <a:r>
              <a:rPr lang="en-US" dirty="0" smtClean="0"/>
              <a:t>Identification </a:t>
            </a:r>
            <a:r>
              <a:rPr lang="en-US" dirty="0"/>
              <a:t>of </a:t>
            </a:r>
            <a:r>
              <a:rPr lang="en-US" dirty="0" smtClean="0"/>
              <a:t>practices that other companies (Indian &amp; Non-Indian) </a:t>
            </a:r>
            <a:r>
              <a:rPr lang="en-US" dirty="0"/>
              <a:t>can adopt to ensure </a:t>
            </a:r>
            <a:r>
              <a:rPr lang="en-US" dirty="0" smtClean="0"/>
              <a:t>that their investment </a:t>
            </a:r>
            <a:r>
              <a:rPr lang="en-US" dirty="0"/>
              <a:t>is </a:t>
            </a:r>
            <a:r>
              <a:rPr lang="en-US" dirty="0" smtClean="0"/>
              <a:t>inclusive and sustainable </a:t>
            </a:r>
          </a:p>
          <a:p>
            <a:pPr algn="just"/>
            <a:endParaRPr lang="en-US" dirty="0" smtClean="0"/>
          </a:p>
          <a:p>
            <a:pPr algn="just"/>
            <a:r>
              <a:rPr lang="en-US" dirty="0" smtClean="0"/>
              <a:t>Understand </a:t>
            </a:r>
            <a:r>
              <a:rPr lang="en-US" dirty="0"/>
              <a:t>the role of the legal </a:t>
            </a:r>
            <a:r>
              <a:rPr lang="en-US" dirty="0" smtClean="0"/>
              <a:t>frameworks of </a:t>
            </a:r>
            <a:r>
              <a:rPr lang="en-US" dirty="0"/>
              <a:t>both </a:t>
            </a:r>
            <a:r>
              <a:rPr lang="en-US" dirty="0" smtClean="0"/>
              <a:t>host </a:t>
            </a:r>
            <a:r>
              <a:rPr lang="en-US" dirty="0"/>
              <a:t>and </a:t>
            </a:r>
            <a:r>
              <a:rPr lang="en-US" dirty="0" smtClean="0"/>
              <a:t>investor </a:t>
            </a:r>
            <a:r>
              <a:rPr lang="en-US" dirty="0"/>
              <a:t>countries </a:t>
            </a:r>
            <a:r>
              <a:rPr lang="en-US" dirty="0" smtClean="0"/>
              <a:t>in fostering </a:t>
            </a:r>
            <a:r>
              <a:rPr lang="en-US" dirty="0"/>
              <a:t>positive social, economic </a:t>
            </a:r>
            <a:r>
              <a:rPr lang="en-US" dirty="0" smtClean="0"/>
              <a:t>and environment </a:t>
            </a:r>
            <a:r>
              <a:rPr lang="en-US" dirty="0"/>
              <a:t>impacts of FDI.</a:t>
            </a:r>
          </a:p>
        </p:txBody>
      </p:sp>
      <p:sp>
        <p:nvSpPr>
          <p:cNvPr id="3" name="Title 2"/>
          <p:cNvSpPr>
            <a:spLocks noGrp="1"/>
          </p:cNvSpPr>
          <p:nvPr>
            <p:ph type="title"/>
          </p:nvPr>
        </p:nvSpPr>
        <p:spPr/>
        <p:txBody>
          <a:bodyPr/>
          <a:lstStyle/>
          <a:p>
            <a:r>
              <a:rPr lang="en-US" dirty="0" smtClean="0"/>
              <a:t>Expected Outcomes </a:t>
            </a:r>
            <a:endParaRPr lang="en-US" dirty="0"/>
          </a:p>
        </p:txBody>
      </p:sp>
    </p:spTree>
    <p:extLst>
      <p:ext uri="{BB962C8B-B14F-4D97-AF65-F5344CB8AC3E}">
        <p14:creationId xmlns:p14="http://schemas.microsoft.com/office/powerpoint/2010/main" val="30420002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24000"/>
            <a:ext cx="7408333" cy="4602163"/>
          </a:xfrm>
        </p:spPr>
        <p:txBody>
          <a:bodyPr>
            <a:normAutofit/>
          </a:bodyPr>
          <a:lstStyle/>
          <a:p>
            <a:pPr marL="0" indent="0" algn="ctr">
              <a:buNone/>
            </a:pPr>
            <a:endParaRPr lang="en-US" sz="4800" dirty="0" smtClean="0"/>
          </a:p>
          <a:p>
            <a:pPr marL="0" indent="0" algn="ctr">
              <a:buNone/>
            </a:pPr>
            <a:endParaRPr lang="en-US" sz="4800" dirty="0"/>
          </a:p>
        </p:txBody>
      </p:sp>
      <p:sp>
        <p:nvSpPr>
          <p:cNvPr id="3" name="Title 2"/>
          <p:cNvSpPr>
            <a:spLocks noGrp="1"/>
          </p:cNvSpPr>
          <p:nvPr>
            <p:ph type="title"/>
          </p:nvPr>
        </p:nvSpPr>
        <p:spPr>
          <a:xfrm>
            <a:off x="457200" y="338328"/>
            <a:ext cx="8229600" cy="5986272"/>
          </a:xfrm>
        </p:spPr>
        <p:txBody>
          <a:bodyPr/>
          <a:lstStyle/>
          <a:p>
            <a:pPr lvl="0">
              <a:spcBef>
                <a:spcPct val="20000"/>
              </a:spcBef>
            </a:pPr>
            <a:r>
              <a:rPr lang="en-US" sz="4800" b="1" dirty="0">
                <a:solidFill>
                  <a:srgbClr val="073E87"/>
                </a:solidFill>
              </a:rPr>
              <a:t>Thank you</a:t>
            </a:r>
            <a:br>
              <a:rPr lang="en-US" sz="4800" b="1" dirty="0">
                <a:solidFill>
                  <a:srgbClr val="073E87"/>
                </a:solidFill>
              </a:rPr>
            </a:br>
            <a:r>
              <a:rPr lang="en-US" sz="3600" dirty="0">
                <a:solidFill>
                  <a:srgbClr val="073E87"/>
                </a:solidFill>
              </a:rPr>
              <a:t/>
            </a:r>
            <a:br>
              <a:rPr lang="en-US" sz="3600" dirty="0">
                <a:solidFill>
                  <a:srgbClr val="073E87"/>
                </a:solidFill>
              </a:rPr>
            </a:br>
            <a:r>
              <a:rPr lang="en-US" sz="3600" dirty="0">
                <a:solidFill>
                  <a:srgbClr val="073E87"/>
                </a:solidFill>
                <a:hlinkClick r:id="rId2"/>
              </a:rPr>
              <a:t>http://</a:t>
            </a:r>
            <a:r>
              <a:rPr lang="en-US" sz="3600" dirty="0" smtClean="0">
                <a:solidFill>
                  <a:srgbClr val="073E87"/>
                </a:solidFill>
                <a:hlinkClick r:id="rId2"/>
              </a:rPr>
              <a:t>www.cuts-ccier.org/iia/index.html</a:t>
            </a:r>
            <a:r>
              <a:rPr lang="en-US" sz="3600" dirty="0" smtClean="0">
                <a:solidFill>
                  <a:srgbClr val="073E87"/>
                </a:solidFill>
              </a:rPr>
              <a:t>   </a:t>
            </a:r>
            <a:endParaRPr lang="en-US" sz="3600" dirty="0">
              <a:solidFill>
                <a:srgbClr val="073E87"/>
              </a:solidFill>
            </a:endParaRPr>
          </a:p>
        </p:txBody>
      </p:sp>
    </p:spTree>
    <p:extLst>
      <p:ext uri="{BB962C8B-B14F-4D97-AF65-F5344CB8AC3E}">
        <p14:creationId xmlns:p14="http://schemas.microsoft.com/office/powerpoint/2010/main" val="69244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36837"/>
            <a:ext cx="7433733" cy="4373563"/>
          </a:xfrm>
        </p:spPr>
        <p:txBody>
          <a:bodyPr/>
          <a:lstStyle/>
          <a:p>
            <a:endParaRPr lang="en-US" dirty="0" smtClean="0"/>
          </a:p>
          <a:p>
            <a:r>
              <a:rPr lang="en-US" b="1" dirty="0" smtClean="0"/>
              <a:t>Countries</a:t>
            </a:r>
            <a:r>
              <a:rPr lang="en-US" dirty="0" smtClean="0"/>
              <a:t>: Ethiopia</a:t>
            </a:r>
            <a:r>
              <a:rPr lang="en-US" dirty="0"/>
              <a:t>, Kenya, Uganda, Zambia </a:t>
            </a:r>
            <a:r>
              <a:rPr lang="en-US" dirty="0" smtClean="0"/>
              <a:t> </a:t>
            </a:r>
          </a:p>
          <a:p>
            <a:pPr marL="0" indent="0">
              <a:buNone/>
            </a:pPr>
            <a:endParaRPr lang="en-US" dirty="0" smtClean="0"/>
          </a:p>
          <a:p>
            <a:r>
              <a:rPr lang="en-US" b="1" dirty="0" smtClean="0"/>
              <a:t>Sectors</a:t>
            </a:r>
            <a:r>
              <a:rPr lang="en-US" dirty="0" smtClean="0"/>
              <a:t>: </a:t>
            </a:r>
            <a:r>
              <a:rPr lang="en-GB" dirty="0" smtClean="0"/>
              <a:t>Agriculture and Mining </a:t>
            </a:r>
          </a:p>
          <a:p>
            <a:pPr marL="0" indent="0">
              <a:buNone/>
            </a:pPr>
            <a:endParaRPr lang="en-GB" dirty="0" smtClean="0"/>
          </a:p>
          <a:p>
            <a:r>
              <a:rPr lang="en-GB" b="1" dirty="0" smtClean="0"/>
              <a:t>Duration</a:t>
            </a:r>
            <a:r>
              <a:rPr lang="en-GB" dirty="0" smtClean="0"/>
              <a:t>: 1</a:t>
            </a:r>
            <a:r>
              <a:rPr lang="en-GB" baseline="30000" dirty="0" smtClean="0"/>
              <a:t>st</a:t>
            </a:r>
            <a:r>
              <a:rPr lang="en-GB" dirty="0" smtClean="0"/>
              <a:t> December </a:t>
            </a:r>
            <a:r>
              <a:rPr lang="en-GB" dirty="0"/>
              <a:t>2013 </a:t>
            </a:r>
            <a:r>
              <a:rPr lang="en-GB" dirty="0" smtClean="0"/>
              <a:t>-- 31</a:t>
            </a:r>
            <a:r>
              <a:rPr lang="en-GB" baseline="30000" dirty="0" smtClean="0"/>
              <a:t>st</a:t>
            </a:r>
            <a:r>
              <a:rPr lang="en-GB" dirty="0" smtClean="0"/>
              <a:t> October </a:t>
            </a:r>
            <a:r>
              <a:rPr lang="en-GB" dirty="0"/>
              <a:t>2014</a:t>
            </a:r>
            <a:r>
              <a:rPr lang="en-US" dirty="0" smtClean="0"/>
              <a:t> (11 Months)</a:t>
            </a:r>
            <a:endParaRPr lang="en-US" dirty="0"/>
          </a:p>
        </p:txBody>
      </p:sp>
      <p:sp>
        <p:nvSpPr>
          <p:cNvPr id="3" name="Title 2"/>
          <p:cNvSpPr>
            <a:spLocks noGrp="1"/>
          </p:cNvSpPr>
          <p:nvPr>
            <p:ph type="title"/>
          </p:nvPr>
        </p:nvSpPr>
        <p:spPr/>
        <p:txBody>
          <a:bodyPr/>
          <a:lstStyle/>
          <a:p>
            <a:r>
              <a:rPr lang="en-US" dirty="0" smtClean="0"/>
              <a:t>Introduction </a:t>
            </a:r>
            <a:endParaRPr lang="en-US" dirty="0"/>
          </a:p>
        </p:txBody>
      </p:sp>
    </p:spTree>
    <p:extLst>
      <p:ext uri="{BB962C8B-B14F-4D97-AF65-F5344CB8AC3E}">
        <p14:creationId xmlns:p14="http://schemas.microsoft.com/office/powerpoint/2010/main" val="4156463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713037"/>
            <a:ext cx="7408333" cy="3916363"/>
          </a:xfrm>
        </p:spPr>
        <p:txBody>
          <a:bodyPr>
            <a:normAutofit fontScale="92500" lnSpcReduction="10000"/>
          </a:bodyPr>
          <a:lstStyle/>
          <a:p>
            <a:pPr algn="just"/>
            <a:r>
              <a:rPr lang="en-US" dirty="0" smtClean="0"/>
              <a:t>Increasing investment of the BRICS nation in Africa over the past few decades </a:t>
            </a:r>
          </a:p>
          <a:p>
            <a:pPr algn="just"/>
            <a:endParaRPr lang="en-US" dirty="0" smtClean="0"/>
          </a:p>
          <a:p>
            <a:pPr algn="just"/>
            <a:r>
              <a:rPr lang="en-US" dirty="0" smtClean="0"/>
              <a:t>India emerging as an economic power in the past two decades and the growth being accompanied by an increase in demand and subsequently increase in investment in primary resources in Africa </a:t>
            </a:r>
          </a:p>
          <a:p>
            <a:pPr marL="0" indent="0" algn="just">
              <a:buNone/>
            </a:pPr>
            <a:endParaRPr lang="en-US" dirty="0" smtClean="0"/>
          </a:p>
          <a:p>
            <a:pPr algn="just"/>
            <a:r>
              <a:rPr lang="en-GB" dirty="0" smtClean="0"/>
              <a:t>09 principles of National Voluntary Guidelines (NVGs) provides a framework (Indian Co’s) to adhere to Responsible Business Behaviour</a:t>
            </a:r>
            <a:endParaRPr lang="en-US" dirty="0"/>
          </a:p>
        </p:txBody>
      </p:sp>
      <p:sp>
        <p:nvSpPr>
          <p:cNvPr id="3" name="Title 2"/>
          <p:cNvSpPr>
            <a:spLocks noGrp="1"/>
          </p:cNvSpPr>
          <p:nvPr>
            <p:ph type="title"/>
          </p:nvPr>
        </p:nvSpPr>
        <p:spPr/>
        <p:txBody>
          <a:bodyPr/>
          <a:lstStyle/>
          <a:p>
            <a:r>
              <a:rPr lang="en-US" dirty="0" smtClean="0"/>
              <a:t>Rationale</a:t>
            </a:r>
            <a:endParaRPr lang="en-US" dirty="0"/>
          </a:p>
        </p:txBody>
      </p:sp>
    </p:spTree>
    <p:extLst>
      <p:ext uri="{BB962C8B-B14F-4D97-AF65-F5344CB8AC3E}">
        <p14:creationId xmlns:p14="http://schemas.microsoft.com/office/powerpoint/2010/main" val="22492096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1" y="2514600"/>
            <a:ext cx="7933266" cy="4152370"/>
          </a:xfrm>
        </p:spPr>
        <p:txBody>
          <a:bodyPr>
            <a:normAutofit fontScale="92500" lnSpcReduction="20000"/>
          </a:bodyPr>
          <a:lstStyle/>
          <a:p>
            <a:pPr algn="just"/>
            <a:r>
              <a:rPr lang="en-US" dirty="0"/>
              <a:t>In July 2011 the Indian Ministry of Corporate Affairs  released the National Voluntary Guidelines on Social, Environmental &amp; Economic responsibilities (NVGs) for India;</a:t>
            </a:r>
          </a:p>
          <a:p>
            <a:pPr algn="just"/>
            <a:r>
              <a:rPr lang="en-US" dirty="0"/>
              <a:t>NVGs look at Business Responsibility as a holistic concept integrated with core business and inherit in themselves the concept of CSR also</a:t>
            </a:r>
          </a:p>
          <a:p>
            <a:pPr algn="just"/>
            <a:r>
              <a:rPr lang="en-US" dirty="0"/>
              <a:t>NVGs are aligned with international frameworks and instruments, and respond to the unique Indian context at the same time</a:t>
            </a:r>
          </a:p>
          <a:p>
            <a:pPr algn="just"/>
            <a:r>
              <a:rPr lang="en-US" dirty="0"/>
              <a:t>Applicable to big and small businesses, also to Indian companies operating abroad , product of multi stakeholder consensus building process over two years </a:t>
            </a:r>
          </a:p>
          <a:p>
            <a:pPr algn="just"/>
            <a:r>
              <a:rPr lang="en-US" dirty="0"/>
              <a:t>Both OECD and NVGs guidelines support enterprises, how to contribute to society and environment in a responsible manner;</a:t>
            </a:r>
          </a:p>
          <a:p>
            <a:pPr algn="just"/>
            <a:endParaRPr lang="en-IN" dirty="0"/>
          </a:p>
        </p:txBody>
      </p:sp>
      <p:sp>
        <p:nvSpPr>
          <p:cNvPr id="3" name="Title 2"/>
          <p:cNvSpPr>
            <a:spLocks noGrp="1"/>
          </p:cNvSpPr>
          <p:nvPr>
            <p:ph type="title"/>
          </p:nvPr>
        </p:nvSpPr>
        <p:spPr/>
        <p:txBody>
          <a:bodyPr/>
          <a:lstStyle/>
          <a:p>
            <a:r>
              <a:rPr lang="en-IN" dirty="0"/>
              <a:t>BRIEF ABOUT NVG’s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4388"/>
            <a:ext cx="1554163" cy="2249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4795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2438400"/>
            <a:ext cx="8238066" cy="4457170"/>
          </a:xfrm>
        </p:spPr>
        <p:txBody>
          <a:bodyPr>
            <a:normAutofit fontScale="85000" lnSpcReduction="10000"/>
          </a:bodyPr>
          <a:lstStyle/>
          <a:p>
            <a:pPr algn="just">
              <a:spcAft>
                <a:spcPts val="600"/>
              </a:spcAft>
              <a:buClr>
                <a:schemeClr val="accent3"/>
              </a:buClr>
              <a:defRPr/>
            </a:pPr>
            <a:r>
              <a:rPr lang="en-US" b="1" dirty="0">
                <a:effectLst>
                  <a:outerShdw blurRad="38100" dist="38100" dir="2700000" algn="tl">
                    <a:srgbClr val="000000">
                      <a:alpha val="43137"/>
                    </a:srgbClr>
                  </a:outerShdw>
                </a:effectLst>
                <a:cs typeface="Arial" pitchFamily="34" charset="0"/>
              </a:rPr>
              <a:t>Principle 1</a:t>
            </a:r>
            <a:r>
              <a:rPr lang="en-US" b="1" dirty="0">
                <a:cs typeface="Arial" pitchFamily="34" charset="0"/>
              </a:rPr>
              <a:t>: </a:t>
            </a:r>
            <a:r>
              <a:rPr lang="en-US" dirty="0">
                <a:cs typeface="Arial" pitchFamily="34" charset="0"/>
              </a:rPr>
              <a:t>Ethics, Transparency and </a:t>
            </a:r>
            <a:r>
              <a:rPr lang="en-US" dirty="0" smtClean="0">
                <a:cs typeface="Arial" pitchFamily="34" charset="0"/>
              </a:rPr>
              <a:t>Accountability</a:t>
            </a:r>
          </a:p>
          <a:p>
            <a:pPr algn="just">
              <a:spcAft>
                <a:spcPts val="600"/>
              </a:spcAft>
              <a:buClr>
                <a:schemeClr val="accent3"/>
              </a:buClr>
              <a:defRPr/>
            </a:pPr>
            <a:r>
              <a:rPr lang="en-US" b="1" dirty="0" smtClean="0">
                <a:effectLst>
                  <a:outerShdw blurRad="38100" dist="38100" dir="2700000" algn="tl">
                    <a:srgbClr val="000000">
                      <a:alpha val="43137"/>
                    </a:srgbClr>
                  </a:outerShdw>
                </a:effectLst>
                <a:cs typeface="Arial" pitchFamily="34" charset="0"/>
              </a:rPr>
              <a:t>Principle 2:  </a:t>
            </a:r>
            <a:r>
              <a:rPr lang="en-US" dirty="0" smtClean="0">
                <a:cs typeface="Arial" pitchFamily="34" charset="0"/>
              </a:rPr>
              <a:t>Providing Goods and Services that are sustainable over entire Life Cycle</a:t>
            </a:r>
          </a:p>
          <a:p>
            <a:pPr algn="just">
              <a:spcAft>
                <a:spcPts val="600"/>
              </a:spcAft>
              <a:buClr>
                <a:schemeClr val="accent3"/>
              </a:buClr>
              <a:defRPr/>
            </a:pPr>
            <a:r>
              <a:rPr lang="en-US" b="1" dirty="0" smtClean="0">
                <a:effectLst>
                  <a:outerShdw blurRad="38100" dist="38100" dir="2700000" algn="tl">
                    <a:srgbClr val="000000">
                      <a:alpha val="43137"/>
                    </a:srgbClr>
                  </a:outerShdw>
                </a:effectLst>
                <a:cs typeface="Arial" pitchFamily="34" charset="0"/>
              </a:rPr>
              <a:t>Principle </a:t>
            </a:r>
            <a:r>
              <a:rPr lang="en-US" b="1" dirty="0">
                <a:effectLst>
                  <a:outerShdw blurRad="38100" dist="38100" dir="2700000" algn="tl">
                    <a:srgbClr val="000000">
                      <a:alpha val="43137"/>
                    </a:srgbClr>
                  </a:outerShdw>
                </a:effectLst>
                <a:cs typeface="Arial" pitchFamily="34" charset="0"/>
              </a:rPr>
              <a:t>3</a:t>
            </a:r>
            <a:r>
              <a:rPr lang="en-US" dirty="0">
                <a:cs typeface="Arial" pitchFamily="34" charset="0"/>
              </a:rPr>
              <a:t>: Well-being of Employees</a:t>
            </a:r>
          </a:p>
          <a:p>
            <a:pPr algn="just">
              <a:spcAft>
                <a:spcPts val="600"/>
              </a:spcAft>
              <a:buClr>
                <a:schemeClr val="accent3"/>
              </a:buClr>
              <a:defRPr/>
            </a:pPr>
            <a:r>
              <a:rPr lang="en-US" b="1" dirty="0">
                <a:effectLst>
                  <a:outerShdw blurRad="38100" dist="38100" dir="2700000" algn="tl">
                    <a:srgbClr val="000000">
                      <a:alpha val="43137"/>
                    </a:srgbClr>
                  </a:outerShdw>
                </a:effectLst>
                <a:cs typeface="Arial" pitchFamily="34" charset="0"/>
              </a:rPr>
              <a:t>Principle 4</a:t>
            </a:r>
            <a:r>
              <a:rPr lang="en-US" dirty="0">
                <a:cs typeface="Arial" pitchFamily="34" charset="0"/>
              </a:rPr>
              <a:t>: Being Responsive towards Stakeholders, </a:t>
            </a:r>
            <a:r>
              <a:rPr lang="en-US" dirty="0" smtClean="0">
                <a:cs typeface="Arial" pitchFamily="34" charset="0"/>
              </a:rPr>
              <a:t>especially </a:t>
            </a:r>
            <a:r>
              <a:rPr lang="en-US" dirty="0">
                <a:cs typeface="Arial" pitchFamily="34" charset="0"/>
              </a:rPr>
              <a:t>the disadvantaged</a:t>
            </a:r>
          </a:p>
          <a:p>
            <a:pPr algn="just">
              <a:spcAft>
                <a:spcPts val="600"/>
              </a:spcAft>
              <a:buClr>
                <a:schemeClr val="accent3"/>
              </a:buClr>
              <a:defRPr/>
            </a:pPr>
            <a:r>
              <a:rPr lang="en-US" b="1" dirty="0">
                <a:effectLst>
                  <a:outerShdw blurRad="38100" dist="38100" dir="2700000" algn="tl">
                    <a:srgbClr val="000000">
                      <a:alpha val="43137"/>
                    </a:srgbClr>
                  </a:outerShdw>
                </a:effectLst>
                <a:cs typeface="Arial" pitchFamily="34" charset="0"/>
              </a:rPr>
              <a:t>Principle 5:</a:t>
            </a:r>
            <a:r>
              <a:rPr lang="en-US" b="1" dirty="0">
                <a:cs typeface="Arial" pitchFamily="34" charset="0"/>
              </a:rPr>
              <a:t> </a:t>
            </a:r>
            <a:r>
              <a:rPr lang="en-US" dirty="0">
                <a:cs typeface="Arial" pitchFamily="34" charset="0"/>
              </a:rPr>
              <a:t>Respecting and Promoting Human Rights</a:t>
            </a:r>
          </a:p>
          <a:p>
            <a:pPr algn="just">
              <a:spcAft>
                <a:spcPts val="600"/>
              </a:spcAft>
              <a:buClr>
                <a:schemeClr val="accent3"/>
              </a:buClr>
              <a:defRPr/>
            </a:pPr>
            <a:r>
              <a:rPr lang="en-US" b="1" dirty="0">
                <a:effectLst>
                  <a:outerShdw blurRad="38100" dist="38100" dir="2700000" algn="tl">
                    <a:srgbClr val="000000">
                      <a:alpha val="43137"/>
                    </a:srgbClr>
                  </a:outerShdw>
                </a:effectLst>
                <a:cs typeface="Arial" pitchFamily="34" charset="0"/>
              </a:rPr>
              <a:t>Principle 6:</a:t>
            </a:r>
            <a:r>
              <a:rPr lang="en-US" b="1" dirty="0">
                <a:cs typeface="Arial" pitchFamily="34" charset="0"/>
              </a:rPr>
              <a:t> </a:t>
            </a:r>
            <a:r>
              <a:rPr lang="en-US" dirty="0">
                <a:cs typeface="Arial" pitchFamily="34" charset="0"/>
              </a:rPr>
              <a:t>Protecting and Restoring the Environment</a:t>
            </a:r>
          </a:p>
          <a:p>
            <a:pPr algn="just">
              <a:spcAft>
                <a:spcPts val="600"/>
              </a:spcAft>
              <a:buClr>
                <a:schemeClr val="accent3"/>
              </a:buClr>
              <a:defRPr/>
            </a:pPr>
            <a:r>
              <a:rPr lang="en-US" b="1" dirty="0">
                <a:effectLst>
                  <a:outerShdw blurRad="38100" dist="38100" dir="2700000" algn="tl">
                    <a:srgbClr val="000000">
                      <a:alpha val="43137"/>
                    </a:srgbClr>
                  </a:outerShdw>
                </a:effectLst>
                <a:cs typeface="Arial" pitchFamily="34" charset="0"/>
              </a:rPr>
              <a:t>Principle 7: </a:t>
            </a:r>
            <a:r>
              <a:rPr lang="en-US" dirty="0">
                <a:cs typeface="Arial" pitchFamily="34" charset="0"/>
              </a:rPr>
              <a:t>Responsible Policy Advocacy that </a:t>
            </a:r>
            <a:r>
              <a:rPr lang="en-US" dirty="0" smtClean="0">
                <a:cs typeface="Arial" pitchFamily="34" charset="0"/>
              </a:rPr>
              <a:t>enhances Public Good </a:t>
            </a:r>
          </a:p>
          <a:p>
            <a:pPr algn="just">
              <a:spcAft>
                <a:spcPts val="600"/>
              </a:spcAft>
              <a:buClr>
                <a:schemeClr val="accent3"/>
              </a:buClr>
              <a:defRPr/>
            </a:pPr>
            <a:r>
              <a:rPr lang="en-US" b="1" dirty="0" smtClean="0">
                <a:effectLst>
                  <a:outerShdw blurRad="38100" dist="38100" dir="2700000" algn="tl">
                    <a:srgbClr val="000000">
                      <a:alpha val="43137"/>
                    </a:srgbClr>
                  </a:outerShdw>
                </a:effectLst>
                <a:cs typeface="Arial" pitchFamily="34" charset="0"/>
              </a:rPr>
              <a:t>Principle 8:</a:t>
            </a:r>
            <a:r>
              <a:rPr lang="en-US" b="1" dirty="0" smtClean="0">
                <a:cs typeface="Arial" pitchFamily="34" charset="0"/>
              </a:rPr>
              <a:t> </a:t>
            </a:r>
            <a:r>
              <a:rPr lang="en-US" dirty="0" smtClean="0">
                <a:cs typeface="Arial" pitchFamily="34" charset="0"/>
              </a:rPr>
              <a:t>Supporting Inclusive Growth and Development</a:t>
            </a:r>
          </a:p>
          <a:p>
            <a:pPr algn="just">
              <a:spcAft>
                <a:spcPts val="600"/>
              </a:spcAft>
              <a:buClr>
                <a:schemeClr val="accent3"/>
              </a:buClr>
              <a:defRPr/>
            </a:pPr>
            <a:r>
              <a:rPr lang="en-US" b="1" dirty="0" smtClean="0">
                <a:effectLst>
                  <a:outerShdw blurRad="38100" dist="38100" dir="2700000" algn="tl">
                    <a:srgbClr val="000000">
                      <a:alpha val="43137"/>
                    </a:srgbClr>
                  </a:outerShdw>
                </a:effectLst>
                <a:cs typeface="Arial" pitchFamily="34" charset="0"/>
              </a:rPr>
              <a:t>Principle </a:t>
            </a:r>
            <a:r>
              <a:rPr lang="en-US" b="1" dirty="0">
                <a:effectLst>
                  <a:outerShdw blurRad="38100" dist="38100" dir="2700000" algn="tl">
                    <a:srgbClr val="000000">
                      <a:alpha val="43137"/>
                    </a:srgbClr>
                  </a:outerShdw>
                </a:effectLst>
                <a:cs typeface="Arial" pitchFamily="34" charset="0"/>
              </a:rPr>
              <a:t>9: </a:t>
            </a:r>
            <a:r>
              <a:rPr lang="en-US" dirty="0">
                <a:cs typeface="Arial" pitchFamily="34" charset="0"/>
              </a:rPr>
              <a:t>Providing Value to Customers responsibly</a:t>
            </a:r>
          </a:p>
          <a:p>
            <a:pPr algn="just"/>
            <a:endParaRPr lang="en-IN" dirty="0"/>
          </a:p>
          <a:p>
            <a:pPr algn="just"/>
            <a:endParaRPr lang="en-IN" dirty="0"/>
          </a:p>
        </p:txBody>
      </p:sp>
      <p:sp>
        <p:nvSpPr>
          <p:cNvPr id="3" name="Title 2"/>
          <p:cNvSpPr>
            <a:spLocks noGrp="1"/>
          </p:cNvSpPr>
          <p:nvPr>
            <p:ph type="title"/>
          </p:nvPr>
        </p:nvSpPr>
        <p:spPr/>
        <p:txBody>
          <a:bodyPr/>
          <a:lstStyle/>
          <a:p>
            <a:r>
              <a:rPr lang="en-IN" dirty="0" smtClean="0"/>
              <a:t>PRINCIPLES OF NVGs</a:t>
            </a:r>
            <a:endParaRPr lang="en-IN" dirty="0"/>
          </a:p>
        </p:txBody>
      </p:sp>
    </p:spTree>
    <p:extLst>
      <p:ext uri="{BB962C8B-B14F-4D97-AF65-F5344CB8AC3E}">
        <p14:creationId xmlns:p14="http://schemas.microsoft.com/office/powerpoint/2010/main" val="3899165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3124200"/>
            <a:ext cx="7408333" cy="3048000"/>
          </a:xfrm>
        </p:spPr>
        <p:txBody>
          <a:bodyPr>
            <a:normAutofit/>
          </a:bodyPr>
          <a:lstStyle/>
          <a:p>
            <a:pPr algn="just"/>
            <a:r>
              <a:rPr lang="en-US" dirty="0" smtClean="0"/>
              <a:t>Analyze the positive impacts </a:t>
            </a:r>
            <a:r>
              <a:rPr lang="en-US" dirty="0"/>
              <a:t>that current </a:t>
            </a:r>
            <a:r>
              <a:rPr lang="en-US" dirty="0" smtClean="0"/>
              <a:t>Indian investments have had on local communities in Africa (best practices)</a:t>
            </a:r>
          </a:p>
          <a:p>
            <a:pPr algn="just"/>
            <a:r>
              <a:rPr lang="en-US" dirty="0" smtClean="0"/>
              <a:t>Initiate </a:t>
            </a:r>
            <a:r>
              <a:rPr lang="en-US" dirty="0"/>
              <a:t>civil dialogue on investment </a:t>
            </a:r>
            <a:r>
              <a:rPr lang="en-US" dirty="0" smtClean="0"/>
              <a:t>issues by </a:t>
            </a:r>
            <a:r>
              <a:rPr lang="en-US" dirty="0"/>
              <a:t>actively engaging with local </a:t>
            </a:r>
            <a:r>
              <a:rPr lang="en-US" dirty="0" smtClean="0"/>
              <a:t>stakeholders</a:t>
            </a:r>
          </a:p>
          <a:p>
            <a:pPr algn="just"/>
            <a:r>
              <a:rPr lang="en-US" dirty="0" smtClean="0"/>
              <a:t>Identify ways to increase the benefits that local communities derive from projects</a:t>
            </a:r>
            <a:endParaRPr lang="en-US" dirty="0"/>
          </a:p>
        </p:txBody>
      </p:sp>
      <p:sp>
        <p:nvSpPr>
          <p:cNvPr id="3" name="Title 2"/>
          <p:cNvSpPr>
            <a:spLocks noGrp="1"/>
          </p:cNvSpPr>
          <p:nvPr>
            <p:ph type="title"/>
          </p:nvPr>
        </p:nvSpPr>
        <p:spPr/>
        <p:txBody>
          <a:bodyPr/>
          <a:lstStyle/>
          <a:p>
            <a:r>
              <a:rPr lang="en-US" dirty="0" smtClean="0"/>
              <a:t>Objectives </a:t>
            </a:r>
            <a:endParaRPr lang="en-US" dirty="0"/>
          </a:p>
        </p:txBody>
      </p:sp>
    </p:spTree>
    <p:extLst>
      <p:ext uri="{BB962C8B-B14F-4D97-AF65-F5344CB8AC3E}">
        <p14:creationId xmlns:p14="http://schemas.microsoft.com/office/powerpoint/2010/main" val="1816988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8667" y="1371600"/>
            <a:ext cx="8500534" cy="5486400"/>
          </a:xfrm>
        </p:spPr>
        <p:txBody>
          <a:bodyPr>
            <a:normAutofit fontScale="25000" lnSpcReduction="20000"/>
          </a:bodyPr>
          <a:lstStyle/>
          <a:p>
            <a:pPr marL="0" indent="0">
              <a:buNone/>
            </a:pPr>
            <a:endParaRPr lang="en-US" sz="2600" b="1" dirty="0" smtClean="0"/>
          </a:p>
          <a:p>
            <a:pPr marL="0" indent="0">
              <a:buNone/>
            </a:pPr>
            <a:endParaRPr lang="en-US" sz="2600" b="1" dirty="0" smtClean="0"/>
          </a:p>
          <a:p>
            <a:endParaRPr lang="en-US" sz="8000" dirty="0" smtClean="0"/>
          </a:p>
          <a:p>
            <a:endParaRPr lang="en-US" sz="8000" dirty="0" smtClean="0"/>
          </a:p>
          <a:p>
            <a:endParaRPr lang="en-US" sz="9600" dirty="0" smtClean="0"/>
          </a:p>
          <a:p>
            <a:r>
              <a:rPr lang="en-US" sz="9600" dirty="0" smtClean="0"/>
              <a:t>Finalisation of country partners/researchers </a:t>
            </a:r>
          </a:p>
          <a:p>
            <a:r>
              <a:rPr lang="en-US" sz="9600" dirty="0" smtClean="0"/>
              <a:t>Selection of Indian companies operating in selected countries</a:t>
            </a:r>
          </a:p>
          <a:p>
            <a:pPr lvl="2">
              <a:buFont typeface="Wingdings" panose="05000000000000000000" pitchFamily="2" charset="2"/>
              <a:buChar char="Ø"/>
            </a:pPr>
            <a:r>
              <a:rPr lang="en-US" sz="9600" dirty="0" smtClean="0"/>
              <a:t>Ethiopia- Karuturi Global </a:t>
            </a:r>
          </a:p>
          <a:p>
            <a:pPr lvl="2">
              <a:buFont typeface="Wingdings" panose="05000000000000000000" pitchFamily="2" charset="2"/>
              <a:buChar char="Ø"/>
            </a:pPr>
            <a:r>
              <a:rPr lang="en-US" sz="9600" dirty="0" smtClean="0"/>
              <a:t>Kenya- Tata Chemicals </a:t>
            </a:r>
            <a:r>
              <a:rPr lang="en-US" sz="9600" dirty="0" err="1" smtClean="0"/>
              <a:t>Magadi</a:t>
            </a:r>
            <a:endParaRPr lang="en-US" sz="9600" dirty="0" smtClean="0"/>
          </a:p>
          <a:p>
            <a:pPr lvl="2">
              <a:buFont typeface="Wingdings" panose="05000000000000000000" pitchFamily="2" charset="2"/>
              <a:buChar char="Ø"/>
            </a:pPr>
            <a:r>
              <a:rPr lang="en-US" sz="9600" dirty="0" smtClean="0"/>
              <a:t>Uganda- </a:t>
            </a:r>
            <a:r>
              <a:rPr lang="en-US" sz="9600" dirty="0" err="1" smtClean="0"/>
              <a:t>MacLoed</a:t>
            </a:r>
            <a:r>
              <a:rPr lang="en-US" sz="9600" dirty="0" smtClean="0"/>
              <a:t> </a:t>
            </a:r>
            <a:r>
              <a:rPr lang="en-US" sz="9600" dirty="0" err="1" smtClean="0"/>
              <a:t>Russel</a:t>
            </a:r>
            <a:r>
              <a:rPr lang="en-US" sz="9600" dirty="0" smtClean="0"/>
              <a:t> </a:t>
            </a:r>
          </a:p>
          <a:p>
            <a:pPr lvl="2">
              <a:buFont typeface="Wingdings" panose="05000000000000000000" pitchFamily="2" charset="2"/>
              <a:buChar char="Ø"/>
            </a:pPr>
            <a:r>
              <a:rPr lang="en-US" sz="9600" dirty="0" smtClean="0"/>
              <a:t>Zambia- Nava Bharat Private Limited  </a:t>
            </a:r>
          </a:p>
          <a:p>
            <a:r>
              <a:rPr lang="en-US" sz="9600" dirty="0" smtClean="0"/>
              <a:t>Scoping Visits to project sites of the selected companies </a:t>
            </a:r>
          </a:p>
          <a:p>
            <a:r>
              <a:rPr lang="en-US" sz="9600" dirty="0" smtClean="0"/>
              <a:t>Terms of Reference (</a:t>
            </a:r>
            <a:r>
              <a:rPr lang="en-US" sz="9600" dirty="0" err="1" smtClean="0"/>
              <a:t>ToR</a:t>
            </a:r>
            <a:r>
              <a:rPr lang="en-US" sz="9600" dirty="0" smtClean="0"/>
              <a:t>) for final project report/country specific report </a:t>
            </a:r>
          </a:p>
          <a:p>
            <a:r>
              <a:rPr lang="en-US" sz="9600" dirty="0" smtClean="0"/>
              <a:t>Formation of Project Advisory Committee </a:t>
            </a:r>
          </a:p>
          <a:p>
            <a:r>
              <a:rPr lang="en-US" sz="9600" dirty="0" smtClean="0"/>
              <a:t>Draft Research Framework Analysis </a:t>
            </a:r>
          </a:p>
          <a:p>
            <a:pPr marL="0" indent="0">
              <a:buNone/>
            </a:pPr>
            <a:r>
              <a:rPr lang="en-US" dirty="0" smtClean="0"/>
              <a:t>    </a:t>
            </a:r>
            <a:r>
              <a:rPr lang="en-US" i="1" dirty="0" smtClean="0"/>
              <a:t> </a:t>
            </a:r>
          </a:p>
          <a:p>
            <a:pPr marL="0" indent="0">
              <a:buNone/>
            </a:pPr>
            <a:r>
              <a:rPr lang="en-US" i="1" dirty="0" smtClean="0"/>
              <a:t> </a:t>
            </a:r>
          </a:p>
          <a:p>
            <a:pPr marL="0" indent="0">
              <a:buNone/>
            </a:pPr>
            <a:r>
              <a:rPr lang="en-US" dirty="0" smtClean="0"/>
              <a:t> </a:t>
            </a:r>
            <a:endParaRPr lang="en-US" dirty="0"/>
          </a:p>
        </p:txBody>
      </p:sp>
      <p:sp>
        <p:nvSpPr>
          <p:cNvPr id="3" name="Title 2"/>
          <p:cNvSpPr>
            <a:spLocks noGrp="1"/>
          </p:cNvSpPr>
          <p:nvPr>
            <p:ph type="title"/>
          </p:nvPr>
        </p:nvSpPr>
        <p:spPr/>
        <p:txBody>
          <a:bodyPr>
            <a:normAutofit fontScale="90000"/>
          </a:bodyPr>
          <a:lstStyle/>
          <a:p>
            <a:r>
              <a:rPr lang="en-US" dirty="0" smtClean="0"/>
              <a:t>PROGRESS SO FAR</a:t>
            </a:r>
            <a:br>
              <a:rPr lang="en-US" dirty="0" smtClean="0"/>
            </a:br>
            <a:r>
              <a:rPr lang="en-US" dirty="0" smtClean="0"/>
              <a:t>December, 2013 – April, 2014</a:t>
            </a:r>
            <a:endParaRPr lang="en-US" dirty="0"/>
          </a:p>
        </p:txBody>
      </p:sp>
    </p:spTree>
    <p:extLst>
      <p:ext uri="{BB962C8B-B14F-4D97-AF65-F5344CB8AC3E}">
        <p14:creationId xmlns:p14="http://schemas.microsoft.com/office/powerpoint/2010/main" val="17797779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713037"/>
            <a:ext cx="7408333" cy="4144963"/>
          </a:xfrm>
        </p:spPr>
        <p:txBody>
          <a:bodyPr>
            <a:normAutofit/>
          </a:bodyPr>
          <a:lstStyle/>
          <a:p>
            <a:pPr marL="0" indent="0">
              <a:buNone/>
            </a:pPr>
            <a:r>
              <a:rPr lang="en-US" b="1" dirty="0"/>
              <a:t>The role of the members would involve (not limiting to</a:t>
            </a:r>
            <a:r>
              <a:rPr lang="en-US" b="1" dirty="0" smtClean="0"/>
              <a:t>)</a:t>
            </a:r>
          </a:p>
          <a:p>
            <a:r>
              <a:rPr lang="en-US" dirty="0"/>
              <a:t>Guidance and support in Project implementation </a:t>
            </a:r>
          </a:p>
          <a:p>
            <a:pPr lvl="0"/>
            <a:r>
              <a:rPr lang="en-US" dirty="0" smtClean="0"/>
              <a:t>Inputs in designing </a:t>
            </a:r>
            <a:r>
              <a:rPr lang="en-US" dirty="0"/>
              <a:t>components of </a:t>
            </a:r>
            <a:r>
              <a:rPr lang="en-US" dirty="0" smtClean="0"/>
              <a:t>research.</a:t>
            </a:r>
            <a:endParaRPr lang="en-US" dirty="0"/>
          </a:p>
          <a:p>
            <a:pPr lvl="0"/>
            <a:r>
              <a:rPr lang="en-US" dirty="0"/>
              <a:t>Reviewing important project </a:t>
            </a:r>
            <a:r>
              <a:rPr lang="en-US" dirty="0" smtClean="0"/>
              <a:t>outputs. </a:t>
            </a:r>
            <a:endParaRPr lang="en-US" dirty="0"/>
          </a:p>
          <a:p>
            <a:pPr lvl="0"/>
            <a:r>
              <a:rPr lang="en-US" dirty="0"/>
              <a:t>Provide country specific network of institutions for data (literature, statistics etc.).</a:t>
            </a:r>
          </a:p>
          <a:p>
            <a:pPr lvl="0"/>
            <a:r>
              <a:rPr lang="en-US" dirty="0"/>
              <a:t>Participate in the PAC meetings and other important events under the project.</a:t>
            </a:r>
          </a:p>
          <a:p>
            <a:endParaRPr lang="en-US" dirty="0"/>
          </a:p>
        </p:txBody>
      </p:sp>
      <p:sp>
        <p:nvSpPr>
          <p:cNvPr id="3" name="Title 2"/>
          <p:cNvSpPr>
            <a:spLocks noGrp="1"/>
          </p:cNvSpPr>
          <p:nvPr>
            <p:ph type="title"/>
          </p:nvPr>
        </p:nvSpPr>
        <p:spPr/>
        <p:txBody>
          <a:bodyPr/>
          <a:lstStyle/>
          <a:p>
            <a:r>
              <a:rPr lang="en-US" dirty="0" smtClean="0"/>
              <a:t>Role of PAC</a:t>
            </a:r>
            <a:endParaRPr lang="en-US" dirty="0"/>
          </a:p>
        </p:txBody>
      </p:sp>
    </p:spTree>
    <p:extLst>
      <p:ext uri="{BB962C8B-B14F-4D97-AF65-F5344CB8AC3E}">
        <p14:creationId xmlns:p14="http://schemas.microsoft.com/office/powerpoint/2010/main" val="2384690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789237"/>
            <a:ext cx="7408333" cy="4297363"/>
          </a:xfrm>
        </p:spPr>
        <p:txBody>
          <a:bodyPr>
            <a:normAutofit/>
          </a:bodyPr>
          <a:lstStyle/>
          <a:p>
            <a:pPr algn="just"/>
            <a:r>
              <a:rPr lang="en-US" dirty="0" smtClean="0"/>
              <a:t>Document evidence of positive impact of Indian Investment </a:t>
            </a:r>
          </a:p>
          <a:p>
            <a:pPr algn="just"/>
            <a:endParaRPr lang="en-US" dirty="0" smtClean="0"/>
          </a:p>
          <a:p>
            <a:pPr algn="just"/>
            <a:r>
              <a:rPr lang="en-US" dirty="0" smtClean="0"/>
              <a:t>Dialogue among relevant stakeholder to disseminate the findings </a:t>
            </a:r>
          </a:p>
          <a:p>
            <a:pPr algn="just"/>
            <a:endParaRPr lang="en-US" dirty="0" smtClean="0"/>
          </a:p>
          <a:p>
            <a:pPr algn="just"/>
            <a:r>
              <a:rPr lang="en-US" dirty="0" smtClean="0"/>
              <a:t>Development of research methodology/approach to </a:t>
            </a:r>
            <a:r>
              <a:rPr lang="en-US" dirty="0" err="1" smtClean="0"/>
              <a:t>analyse</a:t>
            </a:r>
            <a:r>
              <a:rPr lang="en-US" dirty="0" smtClean="0"/>
              <a:t> responsible business conduct</a:t>
            </a:r>
          </a:p>
        </p:txBody>
      </p:sp>
      <p:sp>
        <p:nvSpPr>
          <p:cNvPr id="3" name="Title 2"/>
          <p:cNvSpPr>
            <a:spLocks noGrp="1"/>
          </p:cNvSpPr>
          <p:nvPr>
            <p:ph type="title"/>
          </p:nvPr>
        </p:nvSpPr>
        <p:spPr/>
        <p:txBody>
          <a:bodyPr/>
          <a:lstStyle/>
          <a:p>
            <a:r>
              <a:rPr lang="en-US" dirty="0" smtClean="0"/>
              <a:t>Planned Outputs </a:t>
            </a:r>
            <a:endParaRPr lang="en-US" dirty="0"/>
          </a:p>
        </p:txBody>
      </p:sp>
    </p:spTree>
    <p:extLst>
      <p:ext uri="{BB962C8B-B14F-4D97-AF65-F5344CB8AC3E}">
        <p14:creationId xmlns:p14="http://schemas.microsoft.com/office/powerpoint/2010/main" val="9455807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608</TotalTime>
  <Words>570</Words>
  <Application>Microsoft Office PowerPoint</Application>
  <PresentationFormat>On-screen Show (4:3)</PresentationFormat>
  <Paragraphs>78</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Waveform</vt:lpstr>
      <vt:lpstr>Critical Dimensions of Indian Investments in Africa  (The IIA Project)</vt:lpstr>
      <vt:lpstr>Introduction </vt:lpstr>
      <vt:lpstr>Rationale</vt:lpstr>
      <vt:lpstr>BRIEF ABOUT NVG’s</vt:lpstr>
      <vt:lpstr>PRINCIPLES OF NVGs</vt:lpstr>
      <vt:lpstr>Objectives </vt:lpstr>
      <vt:lpstr>PROGRESS SO FAR December, 2013 – April, 2014</vt:lpstr>
      <vt:lpstr>Role of PAC</vt:lpstr>
      <vt:lpstr>Planned Outputs </vt:lpstr>
      <vt:lpstr>Expected Outcomes </vt:lpstr>
      <vt:lpstr>Thank you  http://www.cuts-ccier.org/iia/index.html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Research Methodology  Critical Dimensions of Indian Investments in Africa (The IIA Project)</dc:title>
  <dc:creator>RUDRA</dc:creator>
  <cp:lastModifiedBy>webmaster</cp:lastModifiedBy>
  <cp:revision>47</cp:revision>
  <cp:lastPrinted>2014-04-08T12:10:04Z</cp:lastPrinted>
  <dcterms:created xsi:type="dcterms:W3CDTF">2014-04-08T05:23:30Z</dcterms:created>
  <dcterms:modified xsi:type="dcterms:W3CDTF">2014-05-01T06:47:21Z</dcterms:modified>
</cp:coreProperties>
</file>