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2"/>
  </p:notesMasterIdLst>
  <p:sldIdLst>
    <p:sldId id="256" r:id="rId2"/>
    <p:sldId id="257" r:id="rId3"/>
    <p:sldId id="258" r:id="rId4"/>
    <p:sldId id="286" r:id="rId5"/>
    <p:sldId id="287" r:id="rId6"/>
    <p:sldId id="290" r:id="rId7"/>
    <p:sldId id="288" r:id="rId8"/>
    <p:sldId id="291" r:id="rId9"/>
    <p:sldId id="289" r:id="rId10"/>
    <p:sldId id="292" r:id="rId11"/>
    <p:sldId id="293" r:id="rId12"/>
    <p:sldId id="294" r:id="rId13"/>
    <p:sldId id="295" r:id="rId14"/>
    <p:sldId id="296" r:id="rId15"/>
    <p:sldId id="297" r:id="rId16"/>
    <p:sldId id="317" r:id="rId17"/>
    <p:sldId id="318" r:id="rId18"/>
    <p:sldId id="319" r:id="rId19"/>
    <p:sldId id="262" r:id="rId20"/>
    <p:sldId id="298" r:id="rId21"/>
    <p:sldId id="261" r:id="rId22"/>
    <p:sldId id="299" r:id="rId23"/>
    <p:sldId id="320" r:id="rId24"/>
    <p:sldId id="300" r:id="rId25"/>
    <p:sldId id="263" r:id="rId26"/>
    <p:sldId id="316" r:id="rId27"/>
    <p:sldId id="301" r:id="rId28"/>
    <p:sldId id="302" r:id="rId29"/>
    <p:sldId id="264" r:id="rId30"/>
    <p:sldId id="265" r:id="rId31"/>
    <p:sldId id="266" r:id="rId32"/>
    <p:sldId id="303" r:id="rId33"/>
    <p:sldId id="267" r:id="rId34"/>
    <p:sldId id="268" r:id="rId35"/>
    <p:sldId id="269" r:id="rId36"/>
    <p:sldId id="270" r:id="rId37"/>
    <p:sldId id="271" r:id="rId38"/>
    <p:sldId id="272" r:id="rId39"/>
    <p:sldId id="273" r:id="rId40"/>
    <p:sldId id="274" r:id="rId41"/>
    <p:sldId id="283" r:id="rId42"/>
    <p:sldId id="275" r:id="rId43"/>
    <p:sldId id="315" r:id="rId44"/>
    <p:sldId id="304" r:id="rId45"/>
    <p:sldId id="276" r:id="rId46"/>
    <p:sldId id="305" r:id="rId47"/>
    <p:sldId id="284" r:id="rId48"/>
    <p:sldId id="277" r:id="rId49"/>
    <p:sldId id="306" r:id="rId50"/>
    <p:sldId id="278" r:id="rId51"/>
    <p:sldId id="307" r:id="rId52"/>
    <p:sldId id="308" r:id="rId53"/>
    <p:sldId id="309" r:id="rId54"/>
    <p:sldId id="310" r:id="rId55"/>
    <p:sldId id="311" r:id="rId56"/>
    <p:sldId id="279" r:id="rId57"/>
    <p:sldId id="312" r:id="rId58"/>
    <p:sldId id="285" r:id="rId59"/>
    <p:sldId id="313" r:id="rId60"/>
    <p:sldId id="31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94" y="-1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BF78A-4321-41F2-BDAE-F1E3C95587D0}" type="doc">
      <dgm:prSet loTypeId="urn:microsoft.com/office/officeart/2005/8/layout/hProcess3" loCatId="process" qsTypeId="urn:microsoft.com/office/officeart/2005/8/quickstyle/simple1" qsCatId="simple" csTypeId="urn:microsoft.com/office/officeart/2005/8/colors/colorful2" csCatId="colorful" phldr="1"/>
      <dgm:spPr/>
    </dgm:pt>
    <dgm:pt modelId="{09BB75E2-583A-43BC-B7F3-978A84F54A53}">
      <dgm:prSet phldrT="[Text]"/>
      <dgm:spPr/>
      <dgm:t>
        <a:bodyPr/>
        <a:lstStyle/>
        <a:p>
          <a:r>
            <a:rPr lang="en-GB" dirty="0" smtClean="0"/>
            <a:t>From here</a:t>
          </a:r>
          <a:endParaRPr lang="en-GB" dirty="0"/>
        </a:p>
      </dgm:t>
    </dgm:pt>
    <dgm:pt modelId="{066C9E5E-CC00-4FD2-917F-7423EA34F6E7}" type="parTrans" cxnId="{56725B34-9C45-4657-8591-2024ED0A8641}">
      <dgm:prSet/>
      <dgm:spPr/>
      <dgm:t>
        <a:bodyPr/>
        <a:lstStyle/>
        <a:p>
          <a:endParaRPr lang="en-GB"/>
        </a:p>
      </dgm:t>
    </dgm:pt>
    <dgm:pt modelId="{69B0B166-1414-46F8-90D1-7DCF93932DCE}" type="sibTrans" cxnId="{56725B34-9C45-4657-8591-2024ED0A8641}">
      <dgm:prSet/>
      <dgm:spPr/>
      <dgm:t>
        <a:bodyPr/>
        <a:lstStyle/>
        <a:p>
          <a:endParaRPr lang="en-GB"/>
        </a:p>
      </dgm:t>
    </dgm:pt>
    <dgm:pt modelId="{4BFA8DAC-17BC-4777-8D7B-45EC2F2DFCA2}">
      <dgm:prSet phldrT="[Text]"/>
      <dgm:spPr/>
      <dgm:t>
        <a:bodyPr/>
        <a:lstStyle/>
        <a:p>
          <a:r>
            <a:rPr lang="en-GB" dirty="0" smtClean="0"/>
            <a:t>to</a:t>
          </a:r>
          <a:endParaRPr lang="en-GB" dirty="0"/>
        </a:p>
      </dgm:t>
    </dgm:pt>
    <dgm:pt modelId="{2C61776D-7072-43DA-8065-2941290432C3}" type="parTrans" cxnId="{8C845632-68A2-4C96-A1AA-53CA929B3495}">
      <dgm:prSet/>
      <dgm:spPr/>
      <dgm:t>
        <a:bodyPr/>
        <a:lstStyle/>
        <a:p>
          <a:endParaRPr lang="en-GB"/>
        </a:p>
      </dgm:t>
    </dgm:pt>
    <dgm:pt modelId="{2AEF2F87-1596-4FCF-B010-E0E72A4C9D74}" type="sibTrans" cxnId="{8C845632-68A2-4C96-A1AA-53CA929B3495}">
      <dgm:prSet/>
      <dgm:spPr/>
      <dgm:t>
        <a:bodyPr/>
        <a:lstStyle/>
        <a:p>
          <a:endParaRPr lang="en-GB"/>
        </a:p>
      </dgm:t>
    </dgm:pt>
    <dgm:pt modelId="{F442DF7F-B844-4AC6-A0FC-832611E8BD11}">
      <dgm:prSet phldrT="[Text]"/>
      <dgm:spPr/>
      <dgm:t>
        <a:bodyPr/>
        <a:lstStyle/>
        <a:p>
          <a:r>
            <a:rPr lang="en-GB" dirty="0" smtClean="0"/>
            <a:t>There</a:t>
          </a:r>
          <a:endParaRPr lang="en-GB" dirty="0"/>
        </a:p>
      </dgm:t>
    </dgm:pt>
    <dgm:pt modelId="{7E2A542F-4A4C-42AE-BC07-6ACFE378C648}" type="parTrans" cxnId="{41DE5248-8CA1-45FE-B647-021F6B4D3857}">
      <dgm:prSet/>
      <dgm:spPr/>
      <dgm:t>
        <a:bodyPr/>
        <a:lstStyle/>
        <a:p>
          <a:endParaRPr lang="en-GB"/>
        </a:p>
      </dgm:t>
    </dgm:pt>
    <dgm:pt modelId="{010C41D1-B791-4A75-A287-0A740E576E8A}" type="sibTrans" cxnId="{41DE5248-8CA1-45FE-B647-021F6B4D3857}">
      <dgm:prSet/>
      <dgm:spPr/>
      <dgm:t>
        <a:bodyPr/>
        <a:lstStyle/>
        <a:p>
          <a:endParaRPr lang="en-GB"/>
        </a:p>
      </dgm:t>
    </dgm:pt>
    <dgm:pt modelId="{EE01C32D-0A7F-49BB-9DC2-C8EFCD5BE7A0}" type="pres">
      <dgm:prSet presAssocID="{799BF78A-4321-41F2-BDAE-F1E3C95587D0}" presName="Name0" presStyleCnt="0">
        <dgm:presLayoutVars>
          <dgm:dir/>
          <dgm:animLvl val="lvl"/>
          <dgm:resizeHandles val="exact"/>
        </dgm:presLayoutVars>
      </dgm:prSet>
      <dgm:spPr/>
    </dgm:pt>
    <dgm:pt modelId="{0BE34CB7-E3B1-4622-B2C1-9B462796F156}" type="pres">
      <dgm:prSet presAssocID="{799BF78A-4321-41F2-BDAE-F1E3C95587D0}" presName="dummy" presStyleCnt="0"/>
      <dgm:spPr/>
    </dgm:pt>
    <dgm:pt modelId="{E833EB7D-B2CB-4338-B8DF-6C743744EEF7}" type="pres">
      <dgm:prSet presAssocID="{799BF78A-4321-41F2-BDAE-F1E3C95587D0}" presName="linH" presStyleCnt="0"/>
      <dgm:spPr/>
    </dgm:pt>
    <dgm:pt modelId="{5D80A65E-0ED0-4DA7-ACAF-C58760F53D0B}" type="pres">
      <dgm:prSet presAssocID="{799BF78A-4321-41F2-BDAE-F1E3C95587D0}" presName="padding1" presStyleCnt="0"/>
      <dgm:spPr/>
    </dgm:pt>
    <dgm:pt modelId="{FF39F958-00A2-443E-A09B-856E222DA2FC}" type="pres">
      <dgm:prSet presAssocID="{09BB75E2-583A-43BC-B7F3-978A84F54A53}" presName="linV" presStyleCnt="0"/>
      <dgm:spPr/>
    </dgm:pt>
    <dgm:pt modelId="{BC4F137C-CF1A-497E-9230-7E2CCBD4BF7C}" type="pres">
      <dgm:prSet presAssocID="{09BB75E2-583A-43BC-B7F3-978A84F54A53}" presName="spVertical1" presStyleCnt="0"/>
      <dgm:spPr/>
    </dgm:pt>
    <dgm:pt modelId="{AA62F9EC-072A-4C76-A4C6-934C5281B1A6}" type="pres">
      <dgm:prSet presAssocID="{09BB75E2-583A-43BC-B7F3-978A84F54A53}" presName="parTx" presStyleLbl="revTx" presStyleIdx="0" presStyleCnt="3" custScaleY="29936" custLinFactY="-405" custLinFactNeighborX="-12348" custLinFactNeighborY="-100000">
        <dgm:presLayoutVars>
          <dgm:chMax val="0"/>
          <dgm:chPref val="0"/>
          <dgm:bulletEnabled val="1"/>
        </dgm:presLayoutVars>
      </dgm:prSet>
      <dgm:spPr/>
      <dgm:t>
        <a:bodyPr/>
        <a:lstStyle/>
        <a:p>
          <a:endParaRPr lang="en-GB"/>
        </a:p>
      </dgm:t>
    </dgm:pt>
    <dgm:pt modelId="{978913C1-417B-4250-935A-E09530367BA4}" type="pres">
      <dgm:prSet presAssocID="{09BB75E2-583A-43BC-B7F3-978A84F54A53}" presName="spVertical2" presStyleCnt="0"/>
      <dgm:spPr/>
    </dgm:pt>
    <dgm:pt modelId="{92B5D362-4ACD-48E1-BE72-A7C5D553E44A}" type="pres">
      <dgm:prSet presAssocID="{09BB75E2-583A-43BC-B7F3-978A84F54A53}" presName="spVertical3" presStyleCnt="0"/>
      <dgm:spPr/>
    </dgm:pt>
    <dgm:pt modelId="{A1831FCC-C7D6-4A58-A3F3-B2EEA532C5D1}" type="pres">
      <dgm:prSet presAssocID="{69B0B166-1414-46F8-90D1-7DCF93932DCE}" presName="space" presStyleCnt="0"/>
      <dgm:spPr/>
    </dgm:pt>
    <dgm:pt modelId="{8CC08E77-38B8-4869-83ED-11FE41FD5D7B}" type="pres">
      <dgm:prSet presAssocID="{4BFA8DAC-17BC-4777-8D7B-45EC2F2DFCA2}" presName="linV" presStyleCnt="0"/>
      <dgm:spPr/>
    </dgm:pt>
    <dgm:pt modelId="{48C577FD-594D-46B1-8755-291C5DE100A0}" type="pres">
      <dgm:prSet presAssocID="{4BFA8DAC-17BC-4777-8D7B-45EC2F2DFCA2}" presName="spVertical1" presStyleCnt="0"/>
      <dgm:spPr/>
    </dgm:pt>
    <dgm:pt modelId="{2D0BCA64-224B-4E87-B5AD-F3DE7335D19E}" type="pres">
      <dgm:prSet presAssocID="{4BFA8DAC-17BC-4777-8D7B-45EC2F2DFCA2}" presName="parTx" presStyleLbl="revTx" presStyleIdx="1" presStyleCnt="3" custScaleY="23625" custLinFactNeighborX="-44039" custLinFactNeighborY="-88997">
        <dgm:presLayoutVars>
          <dgm:chMax val="0"/>
          <dgm:chPref val="0"/>
          <dgm:bulletEnabled val="1"/>
        </dgm:presLayoutVars>
      </dgm:prSet>
      <dgm:spPr/>
      <dgm:t>
        <a:bodyPr/>
        <a:lstStyle/>
        <a:p>
          <a:endParaRPr lang="en-GB"/>
        </a:p>
      </dgm:t>
    </dgm:pt>
    <dgm:pt modelId="{99AD41D3-FC10-4E9C-A701-291F8E7E89B0}" type="pres">
      <dgm:prSet presAssocID="{4BFA8DAC-17BC-4777-8D7B-45EC2F2DFCA2}" presName="spVertical2" presStyleCnt="0"/>
      <dgm:spPr/>
    </dgm:pt>
    <dgm:pt modelId="{700E2FF4-8C77-4EAB-A306-BE941E51C94F}" type="pres">
      <dgm:prSet presAssocID="{4BFA8DAC-17BC-4777-8D7B-45EC2F2DFCA2}" presName="spVertical3" presStyleCnt="0"/>
      <dgm:spPr/>
    </dgm:pt>
    <dgm:pt modelId="{48FE5C56-3ADC-4265-BB79-EC52EC7C5B4D}" type="pres">
      <dgm:prSet presAssocID="{2AEF2F87-1596-4FCF-B010-E0E72A4C9D74}" presName="space" presStyleCnt="0"/>
      <dgm:spPr/>
    </dgm:pt>
    <dgm:pt modelId="{55841B74-AB3D-413B-9842-B134A0A957A7}" type="pres">
      <dgm:prSet presAssocID="{F442DF7F-B844-4AC6-A0FC-832611E8BD11}" presName="linV" presStyleCnt="0"/>
      <dgm:spPr/>
    </dgm:pt>
    <dgm:pt modelId="{4C0B3CF0-2041-4EB3-ADB6-37A4BB072295}" type="pres">
      <dgm:prSet presAssocID="{F442DF7F-B844-4AC6-A0FC-832611E8BD11}" presName="spVertical1" presStyleCnt="0"/>
      <dgm:spPr/>
    </dgm:pt>
    <dgm:pt modelId="{F3461585-8C7B-4D94-8FB6-3BC81F421AED}" type="pres">
      <dgm:prSet presAssocID="{F442DF7F-B844-4AC6-A0FC-832611E8BD11}" presName="parTx" presStyleLbl="revTx" presStyleIdx="2" presStyleCnt="3" custScaleY="23625" custLinFactNeighborX="-42967" custLinFactNeighborY="-94499">
        <dgm:presLayoutVars>
          <dgm:chMax val="0"/>
          <dgm:chPref val="0"/>
          <dgm:bulletEnabled val="1"/>
        </dgm:presLayoutVars>
      </dgm:prSet>
      <dgm:spPr/>
      <dgm:t>
        <a:bodyPr/>
        <a:lstStyle/>
        <a:p>
          <a:endParaRPr lang="en-GB"/>
        </a:p>
      </dgm:t>
    </dgm:pt>
    <dgm:pt modelId="{154603A2-8A67-4BBD-AF2A-546B4BADC5B2}" type="pres">
      <dgm:prSet presAssocID="{F442DF7F-B844-4AC6-A0FC-832611E8BD11}" presName="spVertical2" presStyleCnt="0"/>
      <dgm:spPr/>
    </dgm:pt>
    <dgm:pt modelId="{A33E0FB4-2364-4A1B-96B1-12D7586DF4D3}" type="pres">
      <dgm:prSet presAssocID="{F442DF7F-B844-4AC6-A0FC-832611E8BD11}" presName="spVertical3" presStyleCnt="0"/>
      <dgm:spPr/>
    </dgm:pt>
    <dgm:pt modelId="{F8EF8829-0440-4985-8087-0F952FECAEA9}" type="pres">
      <dgm:prSet presAssocID="{799BF78A-4321-41F2-BDAE-F1E3C95587D0}" presName="padding2" presStyleCnt="0"/>
      <dgm:spPr/>
    </dgm:pt>
    <dgm:pt modelId="{77D16E2C-514B-4098-87D2-4DAD2781B667}" type="pres">
      <dgm:prSet presAssocID="{799BF78A-4321-41F2-BDAE-F1E3C95587D0}" presName="negArrow" presStyleCnt="0"/>
      <dgm:spPr/>
    </dgm:pt>
    <dgm:pt modelId="{57B33892-C829-4496-9A06-22E2C575F6C7}" type="pres">
      <dgm:prSet presAssocID="{799BF78A-4321-41F2-BDAE-F1E3C95587D0}" presName="backgroundArrow" presStyleLbl="node1" presStyleIdx="0" presStyleCnt="1" custScaleX="33986" custScaleY="36220" custLinFactNeighborX="1569" custLinFactNeighborY="-10551"/>
      <dgm:spPr/>
    </dgm:pt>
  </dgm:ptLst>
  <dgm:cxnLst>
    <dgm:cxn modelId="{04D01496-5872-42DC-89A4-F0C2E7ECD49C}" type="presOf" srcId="{4BFA8DAC-17BC-4777-8D7B-45EC2F2DFCA2}" destId="{2D0BCA64-224B-4E87-B5AD-F3DE7335D19E}" srcOrd="0" destOrd="0" presId="urn:microsoft.com/office/officeart/2005/8/layout/hProcess3"/>
    <dgm:cxn modelId="{8C845632-68A2-4C96-A1AA-53CA929B3495}" srcId="{799BF78A-4321-41F2-BDAE-F1E3C95587D0}" destId="{4BFA8DAC-17BC-4777-8D7B-45EC2F2DFCA2}" srcOrd="1" destOrd="0" parTransId="{2C61776D-7072-43DA-8065-2941290432C3}" sibTransId="{2AEF2F87-1596-4FCF-B010-E0E72A4C9D74}"/>
    <dgm:cxn modelId="{41DE5248-8CA1-45FE-B647-021F6B4D3857}" srcId="{799BF78A-4321-41F2-BDAE-F1E3C95587D0}" destId="{F442DF7F-B844-4AC6-A0FC-832611E8BD11}" srcOrd="2" destOrd="0" parTransId="{7E2A542F-4A4C-42AE-BC07-6ACFE378C648}" sibTransId="{010C41D1-B791-4A75-A287-0A740E576E8A}"/>
    <dgm:cxn modelId="{294F4781-4D09-4844-91CC-AB76CD65B92E}" type="presOf" srcId="{F442DF7F-B844-4AC6-A0FC-832611E8BD11}" destId="{F3461585-8C7B-4D94-8FB6-3BC81F421AED}" srcOrd="0" destOrd="0" presId="urn:microsoft.com/office/officeart/2005/8/layout/hProcess3"/>
    <dgm:cxn modelId="{6A5DD410-FDA3-432C-B08A-B49A7181EBC6}" type="presOf" srcId="{799BF78A-4321-41F2-BDAE-F1E3C95587D0}" destId="{EE01C32D-0A7F-49BB-9DC2-C8EFCD5BE7A0}" srcOrd="0" destOrd="0" presId="urn:microsoft.com/office/officeart/2005/8/layout/hProcess3"/>
    <dgm:cxn modelId="{56725B34-9C45-4657-8591-2024ED0A8641}" srcId="{799BF78A-4321-41F2-BDAE-F1E3C95587D0}" destId="{09BB75E2-583A-43BC-B7F3-978A84F54A53}" srcOrd="0" destOrd="0" parTransId="{066C9E5E-CC00-4FD2-917F-7423EA34F6E7}" sibTransId="{69B0B166-1414-46F8-90D1-7DCF93932DCE}"/>
    <dgm:cxn modelId="{68B37CB1-2C02-444D-9756-29B839FC46D4}" type="presOf" srcId="{09BB75E2-583A-43BC-B7F3-978A84F54A53}" destId="{AA62F9EC-072A-4C76-A4C6-934C5281B1A6}" srcOrd="0" destOrd="0" presId="urn:microsoft.com/office/officeart/2005/8/layout/hProcess3"/>
    <dgm:cxn modelId="{64FD92F2-A69F-4133-81A7-2D518FE68BF6}" type="presParOf" srcId="{EE01C32D-0A7F-49BB-9DC2-C8EFCD5BE7A0}" destId="{0BE34CB7-E3B1-4622-B2C1-9B462796F156}" srcOrd="0" destOrd="0" presId="urn:microsoft.com/office/officeart/2005/8/layout/hProcess3"/>
    <dgm:cxn modelId="{6844ED11-23D9-4B59-9D83-CAC43C2C9711}" type="presParOf" srcId="{EE01C32D-0A7F-49BB-9DC2-C8EFCD5BE7A0}" destId="{E833EB7D-B2CB-4338-B8DF-6C743744EEF7}" srcOrd="1" destOrd="0" presId="urn:microsoft.com/office/officeart/2005/8/layout/hProcess3"/>
    <dgm:cxn modelId="{4061587E-0F4F-45DE-86A0-CB3C1E1B6CA9}" type="presParOf" srcId="{E833EB7D-B2CB-4338-B8DF-6C743744EEF7}" destId="{5D80A65E-0ED0-4DA7-ACAF-C58760F53D0B}" srcOrd="0" destOrd="0" presId="urn:microsoft.com/office/officeart/2005/8/layout/hProcess3"/>
    <dgm:cxn modelId="{A380A6A6-5512-4666-BA7F-07AFAE5AC7D5}" type="presParOf" srcId="{E833EB7D-B2CB-4338-B8DF-6C743744EEF7}" destId="{FF39F958-00A2-443E-A09B-856E222DA2FC}" srcOrd="1" destOrd="0" presId="urn:microsoft.com/office/officeart/2005/8/layout/hProcess3"/>
    <dgm:cxn modelId="{5C111E31-7226-468A-94B4-B692FBD31EBE}" type="presParOf" srcId="{FF39F958-00A2-443E-A09B-856E222DA2FC}" destId="{BC4F137C-CF1A-497E-9230-7E2CCBD4BF7C}" srcOrd="0" destOrd="0" presId="urn:microsoft.com/office/officeart/2005/8/layout/hProcess3"/>
    <dgm:cxn modelId="{F5FE4FDF-0D1F-4D93-B3A3-171C682E6B81}" type="presParOf" srcId="{FF39F958-00A2-443E-A09B-856E222DA2FC}" destId="{AA62F9EC-072A-4C76-A4C6-934C5281B1A6}" srcOrd="1" destOrd="0" presId="urn:microsoft.com/office/officeart/2005/8/layout/hProcess3"/>
    <dgm:cxn modelId="{2637BB45-9ACF-490D-8C5F-64A3DBED4062}" type="presParOf" srcId="{FF39F958-00A2-443E-A09B-856E222DA2FC}" destId="{978913C1-417B-4250-935A-E09530367BA4}" srcOrd="2" destOrd="0" presId="urn:microsoft.com/office/officeart/2005/8/layout/hProcess3"/>
    <dgm:cxn modelId="{DF40F5C7-2656-4D99-A581-AF26E7EFAB60}" type="presParOf" srcId="{FF39F958-00A2-443E-A09B-856E222DA2FC}" destId="{92B5D362-4ACD-48E1-BE72-A7C5D553E44A}" srcOrd="3" destOrd="0" presId="urn:microsoft.com/office/officeart/2005/8/layout/hProcess3"/>
    <dgm:cxn modelId="{AB141B79-F3E0-43D8-A656-546990E5B605}" type="presParOf" srcId="{E833EB7D-B2CB-4338-B8DF-6C743744EEF7}" destId="{A1831FCC-C7D6-4A58-A3F3-B2EEA532C5D1}" srcOrd="2" destOrd="0" presId="urn:microsoft.com/office/officeart/2005/8/layout/hProcess3"/>
    <dgm:cxn modelId="{61A21F3C-61F2-4D5E-8516-4A77FF2BBF18}" type="presParOf" srcId="{E833EB7D-B2CB-4338-B8DF-6C743744EEF7}" destId="{8CC08E77-38B8-4869-83ED-11FE41FD5D7B}" srcOrd="3" destOrd="0" presId="urn:microsoft.com/office/officeart/2005/8/layout/hProcess3"/>
    <dgm:cxn modelId="{EE756892-7D26-47A9-8C0E-31A68FB6A032}" type="presParOf" srcId="{8CC08E77-38B8-4869-83ED-11FE41FD5D7B}" destId="{48C577FD-594D-46B1-8755-291C5DE100A0}" srcOrd="0" destOrd="0" presId="urn:microsoft.com/office/officeart/2005/8/layout/hProcess3"/>
    <dgm:cxn modelId="{247E8BA3-C7BA-4C87-9B97-42B8372587AD}" type="presParOf" srcId="{8CC08E77-38B8-4869-83ED-11FE41FD5D7B}" destId="{2D0BCA64-224B-4E87-B5AD-F3DE7335D19E}" srcOrd="1" destOrd="0" presId="urn:microsoft.com/office/officeart/2005/8/layout/hProcess3"/>
    <dgm:cxn modelId="{9DC30803-5D99-46E2-ADA4-74C898735B1C}" type="presParOf" srcId="{8CC08E77-38B8-4869-83ED-11FE41FD5D7B}" destId="{99AD41D3-FC10-4E9C-A701-291F8E7E89B0}" srcOrd="2" destOrd="0" presId="urn:microsoft.com/office/officeart/2005/8/layout/hProcess3"/>
    <dgm:cxn modelId="{92AA242C-449C-49AF-AF56-AFE12CD98F25}" type="presParOf" srcId="{8CC08E77-38B8-4869-83ED-11FE41FD5D7B}" destId="{700E2FF4-8C77-4EAB-A306-BE941E51C94F}" srcOrd="3" destOrd="0" presId="urn:microsoft.com/office/officeart/2005/8/layout/hProcess3"/>
    <dgm:cxn modelId="{4AA9D2E3-CA0C-472C-82D8-2AAAD1B0C818}" type="presParOf" srcId="{E833EB7D-B2CB-4338-B8DF-6C743744EEF7}" destId="{48FE5C56-3ADC-4265-BB79-EC52EC7C5B4D}" srcOrd="4" destOrd="0" presId="urn:microsoft.com/office/officeart/2005/8/layout/hProcess3"/>
    <dgm:cxn modelId="{A74C273B-772D-405D-AAB4-FDE4B8EF558C}" type="presParOf" srcId="{E833EB7D-B2CB-4338-B8DF-6C743744EEF7}" destId="{55841B74-AB3D-413B-9842-B134A0A957A7}" srcOrd="5" destOrd="0" presId="urn:microsoft.com/office/officeart/2005/8/layout/hProcess3"/>
    <dgm:cxn modelId="{8BF30600-B297-4DC8-9AAC-1EC6366F43A6}" type="presParOf" srcId="{55841B74-AB3D-413B-9842-B134A0A957A7}" destId="{4C0B3CF0-2041-4EB3-ADB6-37A4BB072295}" srcOrd="0" destOrd="0" presId="urn:microsoft.com/office/officeart/2005/8/layout/hProcess3"/>
    <dgm:cxn modelId="{DBF2AF05-A76C-455E-8D9D-935FD52E3AFB}" type="presParOf" srcId="{55841B74-AB3D-413B-9842-B134A0A957A7}" destId="{F3461585-8C7B-4D94-8FB6-3BC81F421AED}" srcOrd="1" destOrd="0" presId="urn:microsoft.com/office/officeart/2005/8/layout/hProcess3"/>
    <dgm:cxn modelId="{7FFC4707-B210-4971-803A-066609956597}" type="presParOf" srcId="{55841B74-AB3D-413B-9842-B134A0A957A7}" destId="{154603A2-8A67-4BBD-AF2A-546B4BADC5B2}" srcOrd="2" destOrd="0" presId="urn:microsoft.com/office/officeart/2005/8/layout/hProcess3"/>
    <dgm:cxn modelId="{92CAA503-5B3A-4E1F-9E7C-22B0D84332A4}" type="presParOf" srcId="{55841B74-AB3D-413B-9842-B134A0A957A7}" destId="{A33E0FB4-2364-4A1B-96B1-12D7586DF4D3}" srcOrd="3" destOrd="0" presId="urn:microsoft.com/office/officeart/2005/8/layout/hProcess3"/>
    <dgm:cxn modelId="{031D5477-2EFA-48D5-AD30-78CBF57A3CA4}" type="presParOf" srcId="{E833EB7D-B2CB-4338-B8DF-6C743744EEF7}" destId="{F8EF8829-0440-4985-8087-0F952FECAEA9}" srcOrd="6" destOrd="0" presId="urn:microsoft.com/office/officeart/2005/8/layout/hProcess3"/>
    <dgm:cxn modelId="{BD78069D-2C58-4AC1-A2EF-BAA5AF475D32}" type="presParOf" srcId="{E833EB7D-B2CB-4338-B8DF-6C743744EEF7}" destId="{77D16E2C-514B-4098-87D2-4DAD2781B667}" srcOrd="7" destOrd="0" presId="urn:microsoft.com/office/officeart/2005/8/layout/hProcess3"/>
    <dgm:cxn modelId="{5E9EBDDF-FE33-4851-BFF5-3B0D4A65E891}" type="presParOf" srcId="{E833EB7D-B2CB-4338-B8DF-6C743744EEF7}" destId="{57B33892-C829-4496-9A06-22E2C575F6C7}" srcOrd="8"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33892-C829-4496-9A06-22E2C575F6C7}">
      <dsp:nvSpPr>
        <dsp:cNvPr id="0" name=""/>
        <dsp:cNvSpPr/>
      </dsp:nvSpPr>
      <dsp:spPr>
        <a:xfrm>
          <a:off x="0" y="976463"/>
          <a:ext cx="5884542" cy="846284"/>
        </a:xfrm>
        <a:prstGeom prst="rightArrow">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461585-8C7B-4D94-8FB6-3BC81F421AED}">
      <dsp:nvSpPr>
        <dsp:cNvPr id="0" name=""/>
        <dsp:cNvSpPr/>
      </dsp:nvSpPr>
      <dsp:spPr>
        <a:xfrm>
          <a:off x="3268845" y="1255121"/>
          <a:ext cx="1417979" cy="2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1280" rIns="0" bIns="81280" numCol="1" spcCol="1270" anchor="ctr" anchorCtr="0">
          <a:noAutofit/>
        </a:bodyPr>
        <a:lstStyle/>
        <a:p>
          <a:pPr lvl="0" algn="ctr" defTabSz="355600">
            <a:lnSpc>
              <a:spcPct val="90000"/>
            </a:lnSpc>
            <a:spcBef>
              <a:spcPct val="0"/>
            </a:spcBef>
            <a:spcAft>
              <a:spcPct val="35000"/>
            </a:spcAft>
          </a:pPr>
          <a:r>
            <a:rPr lang="en-GB" sz="800" kern="1200" dirty="0" smtClean="0"/>
            <a:t>There</a:t>
          </a:r>
          <a:endParaRPr lang="en-GB" sz="800" kern="1200" dirty="0"/>
        </a:p>
      </dsp:txBody>
      <dsp:txXfrm>
        <a:off x="3268845" y="1255121"/>
        <a:ext cx="1417979" cy="276000"/>
      </dsp:txXfrm>
    </dsp:sp>
    <dsp:sp modelId="{2D0BCA64-224B-4E87-B5AD-F3DE7335D19E}">
      <dsp:nvSpPr>
        <dsp:cNvPr id="0" name=""/>
        <dsp:cNvSpPr/>
      </dsp:nvSpPr>
      <dsp:spPr>
        <a:xfrm>
          <a:off x="1552069" y="1287260"/>
          <a:ext cx="1417979" cy="2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1280" rIns="0" bIns="81280" numCol="1" spcCol="1270" anchor="ctr" anchorCtr="0">
          <a:noAutofit/>
        </a:bodyPr>
        <a:lstStyle/>
        <a:p>
          <a:pPr lvl="0" algn="ctr" defTabSz="355600">
            <a:lnSpc>
              <a:spcPct val="90000"/>
            </a:lnSpc>
            <a:spcBef>
              <a:spcPct val="0"/>
            </a:spcBef>
            <a:spcAft>
              <a:spcPct val="35000"/>
            </a:spcAft>
          </a:pPr>
          <a:r>
            <a:rPr lang="en-GB" sz="800" kern="1200" dirty="0" smtClean="0"/>
            <a:t>to</a:t>
          </a:r>
          <a:endParaRPr lang="en-GB" sz="800" kern="1200" dirty="0"/>
        </a:p>
      </dsp:txBody>
      <dsp:txXfrm>
        <a:off x="1552069" y="1287260"/>
        <a:ext cx="1417979" cy="276000"/>
      </dsp:txXfrm>
    </dsp:sp>
    <dsp:sp modelId="{AA62F9EC-072A-4C76-A4C6-934C5281B1A6}">
      <dsp:nvSpPr>
        <dsp:cNvPr id="0" name=""/>
        <dsp:cNvSpPr/>
      </dsp:nvSpPr>
      <dsp:spPr>
        <a:xfrm>
          <a:off x="299866" y="1218257"/>
          <a:ext cx="1417979" cy="34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1280" rIns="0" bIns="81280" numCol="1" spcCol="1270" anchor="ctr" anchorCtr="0">
          <a:noAutofit/>
        </a:bodyPr>
        <a:lstStyle/>
        <a:p>
          <a:pPr lvl="0" algn="ctr" defTabSz="355600">
            <a:lnSpc>
              <a:spcPct val="90000"/>
            </a:lnSpc>
            <a:spcBef>
              <a:spcPct val="0"/>
            </a:spcBef>
            <a:spcAft>
              <a:spcPct val="35000"/>
            </a:spcAft>
          </a:pPr>
          <a:r>
            <a:rPr lang="en-GB" sz="800" kern="1200" dirty="0" smtClean="0"/>
            <a:t>From here</a:t>
          </a:r>
          <a:endParaRPr lang="en-GB" sz="800" kern="1200" dirty="0"/>
        </a:p>
      </dsp:txBody>
      <dsp:txXfrm>
        <a:off x="299866" y="1218257"/>
        <a:ext cx="1417979" cy="34972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197F82-7097-438B-9E72-5BE3FBD09D31}" type="datetimeFigureOut">
              <a:rPr lang="en-GB" smtClean="0"/>
              <a:t>08/09/2014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EFB03D-3686-474B-89A0-5D201A4169F9}" type="slidenum">
              <a:rPr lang="en-GB" smtClean="0"/>
              <a:t>‹#›</a:t>
            </a:fld>
            <a:endParaRPr lang="en-GB"/>
          </a:p>
        </p:txBody>
      </p:sp>
    </p:spTree>
    <p:extLst>
      <p:ext uri="{BB962C8B-B14F-4D97-AF65-F5344CB8AC3E}">
        <p14:creationId xmlns:p14="http://schemas.microsoft.com/office/powerpoint/2010/main" val="216454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EFB03D-3686-474B-89A0-5D201A4169F9}" type="slidenum">
              <a:rPr lang="en-GB" smtClean="0"/>
              <a:t>1</a:t>
            </a:fld>
            <a:endParaRPr lang="en-GB"/>
          </a:p>
        </p:txBody>
      </p:sp>
    </p:spTree>
    <p:extLst>
      <p:ext uri="{BB962C8B-B14F-4D97-AF65-F5344CB8AC3E}">
        <p14:creationId xmlns:p14="http://schemas.microsoft.com/office/powerpoint/2010/main" val="234556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EFB03D-3686-474B-89A0-5D201A4169F9}" type="slidenum">
              <a:rPr lang="en-GB" smtClean="0"/>
              <a:t>4</a:t>
            </a:fld>
            <a:endParaRPr lang="en-GB"/>
          </a:p>
        </p:txBody>
      </p:sp>
    </p:spTree>
    <p:extLst>
      <p:ext uri="{BB962C8B-B14F-4D97-AF65-F5344CB8AC3E}">
        <p14:creationId xmlns:p14="http://schemas.microsoft.com/office/powerpoint/2010/main" val="642682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EFB03D-3686-474B-89A0-5D201A4169F9}" type="slidenum">
              <a:rPr lang="en-GB" smtClean="0"/>
              <a:t>10</a:t>
            </a:fld>
            <a:endParaRPr lang="en-GB"/>
          </a:p>
        </p:txBody>
      </p:sp>
    </p:spTree>
    <p:extLst>
      <p:ext uri="{BB962C8B-B14F-4D97-AF65-F5344CB8AC3E}">
        <p14:creationId xmlns:p14="http://schemas.microsoft.com/office/powerpoint/2010/main" val="219656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K23, 126</a:t>
            </a:r>
          </a:p>
          <a:p>
            <a:endParaRPr lang="en-GB" dirty="0"/>
          </a:p>
        </p:txBody>
      </p:sp>
      <p:sp>
        <p:nvSpPr>
          <p:cNvPr id="4" name="Slide Number Placeholder 3"/>
          <p:cNvSpPr>
            <a:spLocks noGrp="1"/>
          </p:cNvSpPr>
          <p:nvPr>
            <p:ph type="sldNum" sz="quarter" idx="10"/>
          </p:nvPr>
        </p:nvSpPr>
        <p:spPr/>
        <p:txBody>
          <a:bodyPr/>
          <a:lstStyle/>
          <a:p>
            <a:fld id="{34EFB03D-3686-474B-89A0-5D201A4169F9}" type="slidenum">
              <a:rPr lang="en-GB" smtClean="0"/>
              <a:t>14</a:t>
            </a:fld>
            <a:endParaRPr lang="en-GB"/>
          </a:p>
        </p:txBody>
      </p:sp>
    </p:spTree>
    <p:extLst>
      <p:ext uri="{BB962C8B-B14F-4D97-AF65-F5344CB8AC3E}">
        <p14:creationId xmlns:p14="http://schemas.microsoft.com/office/powerpoint/2010/main" val="1417013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EFB03D-3686-474B-89A0-5D201A4169F9}" type="slidenum">
              <a:rPr lang="en-GB" smtClean="0"/>
              <a:t>25</a:t>
            </a:fld>
            <a:endParaRPr lang="en-GB"/>
          </a:p>
        </p:txBody>
      </p:sp>
    </p:spTree>
    <p:extLst>
      <p:ext uri="{BB962C8B-B14F-4D97-AF65-F5344CB8AC3E}">
        <p14:creationId xmlns:p14="http://schemas.microsoft.com/office/powerpoint/2010/main" val="968093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EFB03D-3686-474B-89A0-5D201A4169F9}" type="slidenum">
              <a:rPr lang="en-GB" smtClean="0"/>
              <a:t>31</a:t>
            </a:fld>
            <a:endParaRPr lang="en-GB"/>
          </a:p>
        </p:txBody>
      </p:sp>
    </p:spTree>
    <p:extLst>
      <p:ext uri="{BB962C8B-B14F-4D97-AF65-F5344CB8AC3E}">
        <p14:creationId xmlns:p14="http://schemas.microsoft.com/office/powerpoint/2010/main" val="2478284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EFB03D-3686-474B-89A0-5D201A4169F9}" type="slidenum">
              <a:rPr lang="en-GB" smtClean="0"/>
              <a:t>43</a:t>
            </a:fld>
            <a:endParaRPr lang="en-GB"/>
          </a:p>
        </p:txBody>
      </p:sp>
    </p:spTree>
    <p:extLst>
      <p:ext uri="{BB962C8B-B14F-4D97-AF65-F5344CB8AC3E}">
        <p14:creationId xmlns:p14="http://schemas.microsoft.com/office/powerpoint/2010/main" val="188806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EFB03D-3686-474B-89A0-5D201A4169F9}" type="slidenum">
              <a:rPr lang="en-GB" smtClean="0"/>
              <a:t>45</a:t>
            </a:fld>
            <a:endParaRPr lang="en-GB"/>
          </a:p>
        </p:txBody>
      </p:sp>
    </p:spTree>
    <p:extLst>
      <p:ext uri="{BB962C8B-B14F-4D97-AF65-F5344CB8AC3E}">
        <p14:creationId xmlns:p14="http://schemas.microsoft.com/office/powerpoint/2010/main" val="2827771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EFB03D-3686-474B-89A0-5D201A4169F9}" type="slidenum">
              <a:rPr lang="en-GB" smtClean="0"/>
              <a:t>46</a:t>
            </a:fld>
            <a:endParaRPr lang="en-GB"/>
          </a:p>
        </p:txBody>
      </p:sp>
    </p:spTree>
    <p:extLst>
      <p:ext uri="{BB962C8B-B14F-4D97-AF65-F5344CB8AC3E}">
        <p14:creationId xmlns:p14="http://schemas.microsoft.com/office/powerpoint/2010/main" val="201834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FABB41-5379-4F8C-BF3B-902AB8E672F8}" type="datetimeFigureOut">
              <a:rPr lang="en-GB" smtClean="0"/>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AE3F36-9A5C-4F14-BE8D-5FDBDD39D75B}"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FABB41-5379-4F8C-BF3B-902AB8E672F8}" type="datetimeFigureOut">
              <a:rPr lang="en-GB" smtClean="0"/>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AE3F36-9A5C-4F14-BE8D-5FDBDD39D75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FABB41-5379-4F8C-BF3B-902AB8E672F8}" type="datetimeFigureOut">
              <a:rPr lang="en-GB" smtClean="0"/>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AE3F36-9A5C-4F14-BE8D-5FDBDD39D75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FABB41-5379-4F8C-BF3B-902AB8E672F8}" type="datetimeFigureOut">
              <a:rPr lang="en-GB" smtClean="0"/>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AE3F36-9A5C-4F14-BE8D-5FDBDD39D75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FABB41-5379-4F8C-BF3B-902AB8E672F8}" type="datetimeFigureOut">
              <a:rPr lang="en-GB" smtClean="0"/>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AE3F36-9A5C-4F14-BE8D-5FDBDD39D75B}"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FABB41-5379-4F8C-BF3B-902AB8E672F8}" type="datetimeFigureOut">
              <a:rPr lang="en-GB" smtClean="0"/>
              <a:t>08/09/2014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AE3F36-9A5C-4F14-BE8D-5FDBDD39D75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FABB41-5379-4F8C-BF3B-902AB8E672F8}" type="datetimeFigureOut">
              <a:rPr lang="en-GB" smtClean="0"/>
              <a:t>08/09/2014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AE3F36-9A5C-4F14-BE8D-5FDBDD39D75B}"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FABB41-5379-4F8C-BF3B-902AB8E672F8}" type="datetimeFigureOut">
              <a:rPr lang="en-GB" smtClean="0"/>
              <a:t>08/09/2014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AE3F36-9A5C-4F14-BE8D-5FDBDD39D75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ABB41-5379-4F8C-BF3B-902AB8E672F8}" type="datetimeFigureOut">
              <a:rPr lang="en-GB" smtClean="0"/>
              <a:t>08/09/2014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AE3F36-9A5C-4F14-BE8D-5FDBDD39D75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ABB41-5379-4F8C-BF3B-902AB8E672F8}" type="datetimeFigureOut">
              <a:rPr lang="en-GB" smtClean="0"/>
              <a:t>08/09/2014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AE3F36-9A5C-4F14-BE8D-5FDBDD39D75B}"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ABB41-5379-4F8C-BF3B-902AB8E672F8}" type="datetimeFigureOut">
              <a:rPr lang="en-GB" smtClean="0"/>
              <a:t>08/09/2014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AE3F36-9A5C-4F14-BE8D-5FDBDD39D75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7FABB41-5379-4F8C-BF3B-902AB8E672F8}" type="datetimeFigureOut">
              <a:rPr lang="en-GB" smtClean="0"/>
              <a:t>08/09/2014</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EAE3F36-9A5C-4F14-BE8D-5FDBDD39D75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30.emf"/><Relationship Id="rId7" Type="http://schemas.openxmlformats.org/officeDocument/2006/relationships/image" Target="../media/image34.emf"/><Relationship Id="rId12"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emf"/><Relationship Id="rId11" Type="http://schemas.openxmlformats.org/officeDocument/2006/relationships/diagramColors" Target="../diagrams/colors1.xml"/><Relationship Id="rId5" Type="http://schemas.openxmlformats.org/officeDocument/2006/relationships/image" Target="../media/image32.emf"/><Relationship Id="rId10" Type="http://schemas.openxmlformats.org/officeDocument/2006/relationships/diagramQuickStyle" Target="../diagrams/quickStyle1.xml"/><Relationship Id="rId4" Type="http://schemas.openxmlformats.org/officeDocument/2006/relationships/image" Target="../media/image31.emf"/><Relationship Id="rId9"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11560" y="1556792"/>
            <a:ext cx="7848600" cy="2160240"/>
          </a:xfrm>
        </p:spPr>
        <p:txBody>
          <a:bodyPr>
            <a:normAutofit fontScale="90000"/>
          </a:bodyPr>
          <a:lstStyle/>
          <a:p>
            <a:pPr lvl="0">
              <a:spcBef>
                <a:spcPct val="20000"/>
              </a:spcBef>
            </a:pPr>
            <a:r>
              <a:rPr lang="en-GB" sz="4400" dirty="0" smtClean="0">
                <a:latin typeface="Times New Roman" pitchFamily="18" charset="0"/>
                <a:cs typeface="Times New Roman" pitchFamily="18" charset="0"/>
              </a:rPr>
              <a:t>Critical Dimensions of Indian Investment in Africa: </a:t>
            </a:r>
            <a:r>
              <a:rPr lang="en-GB" sz="3600" cap="none" spc="0" dirty="0" smtClean="0">
                <a:solidFill>
                  <a:schemeClr val="accent1"/>
                </a:solidFill>
                <a:latin typeface="Times New Roman" pitchFamily="18" charset="0"/>
                <a:ea typeface="+mn-ea"/>
                <a:cs typeface="Times New Roman" pitchFamily="18" charset="0"/>
              </a:rPr>
              <a:t>A </a:t>
            </a:r>
            <a:r>
              <a:rPr lang="en-GB" sz="3600" cap="none" spc="0" dirty="0">
                <a:solidFill>
                  <a:schemeClr val="accent1"/>
                </a:solidFill>
                <a:latin typeface="Times New Roman" pitchFamily="18" charset="0"/>
                <a:ea typeface="+mn-ea"/>
                <a:cs typeface="Times New Roman" pitchFamily="18" charset="0"/>
              </a:rPr>
              <a:t>Case Study Of Indian Investment In Zambia</a:t>
            </a:r>
            <a:r>
              <a:rPr lang="en-GB" sz="2200" cap="none" spc="0" dirty="0">
                <a:solidFill>
                  <a:schemeClr val="accent1"/>
                </a:solidFill>
                <a:latin typeface="Times New Roman" pitchFamily="18" charset="0"/>
                <a:ea typeface="+mn-ea"/>
                <a:cs typeface="Times New Roman" pitchFamily="18" charset="0"/>
              </a:rPr>
              <a:t> </a:t>
            </a:r>
            <a:br>
              <a:rPr lang="en-GB" sz="2200" cap="none" spc="0" dirty="0">
                <a:solidFill>
                  <a:schemeClr val="accent1"/>
                </a:solidFill>
                <a:latin typeface="Times New Roman" pitchFamily="18" charset="0"/>
                <a:ea typeface="+mn-ea"/>
                <a:cs typeface="Times New Roman" pitchFamily="18" charset="0"/>
              </a:rPr>
            </a:br>
            <a:endParaRPr lang="en-GB" sz="2200" dirty="0">
              <a:solidFill>
                <a:schemeClr val="accent1"/>
              </a:solidFill>
              <a:latin typeface="Times New Roman" pitchFamily="18" charset="0"/>
              <a:cs typeface="Times New Roman" pitchFamily="18" charset="0"/>
            </a:endParaRPr>
          </a:p>
        </p:txBody>
      </p:sp>
      <p:sp>
        <p:nvSpPr>
          <p:cNvPr id="6" name="Subtitle 5"/>
          <p:cNvSpPr>
            <a:spLocks noGrp="1"/>
          </p:cNvSpPr>
          <p:nvPr>
            <p:ph type="subTitle" idx="1"/>
          </p:nvPr>
        </p:nvSpPr>
        <p:spPr>
          <a:xfrm>
            <a:off x="827584" y="3789040"/>
            <a:ext cx="6400800" cy="1752600"/>
          </a:xfrm>
        </p:spPr>
        <p:txBody>
          <a:bodyPr>
            <a:normAutofit lnSpcReduction="10000"/>
          </a:bodyPr>
          <a:lstStyle/>
          <a:p>
            <a:pPr algn="ctr"/>
            <a:r>
              <a:rPr lang="en-GB" b="1" dirty="0" smtClean="0">
                <a:solidFill>
                  <a:schemeClr val="tx1"/>
                </a:solidFill>
                <a:latin typeface="Andalus" pitchFamily="18" charset="-78"/>
                <a:cs typeface="Andalus" pitchFamily="18" charset="-78"/>
              </a:rPr>
              <a:t>Presentation By: Annie M. Siame</a:t>
            </a:r>
          </a:p>
          <a:p>
            <a:pPr algn="ctr"/>
            <a:r>
              <a:rPr lang="en-GB" b="1" dirty="0" smtClean="0">
                <a:solidFill>
                  <a:schemeClr val="tx1"/>
                </a:solidFill>
                <a:latin typeface="Andalus" pitchFamily="18" charset="-78"/>
                <a:cs typeface="Andalus" pitchFamily="18" charset="-78"/>
              </a:rPr>
              <a:t>Assistant Programmes Officer</a:t>
            </a:r>
          </a:p>
          <a:p>
            <a:pPr algn="ctr"/>
            <a:r>
              <a:rPr lang="en-GB" b="1" dirty="0" smtClean="0">
                <a:solidFill>
                  <a:schemeClr val="tx1"/>
                </a:solidFill>
                <a:latin typeface="Andalus" pitchFamily="18" charset="-78"/>
                <a:cs typeface="Andalus" pitchFamily="18" charset="-78"/>
              </a:rPr>
              <a:t>CUTS International-Lusaka</a:t>
            </a:r>
          </a:p>
          <a:p>
            <a:pPr algn="ctr"/>
            <a:r>
              <a:rPr lang="en-GB" b="1" dirty="0" smtClean="0">
                <a:solidFill>
                  <a:schemeClr val="tx1"/>
                </a:solidFill>
                <a:latin typeface="Andalus" pitchFamily="18" charset="-78"/>
                <a:cs typeface="Andalus" pitchFamily="18" charset="-78"/>
              </a:rPr>
              <a:t>11</a:t>
            </a:r>
            <a:r>
              <a:rPr lang="en-GB" b="1" baseline="30000" dirty="0" smtClean="0">
                <a:solidFill>
                  <a:schemeClr val="tx1"/>
                </a:solidFill>
                <a:latin typeface="Andalus" pitchFamily="18" charset="-78"/>
                <a:cs typeface="Andalus" pitchFamily="18" charset="-78"/>
              </a:rPr>
              <a:t>th</a:t>
            </a:r>
            <a:r>
              <a:rPr lang="en-GB" b="1" dirty="0" smtClean="0">
                <a:solidFill>
                  <a:schemeClr val="tx1"/>
                </a:solidFill>
                <a:latin typeface="Andalus" pitchFamily="18" charset="-78"/>
                <a:cs typeface="Andalus" pitchFamily="18" charset="-78"/>
              </a:rPr>
              <a:t> September, 2014</a:t>
            </a:r>
            <a:endParaRPr lang="en-GB" b="1" dirty="0">
              <a:solidFill>
                <a:schemeClr val="tx1"/>
              </a:solidFill>
              <a:latin typeface="Andalus" pitchFamily="18" charset="-78"/>
              <a:cs typeface="Andalus" pitchFamily="18" charset="-78"/>
            </a:endParaRPr>
          </a:p>
          <a:p>
            <a:pPr algn="ctr"/>
            <a:endParaRPr lang="en-GB" dirty="0">
              <a:latin typeface="Times New Roman" pitchFamily="18" charset="0"/>
              <a:cs typeface="Times New Roman" pitchFamily="18" charset="0"/>
            </a:endParaRPr>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04664"/>
            <a:ext cx="1714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528489"/>
            <a:ext cx="30384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802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latin typeface="Times New Roman" pitchFamily="18" charset="0"/>
                <a:cs typeface="Times New Roman" pitchFamily="18" charset="0"/>
              </a:rPr>
              <a:t>INTRODUCTION CONT.</a:t>
            </a:r>
            <a:endParaRPr lang="en-GB" dirty="0"/>
          </a:p>
        </p:txBody>
      </p:sp>
      <p:sp>
        <p:nvSpPr>
          <p:cNvPr id="4" name="Content Placeholder 3"/>
          <p:cNvSpPr>
            <a:spLocks noGrp="1"/>
          </p:cNvSpPr>
          <p:nvPr>
            <p:ph sz="half" idx="2"/>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307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679154"/>
            <a:ext cx="8712968" cy="931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75856" y="5013176"/>
            <a:ext cx="4572000" cy="1323439"/>
          </a:xfrm>
          <a:prstGeom prst="rect">
            <a:avLst/>
          </a:prstGeom>
        </p:spPr>
        <p:txBody>
          <a:bodyPr>
            <a:spAutoFit/>
          </a:bodyPr>
          <a:lstStyle/>
          <a:p>
            <a:pPr marL="285750" indent="-285750">
              <a:buFont typeface="Arial" pitchFamily="34" charset="0"/>
              <a:buChar char="•"/>
            </a:pPr>
            <a:r>
              <a:rPr lang="en-GB" sz="2000" dirty="0"/>
              <a:t>Prime growth sectors for investment are Manufacturing, Agriculture and Agro processing, Tourism, Energy and Mining.</a:t>
            </a:r>
          </a:p>
        </p:txBody>
      </p:sp>
    </p:spTree>
    <p:extLst>
      <p:ext uri="{BB962C8B-B14F-4D97-AF65-F5344CB8AC3E}">
        <p14:creationId xmlns:p14="http://schemas.microsoft.com/office/powerpoint/2010/main" val="1194261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latin typeface="Times New Roman" pitchFamily="18" charset="0"/>
                <a:cs typeface="Times New Roman" pitchFamily="18" charset="0"/>
              </a:rPr>
              <a:t>INTRODUCTION CONT.</a:t>
            </a:r>
            <a:endParaRPr lang="en-GB" dirty="0"/>
          </a:p>
        </p:txBody>
      </p:sp>
      <p:sp>
        <p:nvSpPr>
          <p:cNvPr id="3" name="Content Placeholder 2"/>
          <p:cNvSpPr>
            <a:spLocks noGrp="1"/>
          </p:cNvSpPr>
          <p:nvPr>
            <p:ph idx="1"/>
          </p:nvPr>
        </p:nvSpPr>
        <p:spPr/>
        <p:txBody>
          <a:bodyPr/>
          <a:lstStyle/>
          <a:p>
            <a:pPr algn="just"/>
            <a:r>
              <a:rPr lang="en-GB" dirty="0"/>
              <a:t>Currently, FDI is governed by the Zambia Development Agency Act of 2006, which offers a wide range of incentives in the form of allowances, exemptions and </a:t>
            </a:r>
            <a:r>
              <a:rPr lang="en-GB" dirty="0" smtClean="0"/>
              <a:t>concessions </a:t>
            </a:r>
            <a:r>
              <a:rPr lang="en-GB" dirty="0"/>
              <a:t>to companies</a:t>
            </a:r>
            <a:r>
              <a:rPr lang="en-GB" dirty="0" smtClean="0"/>
              <a:t>.</a:t>
            </a:r>
          </a:p>
          <a:p>
            <a:pPr algn="just"/>
            <a:r>
              <a:rPr lang="en-GB" dirty="0" smtClean="0"/>
              <a:t>Other policies that affect investment in the country.</a:t>
            </a:r>
            <a:endParaRPr lang="en-GB" dirty="0"/>
          </a:p>
        </p:txBody>
      </p:sp>
    </p:spTree>
    <p:extLst>
      <p:ext uri="{BB962C8B-B14F-4D97-AF65-F5344CB8AC3E}">
        <p14:creationId xmlns:p14="http://schemas.microsoft.com/office/powerpoint/2010/main" val="1649641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latin typeface="Times New Roman" pitchFamily="18" charset="0"/>
                <a:cs typeface="Times New Roman" pitchFamily="18" charset="0"/>
              </a:rPr>
              <a:t>INTRODUCTION CONT.</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solidFill>
                  <a:schemeClr val="accent3"/>
                </a:solidFill>
              </a:rPr>
              <a:t>Overview Of The Mining Sector</a:t>
            </a:r>
          </a:p>
          <a:p>
            <a:pPr algn="just"/>
            <a:r>
              <a:rPr lang="en-GB" dirty="0"/>
              <a:t>The mining industry has been the economic and social backbone in Zambia since the first exploitation of copper deposits on the copper belt</a:t>
            </a:r>
            <a:r>
              <a:rPr lang="en-GB" dirty="0" smtClean="0"/>
              <a:t>.</a:t>
            </a:r>
          </a:p>
          <a:p>
            <a:pPr algn="just"/>
            <a:r>
              <a:rPr lang="en-GB" dirty="0"/>
              <a:t>Copper and cobalt are the key commodities produced in Zambia. </a:t>
            </a:r>
            <a:endParaRPr lang="en-GB" dirty="0" smtClean="0"/>
          </a:p>
          <a:p>
            <a:pPr algn="just"/>
            <a:r>
              <a:rPr lang="en-GB" dirty="0"/>
              <a:t>The mining industry engages in the production of lead, </a:t>
            </a:r>
            <a:r>
              <a:rPr lang="en-GB" dirty="0" smtClean="0"/>
              <a:t>zinc, coal, </a:t>
            </a:r>
            <a:r>
              <a:rPr lang="en-GB" dirty="0"/>
              <a:t>silver and gold. </a:t>
            </a:r>
            <a:endParaRPr lang="en-GB" dirty="0" smtClean="0"/>
          </a:p>
          <a:p>
            <a:pPr algn="just"/>
            <a:r>
              <a:rPr lang="en-GB" dirty="0"/>
              <a:t>The sector has gone through three main phases of ownership: first, private ownership under a colonial administration, then national ownership post-independence and finally </a:t>
            </a:r>
            <a:r>
              <a:rPr lang="en-GB" dirty="0" err="1"/>
              <a:t>reprivatization</a:t>
            </a:r>
            <a:r>
              <a:rPr lang="en-GB" dirty="0"/>
              <a:t> from the late 1990s.</a:t>
            </a:r>
          </a:p>
        </p:txBody>
      </p:sp>
    </p:spTree>
    <p:extLst>
      <p:ext uri="{BB962C8B-B14F-4D97-AF65-F5344CB8AC3E}">
        <p14:creationId xmlns:p14="http://schemas.microsoft.com/office/powerpoint/2010/main" val="1118313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latin typeface="Times New Roman" pitchFamily="18" charset="0"/>
                <a:cs typeface="Times New Roman" pitchFamily="18" charset="0"/>
              </a:rPr>
              <a:t>INTRODUCTION CONT.</a:t>
            </a:r>
            <a:endParaRPr lang="en-GB" dirty="0"/>
          </a:p>
        </p:txBody>
      </p:sp>
      <p:sp>
        <p:nvSpPr>
          <p:cNvPr id="3" name="Content Placeholder 2"/>
          <p:cNvSpPr>
            <a:spLocks noGrp="1"/>
          </p:cNvSpPr>
          <p:nvPr>
            <p:ph idx="1"/>
          </p:nvPr>
        </p:nvSpPr>
        <p:spPr/>
        <p:txBody>
          <a:bodyPr>
            <a:normAutofit lnSpcReduction="10000"/>
          </a:bodyPr>
          <a:lstStyle/>
          <a:p>
            <a:pPr algn="just"/>
            <a:r>
              <a:rPr lang="en-GB" dirty="0"/>
              <a:t>Zambia’s mining sector is currently dominated by entities owned by </a:t>
            </a:r>
            <a:r>
              <a:rPr lang="en-GB" dirty="0" smtClean="0"/>
              <a:t>multinationals.</a:t>
            </a:r>
            <a:endParaRPr lang="en-GB" dirty="0"/>
          </a:p>
          <a:p>
            <a:pPr algn="just"/>
            <a:r>
              <a:rPr lang="en-GB" dirty="0" smtClean="0"/>
              <a:t>Currently Copper </a:t>
            </a:r>
            <a:r>
              <a:rPr lang="en-GB" dirty="0"/>
              <a:t>production </a:t>
            </a:r>
            <a:r>
              <a:rPr lang="en-GB" dirty="0" smtClean="0"/>
              <a:t>in  </a:t>
            </a:r>
            <a:r>
              <a:rPr lang="en-GB" dirty="0"/>
              <a:t>Zambia </a:t>
            </a:r>
            <a:r>
              <a:rPr lang="en-GB" dirty="0" smtClean="0"/>
              <a:t>is over 800,000ton as 2012.</a:t>
            </a:r>
          </a:p>
          <a:p>
            <a:pPr algn="just"/>
            <a:r>
              <a:rPr lang="en-GB" dirty="0" smtClean="0"/>
              <a:t>There are approximately more than 15 players in the mining sector currently.</a:t>
            </a:r>
          </a:p>
          <a:p>
            <a:pPr algn="just"/>
            <a:r>
              <a:rPr lang="en-GB" dirty="0"/>
              <a:t>Zambia still has an exceptionally high level of macro-economic dependence on mining. </a:t>
            </a:r>
            <a:endParaRPr lang="en-GB" dirty="0" smtClean="0"/>
          </a:p>
          <a:p>
            <a:pPr algn="just"/>
            <a:r>
              <a:rPr lang="en-GB" dirty="0" smtClean="0"/>
              <a:t> </a:t>
            </a:r>
            <a:r>
              <a:rPr lang="en-GB" dirty="0">
                <a:solidFill>
                  <a:srgbClr val="FF0000"/>
                </a:solidFill>
              </a:rPr>
              <a:t>The sector contributes at least 12 per cent of GDP, to total export earnings it contributes about 80% and accounts for 86 per cent of FDI. </a:t>
            </a:r>
            <a:endParaRPr lang="en-GB" dirty="0" smtClean="0">
              <a:solidFill>
                <a:srgbClr val="FF0000"/>
              </a:solidFill>
            </a:endParaRPr>
          </a:p>
          <a:p>
            <a:pPr algn="just"/>
            <a:r>
              <a:rPr lang="en-GB" dirty="0" smtClean="0"/>
              <a:t>Mining </a:t>
            </a:r>
            <a:r>
              <a:rPr lang="en-GB" dirty="0"/>
              <a:t>also plays a vital role in generating employment in and around mining </a:t>
            </a:r>
            <a:r>
              <a:rPr lang="en-GB" dirty="0" smtClean="0"/>
              <a:t>districts in </a:t>
            </a:r>
            <a:r>
              <a:rPr lang="en-GB" dirty="0"/>
              <a:t>Z</a:t>
            </a:r>
            <a:r>
              <a:rPr lang="en-GB" dirty="0" smtClean="0"/>
              <a:t>ambia. </a:t>
            </a:r>
            <a:endParaRPr lang="en-GB" dirty="0"/>
          </a:p>
        </p:txBody>
      </p:sp>
    </p:spTree>
    <p:extLst>
      <p:ext uri="{BB962C8B-B14F-4D97-AF65-F5344CB8AC3E}">
        <p14:creationId xmlns:p14="http://schemas.microsoft.com/office/powerpoint/2010/main" val="3474865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latin typeface="Times New Roman" pitchFamily="18" charset="0"/>
                <a:cs typeface="Times New Roman" pitchFamily="18" charset="0"/>
              </a:rPr>
              <a:t>INTRODUCTION CONT.</a:t>
            </a:r>
            <a:endParaRPr lang="en-GB" dirty="0"/>
          </a:p>
        </p:txBody>
      </p:sp>
      <p:sp>
        <p:nvSpPr>
          <p:cNvPr id="3" name="Content Placeholder 2"/>
          <p:cNvSpPr>
            <a:spLocks noGrp="1"/>
          </p:cNvSpPr>
          <p:nvPr>
            <p:ph idx="1"/>
          </p:nvPr>
        </p:nvSpPr>
        <p:spPr/>
        <p:txBody>
          <a:bodyPr/>
          <a:lstStyle/>
          <a:p>
            <a:pPr algn="just"/>
            <a:r>
              <a:rPr lang="en-GB" dirty="0"/>
              <a:t>Together the four major mining companies employed 56,300 people in 2012, almost all of whom are Zambian (98–99 per cent</a:t>
            </a:r>
            <a:r>
              <a:rPr lang="en-GB" dirty="0" smtClean="0"/>
              <a:t>).</a:t>
            </a:r>
          </a:p>
          <a:p>
            <a:pPr algn="just"/>
            <a:r>
              <a:rPr lang="en-GB" dirty="0" smtClean="0"/>
              <a:t> </a:t>
            </a:r>
            <a:r>
              <a:rPr lang="en-GB" dirty="0"/>
              <a:t>In relation to government revenue, in 2012, almost one-third (32 per cent) of all tax revenue received by the government was from mining sector taxes</a:t>
            </a:r>
            <a:r>
              <a:rPr lang="en-GB" dirty="0" smtClean="0"/>
              <a:t>.</a:t>
            </a:r>
          </a:p>
          <a:p>
            <a:pPr algn="just"/>
            <a:r>
              <a:rPr lang="en-GB" dirty="0"/>
              <a:t>The mining sector in Zambia also registers its impact on the nation’s social sector through its huge contributions towards Corporate Social Responsibility (CSR) Programmes.</a:t>
            </a:r>
          </a:p>
        </p:txBody>
      </p:sp>
    </p:spTree>
    <p:extLst>
      <p:ext uri="{BB962C8B-B14F-4D97-AF65-F5344CB8AC3E}">
        <p14:creationId xmlns:p14="http://schemas.microsoft.com/office/powerpoint/2010/main" val="1466006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latin typeface="Times New Roman" pitchFamily="18" charset="0"/>
                <a:cs typeface="Times New Roman" pitchFamily="18" charset="0"/>
              </a:rPr>
              <a:t>INTRODUCTION CONT.</a:t>
            </a:r>
            <a:endParaRPr lang="en-GB" dirty="0"/>
          </a:p>
        </p:txBody>
      </p:sp>
      <p:sp>
        <p:nvSpPr>
          <p:cNvPr id="3" name="Content Placeholder 2"/>
          <p:cNvSpPr>
            <a:spLocks noGrp="1"/>
          </p:cNvSpPr>
          <p:nvPr>
            <p:ph idx="1"/>
          </p:nvPr>
        </p:nvSpPr>
        <p:spPr/>
        <p:txBody>
          <a:bodyPr>
            <a:normAutofit lnSpcReduction="10000"/>
          </a:bodyPr>
          <a:lstStyle/>
          <a:p>
            <a:pPr algn="just"/>
            <a:r>
              <a:rPr lang="en-GB" dirty="0"/>
              <a:t>There is no legislative framework governing CSR in Zambia. There are no tangible guidelines for firms on implementing CSR in the country.</a:t>
            </a:r>
          </a:p>
          <a:p>
            <a:pPr algn="just"/>
            <a:r>
              <a:rPr lang="en-GB" dirty="0" smtClean="0"/>
              <a:t>The </a:t>
            </a:r>
            <a:r>
              <a:rPr lang="en-GB" dirty="0"/>
              <a:t>Ministry of Mines and Minerals Development is responsible for enacting legislations for the mining sector in Zambia. The Mines and Minerals Development Act 2008 is the  primary statute that governs the mining sector in Zambia</a:t>
            </a:r>
            <a:r>
              <a:rPr lang="en-GB" dirty="0" smtClean="0"/>
              <a:t>.</a:t>
            </a:r>
          </a:p>
          <a:p>
            <a:pPr algn="just"/>
            <a:r>
              <a:rPr lang="en-GB" dirty="0"/>
              <a:t>Zambia is party to numerous international treaties and conventions at the global, regional and sub-regional level. These treaties cover a variety of fields such as trade and investment, diplomatic relations, climate change and human rights.</a:t>
            </a:r>
            <a:endParaRPr lang="en-GB" dirty="0"/>
          </a:p>
          <a:p>
            <a:endParaRPr lang="en-GB" dirty="0"/>
          </a:p>
        </p:txBody>
      </p:sp>
    </p:spTree>
    <p:extLst>
      <p:ext uri="{BB962C8B-B14F-4D97-AF65-F5344CB8AC3E}">
        <p14:creationId xmlns:p14="http://schemas.microsoft.com/office/powerpoint/2010/main" val="259481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latin typeface="Times New Roman" pitchFamily="18" charset="0"/>
                <a:cs typeface="Times New Roman" pitchFamily="18" charset="0"/>
              </a:rPr>
              <a:t>INTRODUCTION CONT.</a:t>
            </a:r>
            <a:endParaRPr lang="en-GB" dirty="0"/>
          </a:p>
        </p:txBody>
      </p:sp>
      <p:sp>
        <p:nvSpPr>
          <p:cNvPr id="3" name="Content Placeholder 2"/>
          <p:cNvSpPr>
            <a:spLocks noGrp="1"/>
          </p:cNvSpPr>
          <p:nvPr>
            <p:ph idx="1"/>
          </p:nvPr>
        </p:nvSpPr>
        <p:spPr/>
        <p:txBody>
          <a:bodyPr/>
          <a:lstStyle/>
          <a:p>
            <a:pPr algn="just"/>
            <a:r>
              <a:rPr lang="en-GB" dirty="0"/>
              <a:t>In the mining sector Zambia adheres to the following international convection and treaties</a:t>
            </a:r>
            <a:r>
              <a:rPr lang="en-GB" dirty="0" smtClean="0"/>
              <a:t>:</a:t>
            </a:r>
          </a:p>
          <a:p>
            <a:pPr marL="0" indent="0" algn="just">
              <a:buNone/>
            </a:pPr>
            <a:r>
              <a:rPr lang="en-GB" dirty="0" smtClean="0"/>
              <a:t>• Safety </a:t>
            </a:r>
            <a:r>
              <a:rPr lang="en-GB" dirty="0"/>
              <a:t>and Health in Mines Convention, 1995 (No.176)</a:t>
            </a:r>
          </a:p>
          <a:p>
            <a:pPr marL="0" indent="0" algn="just">
              <a:buNone/>
            </a:pPr>
            <a:r>
              <a:rPr lang="en-GB" dirty="0" smtClean="0"/>
              <a:t>• Labour </a:t>
            </a:r>
            <a:r>
              <a:rPr lang="en-GB" dirty="0"/>
              <a:t>Inspection Convention, 1947 (No.81)</a:t>
            </a:r>
          </a:p>
          <a:p>
            <a:pPr marL="0" indent="0" algn="just">
              <a:buNone/>
            </a:pPr>
            <a:r>
              <a:rPr lang="en-GB" dirty="0" smtClean="0"/>
              <a:t>• Working </a:t>
            </a:r>
            <a:r>
              <a:rPr lang="en-GB" dirty="0"/>
              <a:t>Environment (Air Pollution, Noise and Vibration) Convention, 1977 (No.148)</a:t>
            </a:r>
          </a:p>
          <a:p>
            <a:pPr marL="0" indent="0" algn="just">
              <a:buNone/>
            </a:pPr>
            <a:r>
              <a:rPr lang="en-GB" dirty="0" smtClean="0"/>
              <a:t>• Occupational </a:t>
            </a:r>
            <a:r>
              <a:rPr lang="en-GB" dirty="0"/>
              <a:t>Safety and Health Convention, 1981 (No.155)</a:t>
            </a:r>
          </a:p>
          <a:p>
            <a:pPr marL="0" indent="0" algn="just">
              <a:buNone/>
            </a:pPr>
            <a:r>
              <a:rPr lang="en-GB" dirty="0" smtClean="0"/>
              <a:t>• Occupational </a:t>
            </a:r>
            <a:r>
              <a:rPr lang="en-GB" dirty="0"/>
              <a:t>Health Services Convention, 1985 (No.161) </a:t>
            </a:r>
          </a:p>
          <a:p>
            <a:endParaRPr lang="en-GB" dirty="0"/>
          </a:p>
          <a:p>
            <a:endParaRPr lang="en-GB" dirty="0"/>
          </a:p>
        </p:txBody>
      </p:sp>
    </p:spTree>
    <p:extLst>
      <p:ext uri="{BB962C8B-B14F-4D97-AF65-F5344CB8AC3E}">
        <p14:creationId xmlns:p14="http://schemas.microsoft.com/office/powerpoint/2010/main" val="1771310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latin typeface="Times New Roman" pitchFamily="18" charset="0"/>
                <a:cs typeface="Times New Roman" pitchFamily="18" charset="0"/>
              </a:rPr>
              <a:t>INTRODUCTION CONT.</a:t>
            </a:r>
            <a:endParaRPr lang="en-GB" dirty="0"/>
          </a:p>
        </p:txBody>
      </p:sp>
      <p:sp>
        <p:nvSpPr>
          <p:cNvPr id="3" name="Content Placeholder 2"/>
          <p:cNvSpPr>
            <a:spLocks noGrp="1"/>
          </p:cNvSpPr>
          <p:nvPr>
            <p:ph idx="1"/>
          </p:nvPr>
        </p:nvSpPr>
        <p:spPr/>
        <p:txBody>
          <a:bodyPr/>
          <a:lstStyle/>
          <a:p>
            <a:pPr algn="just"/>
            <a:r>
              <a:rPr lang="en-GB" dirty="0" smtClean="0"/>
              <a:t>An </a:t>
            </a:r>
            <a:r>
              <a:rPr lang="en-GB" dirty="0"/>
              <a:t>overall environmental and natural resources management framework exists through the National Conservation Strategy of 1985, National Environmental Action Plan of 1994, and the National Policy on the Environment of 2007. </a:t>
            </a:r>
            <a:endParaRPr lang="en-GB" dirty="0" smtClean="0"/>
          </a:p>
          <a:p>
            <a:pPr marL="0" indent="0" algn="just">
              <a:buNone/>
            </a:pPr>
            <a:endParaRPr lang="en-GB" dirty="0" smtClean="0"/>
          </a:p>
          <a:p>
            <a:pPr algn="just"/>
            <a:r>
              <a:rPr lang="en-GB" dirty="0"/>
              <a:t>The Environmental Management Act  also contains provisions that regulate the conduct of mining operations under subsisting mining legislation.</a:t>
            </a:r>
          </a:p>
          <a:p>
            <a:pPr algn="just"/>
            <a:endParaRPr lang="en-GB" dirty="0"/>
          </a:p>
        </p:txBody>
      </p:sp>
    </p:spTree>
    <p:extLst>
      <p:ext uri="{BB962C8B-B14F-4D97-AF65-F5344CB8AC3E}">
        <p14:creationId xmlns:p14="http://schemas.microsoft.com/office/powerpoint/2010/main" val="3853309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latin typeface="Times New Roman" pitchFamily="18" charset="0"/>
                <a:cs typeface="Times New Roman" pitchFamily="18" charset="0"/>
              </a:rPr>
              <a:t>INTRODUCTION CONT.</a:t>
            </a:r>
            <a:endParaRPr lang="en-GB" dirty="0"/>
          </a:p>
        </p:txBody>
      </p:sp>
      <p:sp>
        <p:nvSpPr>
          <p:cNvPr id="3" name="Content Placeholder 2"/>
          <p:cNvSpPr>
            <a:spLocks noGrp="1"/>
          </p:cNvSpPr>
          <p:nvPr>
            <p:ph idx="1"/>
          </p:nvPr>
        </p:nvSpPr>
        <p:spPr/>
        <p:txBody>
          <a:bodyPr/>
          <a:lstStyle/>
          <a:p>
            <a:pPr algn="just"/>
            <a:r>
              <a:rPr lang="en-GB" dirty="0" smtClean="0"/>
              <a:t>The Zambia </a:t>
            </a:r>
            <a:r>
              <a:rPr lang="en-GB" dirty="0"/>
              <a:t>Environmental Management Agency (ZEMA) administers the Environmental Management Act and deals with issues pertaining to mining that arise </a:t>
            </a:r>
            <a:r>
              <a:rPr lang="en-GB" dirty="0" smtClean="0"/>
              <a:t>therefrom</a:t>
            </a:r>
          </a:p>
          <a:p>
            <a:pPr algn="just"/>
            <a:r>
              <a:rPr lang="en-GB" dirty="0" smtClean="0"/>
              <a:t>ZEMA </a:t>
            </a:r>
            <a:r>
              <a:rPr lang="en-GB" dirty="0"/>
              <a:t>is an independent environmental regulator charged with ensuring the sustainable use of the country’s natural resources. </a:t>
            </a:r>
            <a:endParaRPr lang="en-GB" dirty="0" smtClean="0"/>
          </a:p>
          <a:p>
            <a:pPr algn="just"/>
            <a:r>
              <a:rPr lang="en-GB" dirty="0" smtClean="0"/>
              <a:t>ZEMA’s </a:t>
            </a:r>
            <a:r>
              <a:rPr lang="en-GB" dirty="0"/>
              <a:t>mandate is outlined in the Environmental Management Act of 2011 that covers all matters affecting the environment, from pollution to waste disposal. </a:t>
            </a:r>
          </a:p>
        </p:txBody>
      </p:sp>
    </p:spTree>
    <p:extLst>
      <p:ext uri="{BB962C8B-B14F-4D97-AF65-F5344CB8AC3E}">
        <p14:creationId xmlns:p14="http://schemas.microsoft.com/office/powerpoint/2010/main" val="4134612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Times New Roman" pitchFamily="18" charset="0"/>
                <a:cs typeface="Times New Roman" pitchFamily="18" charset="0"/>
              </a:rPr>
              <a:t>METHODOLOGY </a:t>
            </a:r>
            <a:endParaRPr lang="en-GB"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GB" dirty="0"/>
              <a:t>A scoping mission was undertaken before the actual research in order to gain understanding of the area and the operations of the company, Maamba Collieries</a:t>
            </a:r>
            <a:r>
              <a:rPr lang="en-GB" dirty="0" smtClean="0"/>
              <a:t>.</a:t>
            </a:r>
          </a:p>
          <a:p>
            <a:pPr algn="just"/>
            <a:r>
              <a:rPr lang="en-GB" dirty="0"/>
              <a:t>. The mission was concentrated more on interactions with a few selected members of the surrounding communities</a:t>
            </a:r>
            <a:r>
              <a:rPr lang="en-GB" dirty="0" smtClean="0"/>
              <a:t>. A </a:t>
            </a:r>
            <a:r>
              <a:rPr lang="en-GB" dirty="0"/>
              <a:t>total of 17 community members were met who gave – similar answers – in terms of challenges and opportunities which exist in the community</a:t>
            </a:r>
            <a:r>
              <a:rPr lang="en-GB" dirty="0" smtClean="0"/>
              <a:t>.</a:t>
            </a:r>
          </a:p>
          <a:p>
            <a:pPr algn="just"/>
            <a:r>
              <a:rPr lang="en-GB" dirty="0"/>
              <a:t>The research used both qualitative and quantitative methods. </a:t>
            </a:r>
            <a:endParaRPr lang="en-GB" dirty="0" smtClean="0"/>
          </a:p>
          <a:p>
            <a:pPr algn="just"/>
            <a:r>
              <a:rPr lang="en-GB" dirty="0"/>
              <a:t>Primary data was collected using structured </a:t>
            </a:r>
            <a:r>
              <a:rPr lang="en-GB" dirty="0" smtClean="0"/>
              <a:t>questionnaires. </a:t>
            </a:r>
            <a:endParaRPr lang="en-GB" dirty="0"/>
          </a:p>
        </p:txBody>
      </p:sp>
    </p:spTree>
    <p:extLst>
      <p:ext uri="{BB962C8B-B14F-4D97-AF65-F5344CB8AC3E}">
        <p14:creationId xmlns:p14="http://schemas.microsoft.com/office/powerpoint/2010/main" val="294338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Times New Roman" pitchFamily="18" charset="0"/>
                <a:cs typeface="Times New Roman" pitchFamily="18" charset="0"/>
              </a:rPr>
              <a:t>Presentation Outline</a:t>
            </a:r>
            <a:endParaRPr lang="en-GB"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GB" dirty="0" smtClean="0">
                <a:solidFill>
                  <a:srgbClr val="FF0000"/>
                </a:solidFill>
                <a:latin typeface="Andalus" pitchFamily="18" charset="-78"/>
                <a:cs typeface="Andalus" pitchFamily="18" charset="-78"/>
              </a:rPr>
              <a:t>Introduction</a:t>
            </a:r>
          </a:p>
          <a:p>
            <a:r>
              <a:rPr lang="en-GB" dirty="0" smtClean="0">
                <a:solidFill>
                  <a:srgbClr val="FF0000"/>
                </a:solidFill>
                <a:latin typeface="Andalus" pitchFamily="18" charset="-78"/>
                <a:cs typeface="Andalus" pitchFamily="18" charset="-78"/>
              </a:rPr>
              <a:t>Methodology</a:t>
            </a:r>
          </a:p>
          <a:p>
            <a:r>
              <a:rPr lang="en-GB" dirty="0" smtClean="0">
                <a:solidFill>
                  <a:srgbClr val="FF0000"/>
                </a:solidFill>
                <a:latin typeface="Andalus" pitchFamily="18" charset="-78"/>
                <a:cs typeface="Andalus" pitchFamily="18" charset="-78"/>
              </a:rPr>
              <a:t>Case study: Nava Bharat Ventures Ltd</a:t>
            </a:r>
          </a:p>
          <a:p>
            <a:r>
              <a:rPr lang="en-GB" dirty="0" smtClean="0">
                <a:solidFill>
                  <a:srgbClr val="FF0000"/>
                </a:solidFill>
                <a:latin typeface="Andalus" pitchFamily="18" charset="-78"/>
                <a:cs typeface="Andalus" pitchFamily="18" charset="-78"/>
              </a:rPr>
              <a:t>Survey Results</a:t>
            </a:r>
          </a:p>
          <a:p>
            <a:r>
              <a:rPr lang="en-GB" dirty="0" smtClean="0">
                <a:solidFill>
                  <a:srgbClr val="FF0000"/>
                </a:solidFill>
                <a:latin typeface="Andalus" pitchFamily="18" charset="-78"/>
                <a:cs typeface="Andalus" pitchFamily="18" charset="-78"/>
              </a:rPr>
              <a:t>Key Findings</a:t>
            </a:r>
          </a:p>
          <a:p>
            <a:r>
              <a:rPr lang="en-GB" dirty="0" smtClean="0">
                <a:solidFill>
                  <a:srgbClr val="FF0000"/>
                </a:solidFill>
                <a:latin typeface="Andalus" pitchFamily="18" charset="-78"/>
                <a:cs typeface="Andalus" pitchFamily="18" charset="-78"/>
              </a:rPr>
              <a:t>Recommendations</a:t>
            </a:r>
          </a:p>
          <a:p>
            <a:r>
              <a:rPr lang="en-GB" dirty="0" smtClean="0">
                <a:solidFill>
                  <a:srgbClr val="FF0000"/>
                </a:solidFill>
                <a:latin typeface="Andalus" pitchFamily="18" charset="-78"/>
                <a:cs typeface="Andalus" pitchFamily="18" charset="-78"/>
              </a:rPr>
              <a:t>Way Forward</a:t>
            </a:r>
          </a:p>
          <a:p>
            <a:endParaRPr lang="en-GB" dirty="0" smtClean="0">
              <a:solidFill>
                <a:srgbClr val="FF0000"/>
              </a:solidFill>
            </a:endParaRPr>
          </a:p>
          <a:p>
            <a:endParaRPr lang="en-GB" dirty="0">
              <a:solidFill>
                <a:srgbClr val="FF0000"/>
              </a:solidFill>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924944"/>
            <a:ext cx="532859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476672"/>
            <a:ext cx="1719263"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702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latin typeface="Times New Roman" pitchFamily="18" charset="0"/>
                <a:cs typeface="Times New Roman" pitchFamily="18" charset="0"/>
              </a:rPr>
              <a:t>METHODOLOGY </a:t>
            </a:r>
            <a:r>
              <a:rPr lang="en-GB" dirty="0" smtClean="0">
                <a:solidFill>
                  <a:srgbClr val="464646"/>
                </a:solidFill>
                <a:effectLst>
                  <a:outerShdw blurRad="38100" dist="38100" dir="2700000" algn="tl">
                    <a:srgbClr val="000000">
                      <a:alpha val="43137"/>
                    </a:srgbClr>
                  </a:outerShdw>
                </a:effectLst>
                <a:latin typeface="Times New Roman" pitchFamily="18" charset="0"/>
                <a:cs typeface="Times New Roman" pitchFamily="18" charset="0"/>
              </a:rPr>
              <a:t> CONT.</a:t>
            </a:r>
            <a:endParaRPr lang="en-GB" dirty="0"/>
          </a:p>
        </p:txBody>
      </p:sp>
      <p:sp>
        <p:nvSpPr>
          <p:cNvPr id="3" name="Content Placeholder 2"/>
          <p:cNvSpPr>
            <a:spLocks noGrp="1"/>
          </p:cNvSpPr>
          <p:nvPr>
            <p:ph idx="1"/>
          </p:nvPr>
        </p:nvSpPr>
        <p:spPr/>
        <p:txBody>
          <a:bodyPr>
            <a:normAutofit fontScale="92500" lnSpcReduction="20000"/>
          </a:bodyPr>
          <a:lstStyle/>
          <a:p>
            <a:pPr algn="just"/>
            <a:r>
              <a:rPr lang="en-GB" dirty="0"/>
              <a:t>50 </a:t>
            </a:r>
            <a:r>
              <a:rPr lang="en-GB" dirty="0" smtClean="0"/>
              <a:t>questionnaires were </a:t>
            </a:r>
            <a:r>
              <a:rPr lang="en-GB" dirty="0"/>
              <a:t>administered to </a:t>
            </a:r>
            <a:r>
              <a:rPr lang="en-GB" dirty="0" smtClean="0"/>
              <a:t>the community </a:t>
            </a:r>
            <a:r>
              <a:rPr lang="en-GB" dirty="0"/>
              <a:t>members in Maamba. </a:t>
            </a:r>
            <a:endParaRPr lang="en-GB" dirty="0" smtClean="0"/>
          </a:p>
          <a:p>
            <a:pPr algn="just"/>
            <a:r>
              <a:rPr lang="en-GB" dirty="0"/>
              <a:t>Interviews were also conducted with other </a:t>
            </a:r>
            <a:r>
              <a:rPr lang="en-GB" dirty="0" smtClean="0"/>
              <a:t>stakeholders; Civil </a:t>
            </a:r>
            <a:r>
              <a:rPr lang="en-GB" dirty="0"/>
              <a:t>Society Organizations, Regulatory Authorities, Media, The Company and Business Chamber.</a:t>
            </a:r>
            <a:endParaRPr lang="en-GB" dirty="0" smtClean="0"/>
          </a:p>
          <a:p>
            <a:pPr algn="just"/>
            <a:r>
              <a:rPr lang="en-GB" dirty="0" smtClean="0"/>
              <a:t>Face </a:t>
            </a:r>
            <a:r>
              <a:rPr lang="en-GB" dirty="0"/>
              <a:t>to face interviews were </a:t>
            </a:r>
            <a:r>
              <a:rPr lang="en-GB" dirty="0" smtClean="0"/>
              <a:t>applied.</a:t>
            </a:r>
          </a:p>
          <a:p>
            <a:pPr algn="just"/>
            <a:r>
              <a:rPr lang="en-GB" dirty="0"/>
              <a:t>Convenience sampling was used (a method of non-probability sampling) with the community.</a:t>
            </a:r>
          </a:p>
          <a:p>
            <a:pPr algn="just"/>
            <a:r>
              <a:rPr lang="en-GB" dirty="0"/>
              <a:t> </a:t>
            </a:r>
            <a:r>
              <a:rPr lang="en-GB" dirty="0" smtClean="0"/>
              <a:t>With </a:t>
            </a:r>
            <a:r>
              <a:rPr lang="en-GB" dirty="0"/>
              <a:t>the other stakeholders purposive sampling </a:t>
            </a:r>
            <a:r>
              <a:rPr lang="en-GB" dirty="0" smtClean="0"/>
              <a:t>(homogenous sampling) was used.</a:t>
            </a:r>
          </a:p>
          <a:p>
            <a:pPr algn="just"/>
            <a:r>
              <a:rPr lang="en-GB" dirty="0"/>
              <a:t>The responses </a:t>
            </a:r>
            <a:r>
              <a:rPr lang="en-GB" dirty="0" smtClean="0"/>
              <a:t>from the other stakeholders were fed </a:t>
            </a:r>
            <a:r>
              <a:rPr lang="en-GB" dirty="0"/>
              <a:t>into the quantitative survey. </a:t>
            </a:r>
            <a:endParaRPr lang="en-GB" dirty="0" smtClean="0"/>
          </a:p>
          <a:p>
            <a:pPr algn="just"/>
            <a:r>
              <a:rPr lang="en-GB" dirty="0"/>
              <a:t>Data </a:t>
            </a:r>
            <a:r>
              <a:rPr lang="en-GB" dirty="0" smtClean="0"/>
              <a:t>entry and analysis </a:t>
            </a:r>
            <a:r>
              <a:rPr lang="en-GB" dirty="0"/>
              <a:t>was done using Excel and SPSS and frequency tables were generated in both packages to facilitate presentations and interpretations of results.</a:t>
            </a:r>
          </a:p>
          <a:p>
            <a:pPr algn="just"/>
            <a:endParaRPr lang="en-GB" dirty="0"/>
          </a:p>
          <a:p>
            <a:pPr algn="just"/>
            <a:endParaRPr lang="en-GB" dirty="0"/>
          </a:p>
          <a:p>
            <a:pPr algn="just"/>
            <a:endParaRPr lang="en-GB" dirty="0"/>
          </a:p>
          <a:p>
            <a:pPr marL="0" indent="0">
              <a:buNone/>
            </a:pPr>
            <a:endParaRPr lang="en-GB" dirty="0"/>
          </a:p>
        </p:txBody>
      </p:sp>
    </p:spTree>
    <p:extLst>
      <p:ext uri="{BB962C8B-B14F-4D97-AF65-F5344CB8AC3E}">
        <p14:creationId xmlns:p14="http://schemas.microsoft.com/office/powerpoint/2010/main" val="1288140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effectLst>
                  <a:outerShdw blurRad="38100" dist="38100" dir="2700000" algn="tl">
                    <a:srgbClr val="000000">
                      <a:alpha val="43137"/>
                    </a:srgbClr>
                  </a:outerShdw>
                </a:effectLst>
              </a:rPr>
              <a:t>CASE STUDY: Nava Bharat Ventures Ltd</a:t>
            </a:r>
          </a:p>
        </p:txBody>
      </p:sp>
      <p:sp>
        <p:nvSpPr>
          <p:cNvPr id="3" name="Content Placeholder 2"/>
          <p:cNvSpPr>
            <a:spLocks noGrp="1"/>
          </p:cNvSpPr>
          <p:nvPr>
            <p:ph idx="1"/>
          </p:nvPr>
        </p:nvSpPr>
        <p:spPr/>
        <p:txBody>
          <a:bodyPr>
            <a:normAutofit fontScale="92500" lnSpcReduction="10000"/>
          </a:bodyPr>
          <a:lstStyle/>
          <a:p>
            <a:pPr algn="just"/>
            <a:r>
              <a:rPr lang="en-GB" dirty="0"/>
              <a:t>Nava Bharat Ferro Alloys Limited (NBFA) commenced operations in </a:t>
            </a:r>
            <a:r>
              <a:rPr lang="en-GB" dirty="0" smtClean="0"/>
              <a:t>1975 at </a:t>
            </a:r>
            <a:r>
              <a:rPr lang="en-GB" dirty="0" err="1"/>
              <a:t>Paloncha</a:t>
            </a:r>
            <a:r>
              <a:rPr lang="en-GB" dirty="0"/>
              <a:t> in Andhra Pradesh, a state in Southern </a:t>
            </a:r>
            <a:r>
              <a:rPr lang="en-GB" dirty="0" smtClean="0"/>
              <a:t>India.</a:t>
            </a:r>
          </a:p>
          <a:p>
            <a:pPr algn="just"/>
            <a:r>
              <a:rPr lang="en-GB" dirty="0"/>
              <a:t> To represent better the diversified business activities, the name of the company was changed to Nava Bharat Ventures Limited (NBV) in July 2006</a:t>
            </a:r>
            <a:r>
              <a:rPr lang="en-GB" dirty="0" smtClean="0"/>
              <a:t>.</a:t>
            </a:r>
          </a:p>
          <a:p>
            <a:pPr algn="just"/>
            <a:r>
              <a:rPr lang="en-GB" dirty="0"/>
              <a:t>NBV spread its wings globally through overseas projects and trading activity controlled by Nava Bharat (Singapore) Pte. Limited, a wholly owned subsidiary of NBV, functioning from </a:t>
            </a:r>
            <a:r>
              <a:rPr lang="en-GB" dirty="0" smtClean="0"/>
              <a:t>Singapore.</a:t>
            </a:r>
          </a:p>
          <a:p>
            <a:pPr algn="just"/>
            <a:r>
              <a:rPr lang="en-GB" dirty="0"/>
              <a:t>The domestic business divisions of the company includes: Ferro Alloy, power, sugar, </a:t>
            </a:r>
            <a:r>
              <a:rPr lang="en-GB" dirty="0" smtClean="0"/>
              <a:t>infrastructure and the </a:t>
            </a:r>
            <a:r>
              <a:rPr lang="en-GB" dirty="0"/>
              <a:t>International business divisions of the company include: Power, Mining, Coal, Ferro Alloy, and Mineral Ore.</a:t>
            </a:r>
          </a:p>
        </p:txBody>
      </p:sp>
    </p:spTree>
    <p:extLst>
      <p:ext uri="{BB962C8B-B14F-4D97-AF65-F5344CB8AC3E}">
        <p14:creationId xmlns:p14="http://schemas.microsoft.com/office/powerpoint/2010/main" val="3980433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464646"/>
                </a:solidFill>
                <a:effectLst>
                  <a:outerShdw blurRad="38100" dist="38100" dir="2700000" algn="tl">
                    <a:srgbClr val="000000">
                      <a:alpha val="43137"/>
                    </a:srgbClr>
                  </a:outerShdw>
                </a:effectLst>
              </a:rPr>
              <a:t>CASE </a:t>
            </a:r>
            <a:r>
              <a:rPr lang="en-GB" sz="3600" dirty="0" smtClean="0">
                <a:solidFill>
                  <a:srgbClr val="464646"/>
                </a:solidFill>
                <a:effectLst>
                  <a:outerShdw blurRad="38100" dist="38100" dir="2700000" algn="tl">
                    <a:srgbClr val="000000">
                      <a:alpha val="43137"/>
                    </a:srgbClr>
                  </a:outerShdw>
                </a:effectLst>
              </a:rPr>
              <a:t>STUDY CONT.</a:t>
            </a:r>
            <a:endParaRPr lang="en-GB" dirty="0"/>
          </a:p>
        </p:txBody>
      </p:sp>
      <p:sp>
        <p:nvSpPr>
          <p:cNvPr id="3" name="Content Placeholder 2"/>
          <p:cNvSpPr>
            <a:spLocks noGrp="1"/>
          </p:cNvSpPr>
          <p:nvPr>
            <p:ph idx="1"/>
          </p:nvPr>
        </p:nvSpPr>
        <p:spPr/>
        <p:txBody>
          <a:bodyPr>
            <a:normAutofit/>
          </a:bodyPr>
          <a:lstStyle/>
          <a:p>
            <a:pPr algn="just"/>
            <a:r>
              <a:rPr lang="en-GB" dirty="0" smtClean="0"/>
              <a:t>NBS </a:t>
            </a:r>
            <a:r>
              <a:rPr lang="en-GB" dirty="0"/>
              <a:t>holds a majority equity stake </a:t>
            </a:r>
            <a:r>
              <a:rPr lang="en-GB" dirty="0" smtClean="0"/>
              <a:t>(65</a:t>
            </a:r>
            <a:r>
              <a:rPr lang="en-GB" dirty="0"/>
              <a:t>% equity </a:t>
            </a:r>
            <a:r>
              <a:rPr lang="en-GB" dirty="0" smtClean="0"/>
              <a:t>stake) in </a:t>
            </a:r>
            <a:r>
              <a:rPr lang="en-GB" dirty="0"/>
              <a:t>Maamba Collieries Limited (MCL), the largest coal mining company in Zambia. </a:t>
            </a:r>
            <a:endParaRPr lang="en-GB" dirty="0" smtClean="0"/>
          </a:p>
          <a:p>
            <a:pPr algn="just"/>
            <a:r>
              <a:rPr lang="en-GB" dirty="0"/>
              <a:t>MCL was privatized by the Government of Republic of Zambia in </a:t>
            </a:r>
            <a:r>
              <a:rPr lang="en-GB" dirty="0" smtClean="0"/>
              <a:t>2010</a:t>
            </a:r>
            <a:r>
              <a:rPr lang="en-GB" dirty="0" smtClean="0"/>
              <a:t>.</a:t>
            </a:r>
          </a:p>
          <a:p>
            <a:pPr algn="just"/>
            <a:r>
              <a:rPr lang="en-GB" dirty="0"/>
              <a:t> The Zambian government selected Singapore-based diversified organisation Nava Bharat Ventures as the strategic and technical partner for Zambia Consolidated Copper Mines (ZCCM), to revamp and develop the existing Maamba coal mine for the purpose of producing and supplying coal to the new coal-fired power plant as well as selling coal domestically and internationally.</a:t>
            </a:r>
          </a:p>
          <a:p>
            <a:pPr algn="just"/>
            <a:endParaRPr lang="en-GB" dirty="0"/>
          </a:p>
          <a:p>
            <a:endParaRPr lang="en-GB" dirty="0"/>
          </a:p>
        </p:txBody>
      </p:sp>
    </p:spTree>
    <p:extLst>
      <p:ext uri="{BB962C8B-B14F-4D97-AF65-F5344CB8AC3E}">
        <p14:creationId xmlns:p14="http://schemas.microsoft.com/office/powerpoint/2010/main" val="2608747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464646"/>
                </a:solidFill>
                <a:effectLst>
                  <a:outerShdw blurRad="38100" dist="38100" dir="2700000" algn="tl">
                    <a:srgbClr val="000000">
                      <a:alpha val="43137"/>
                    </a:srgbClr>
                  </a:outerShdw>
                </a:effectLst>
              </a:rPr>
              <a:t>CASE STUDY CONT.</a:t>
            </a:r>
            <a:endParaRPr lang="en-GB" dirty="0"/>
          </a:p>
        </p:txBody>
      </p:sp>
      <p:sp>
        <p:nvSpPr>
          <p:cNvPr id="3" name="Content Placeholder 2"/>
          <p:cNvSpPr>
            <a:spLocks noGrp="1"/>
          </p:cNvSpPr>
          <p:nvPr>
            <p:ph idx="1"/>
          </p:nvPr>
        </p:nvSpPr>
        <p:spPr/>
        <p:txBody>
          <a:bodyPr/>
          <a:lstStyle/>
          <a:p>
            <a:pPr algn="just"/>
            <a:r>
              <a:rPr lang="en-GB" dirty="0" smtClean="0"/>
              <a:t>The project is </a:t>
            </a:r>
            <a:r>
              <a:rPr lang="en-GB" dirty="0"/>
              <a:t>developed under public–private partner-ship with ZCCM, which represents the Zambian government, and this is being carried out on a build, own and operate basis</a:t>
            </a:r>
            <a:r>
              <a:rPr lang="en-GB" dirty="0" smtClean="0"/>
              <a:t>.</a:t>
            </a:r>
          </a:p>
          <a:p>
            <a:pPr algn="just"/>
            <a:r>
              <a:rPr lang="en-GB" dirty="0" smtClean="0"/>
              <a:t>It </a:t>
            </a:r>
            <a:r>
              <a:rPr lang="en-GB" dirty="0"/>
              <a:t>has total estimated reserves of 140 million tonnes comprising high grade and thermal grade coal, spread over 1070 hectares out of a total concession area of 7900 hectares.</a:t>
            </a:r>
          </a:p>
          <a:p>
            <a:pPr algn="just"/>
            <a:r>
              <a:rPr lang="en-GB" dirty="0"/>
              <a:t>The Company has revived coal mining operations and is establishing a mine-mouth, 300MW coal fired power plant, with a total capital outlay of around US$ 750 Million.</a:t>
            </a:r>
          </a:p>
          <a:p>
            <a:pPr algn="just"/>
            <a:endParaRPr lang="en-GB" dirty="0"/>
          </a:p>
          <a:p>
            <a:pPr algn="just"/>
            <a:endParaRPr lang="en-GB" dirty="0"/>
          </a:p>
        </p:txBody>
      </p:sp>
    </p:spTree>
    <p:extLst>
      <p:ext uri="{BB962C8B-B14F-4D97-AF65-F5344CB8AC3E}">
        <p14:creationId xmlns:p14="http://schemas.microsoft.com/office/powerpoint/2010/main" val="680132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464646"/>
                </a:solidFill>
                <a:effectLst>
                  <a:outerShdw blurRad="38100" dist="38100" dir="2700000" algn="tl">
                    <a:srgbClr val="000000">
                      <a:alpha val="43137"/>
                    </a:srgbClr>
                  </a:outerShdw>
                </a:effectLst>
              </a:rPr>
              <a:t>CASE STUDY CONT.</a:t>
            </a:r>
            <a:endParaRPr lang="en-GB" dirty="0"/>
          </a:p>
        </p:txBody>
      </p:sp>
      <p:sp>
        <p:nvSpPr>
          <p:cNvPr id="3" name="Content Placeholder 2"/>
          <p:cNvSpPr>
            <a:spLocks noGrp="1"/>
          </p:cNvSpPr>
          <p:nvPr>
            <p:ph idx="1"/>
          </p:nvPr>
        </p:nvSpPr>
        <p:spPr/>
        <p:txBody>
          <a:bodyPr/>
          <a:lstStyle/>
          <a:p>
            <a:pPr algn="just"/>
            <a:r>
              <a:rPr lang="en-GB" dirty="0"/>
              <a:t>S</a:t>
            </a:r>
            <a:r>
              <a:rPr lang="en-GB" dirty="0" smtClean="0"/>
              <a:t>ince </a:t>
            </a:r>
            <a:r>
              <a:rPr lang="en-GB" dirty="0"/>
              <a:t>the mine was reopened in May, </a:t>
            </a:r>
            <a:r>
              <a:rPr lang="en-GB" dirty="0" smtClean="0"/>
              <a:t>2010 the total coal </a:t>
            </a:r>
            <a:r>
              <a:rPr lang="en-GB" dirty="0"/>
              <a:t>production </a:t>
            </a:r>
            <a:r>
              <a:rPr lang="en-GB" dirty="0" smtClean="0"/>
              <a:t>levels have </a:t>
            </a:r>
            <a:r>
              <a:rPr lang="en-GB" dirty="0"/>
              <a:t>reached over 400,000 tons in </a:t>
            </a:r>
            <a:r>
              <a:rPr lang="en-GB" dirty="0" smtClean="0"/>
              <a:t>2013. </a:t>
            </a:r>
          </a:p>
          <a:p>
            <a:pPr algn="just"/>
            <a:r>
              <a:rPr lang="en-GB" dirty="0"/>
              <a:t>Since commencement of production in April 2010, Maamba Collieries Limited (MCL) has created 1, 460 jobs at the mine and the power plant construction site. </a:t>
            </a:r>
            <a:endParaRPr lang="en-GB" dirty="0" smtClean="0"/>
          </a:p>
          <a:p>
            <a:pPr algn="just"/>
            <a:r>
              <a:rPr lang="en-GB" dirty="0" smtClean="0"/>
              <a:t>These jobs are </a:t>
            </a:r>
            <a:r>
              <a:rPr lang="en-GB" dirty="0"/>
              <a:t>through the sub-contracted companies it has engaged to carry out various specialized works in Maamba. </a:t>
            </a:r>
            <a:endParaRPr lang="en-GB" dirty="0" smtClean="0"/>
          </a:p>
          <a:p>
            <a:pPr algn="just"/>
            <a:r>
              <a:rPr lang="en-GB" dirty="0"/>
              <a:t>MCL has 215 direct jobs but also owns a subsidiary company called Maamba Development Trust (MDT</a:t>
            </a:r>
            <a:r>
              <a:rPr lang="en-GB" dirty="0" smtClean="0"/>
              <a:t>).</a:t>
            </a:r>
            <a:endParaRPr lang="en-GB" dirty="0"/>
          </a:p>
        </p:txBody>
      </p:sp>
    </p:spTree>
    <p:extLst>
      <p:ext uri="{BB962C8B-B14F-4D97-AF65-F5344CB8AC3E}">
        <p14:creationId xmlns:p14="http://schemas.microsoft.com/office/powerpoint/2010/main" val="2139113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SURVEY RESULTS </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just"/>
            <a:r>
              <a:rPr lang="en-GB" dirty="0"/>
              <a:t>The survey consisted of 50 questionnaires which were administered to the community.  </a:t>
            </a:r>
            <a:endParaRPr lang="en-GB" dirty="0" smtClean="0"/>
          </a:p>
          <a:p>
            <a:pPr algn="just"/>
            <a:r>
              <a:rPr lang="en-GB" dirty="0" smtClean="0"/>
              <a:t>The </a:t>
            </a:r>
            <a:r>
              <a:rPr lang="en-GB" dirty="0"/>
              <a:t>aim of the survey was to analyse the impact of Indian investment on the sustainability of local communities in Zambia and to get the perceptions of the community on what they thought about the investment of the Indian owned company (Maamba collieries).  </a:t>
            </a:r>
            <a:endParaRPr lang="en-GB" dirty="0" smtClean="0"/>
          </a:p>
          <a:p>
            <a:pPr algn="just"/>
            <a:r>
              <a:rPr lang="en-GB" dirty="0" smtClean="0"/>
              <a:t>This </a:t>
            </a:r>
            <a:r>
              <a:rPr lang="en-GB" dirty="0"/>
              <a:t>report benefits from a survey that was conducted on local communities in Maamba, a Township in Sinazongwe district of Southern Province of Zambia, which is about 350 kilometres from the capital city of Zambia, Lusaka. </a:t>
            </a:r>
          </a:p>
        </p:txBody>
      </p:sp>
    </p:spTree>
    <p:extLst>
      <p:ext uri="{BB962C8B-B14F-4D97-AF65-F5344CB8AC3E}">
        <p14:creationId xmlns:p14="http://schemas.microsoft.com/office/powerpoint/2010/main" val="328305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464646"/>
                </a:solidFill>
                <a:effectLst>
                  <a:outerShdw blurRad="38100" dist="38100" dir="2700000" algn="tl">
                    <a:srgbClr val="000000">
                      <a:alpha val="43137"/>
                    </a:srgbClr>
                  </a:outerShdw>
                </a:effectLst>
              </a:rPr>
              <a:t>SURVEY RESULTS CONT.</a:t>
            </a:r>
            <a:endParaRPr lang="en-GB" dirty="0"/>
          </a:p>
        </p:txBody>
      </p:sp>
      <p:sp>
        <p:nvSpPr>
          <p:cNvPr id="3" name="Content Placeholder 2"/>
          <p:cNvSpPr>
            <a:spLocks noGrp="1"/>
          </p:cNvSpPr>
          <p:nvPr>
            <p:ph idx="1"/>
          </p:nvPr>
        </p:nvSpPr>
        <p:spPr/>
        <p:txBody>
          <a:bodyPr/>
          <a:lstStyle/>
          <a:p>
            <a:pPr algn="just"/>
            <a:r>
              <a:rPr lang="en-GB" dirty="0"/>
              <a:t>It was important to get the views of the community in this survey in order to get a useful insight into how people perceive the current investment in their </a:t>
            </a:r>
            <a:r>
              <a:rPr lang="en-GB" dirty="0" smtClean="0"/>
              <a:t>community.</a:t>
            </a:r>
          </a:p>
          <a:p>
            <a:pPr algn="just"/>
            <a:r>
              <a:rPr lang="en-GB" dirty="0" smtClean="0"/>
              <a:t>A </a:t>
            </a:r>
            <a:r>
              <a:rPr lang="en-GB" dirty="0"/>
              <a:t>description of the community, the people’s attitudes and </a:t>
            </a:r>
            <a:r>
              <a:rPr lang="en-GB" dirty="0" smtClean="0"/>
              <a:t>their expectations </a:t>
            </a:r>
            <a:r>
              <a:rPr lang="en-GB" dirty="0"/>
              <a:t>from the company</a:t>
            </a:r>
            <a:r>
              <a:rPr lang="en-GB" dirty="0" smtClean="0"/>
              <a:t>.</a:t>
            </a:r>
          </a:p>
          <a:p>
            <a:pPr algn="just"/>
            <a:r>
              <a:rPr lang="en-GB" dirty="0" smtClean="0"/>
              <a:t> </a:t>
            </a:r>
            <a:r>
              <a:rPr lang="en-GB" dirty="0"/>
              <a:t>Also the views help identify the needs of the community in order to provide services appropriate to those needs. </a:t>
            </a:r>
          </a:p>
        </p:txBody>
      </p:sp>
    </p:spTree>
    <p:extLst>
      <p:ext uri="{BB962C8B-B14F-4D97-AF65-F5344CB8AC3E}">
        <p14:creationId xmlns:p14="http://schemas.microsoft.com/office/powerpoint/2010/main" val="2882296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rPr>
              <a:t>SURVEY RESULTS </a:t>
            </a:r>
            <a:r>
              <a:rPr lang="en-GB" dirty="0" smtClean="0">
                <a:solidFill>
                  <a:srgbClr val="464646"/>
                </a:solidFill>
                <a:effectLst>
                  <a:outerShdw blurRad="38100" dist="38100" dir="2700000" algn="tl">
                    <a:srgbClr val="000000">
                      <a:alpha val="43137"/>
                    </a:srgbClr>
                  </a:outerShdw>
                </a:effectLst>
              </a:rPr>
              <a:t>CONT.</a:t>
            </a:r>
            <a:endParaRPr lang="en-GB" dirty="0"/>
          </a:p>
        </p:txBody>
      </p:sp>
      <p:sp>
        <p:nvSpPr>
          <p:cNvPr id="3" name="Content Placeholder 2"/>
          <p:cNvSpPr>
            <a:spLocks noGrp="1"/>
          </p:cNvSpPr>
          <p:nvPr>
            <p:ph idx="1"/>
          </p:nvPr>
        </p:nvSpPr>
        <p:spPr/>
        <p:txBody>
          <a:bodyPr/>
          <a:lstStyle/>
          <a:p>
            <a:pPr>
              <a:buFont typeface="Wingdings" pitchFamily="2" charset="2"/>
              <a:buChar char="v"/>
            </a:pPr>
            <a:r>
              <a:rPr lang="en-GB" b="1" dirty="0" smtClean="0"/>
              <a:t>Profile </a:t>
            </a:r>
            <a:r>
              <a:rPr lang="en-GB" b="1" dirty="0"/>
              <a:t>of survey respondents </a:t>
            </a:r>
            <a:endParaRPr lang="en-GB" b="1" dirty="0" smtClean="0"/>
          </a:p>
          <a:p>
            <a:endParaRPr lang="en-GB"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276872"/>
            <a:ext cx="727280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888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rPr>
              <a:t>SURVEY RESULTS CONT.</a:t>
            </a:r>
            <a:endParaRPr lang="en-GB" dirty="0"/>
          </a:p>
        </p:txBody>
      </p:sp>
      <p:sp>
        <p:nvSpPr>
          <p:cNvPr id="3" name="Content Placeholder 2"/>
          <p:cNvSpPr>
            <a:spLocks noGrp="1"/>
          </p:cNvSpPr>
          <p:nvPr>
            <p:ph idx="1"/>
          </p:nvPr>
        </p:nvSpPr>
        <p:spPr/>
        <p:txBody>
          <a:bodyPr>
            <a:normAutofit/>
          </a:bodyPr>
          <a:lstStyle/>
          <a:p>
            <a:r>
              <a:rPr lang="en-GB" sz="2400" dirty="0"/>
              <a:t>How long respondents have resided in the </a:t>
            </a:r>
            <a:r>
              <a:rPr lang="en-GB" sz="2400" dirty="0" smtClean="0"/>
              <a:t>area</a:t>
            </a:r>
          </a:p>
          <a:p>
            <a:pPr marL="0" indent="0">
              <a:buNone/>
            </a:pPr>
            <a:endParaRPr lang="en-GB" sz="2400" dirty="0"/>
          </a:p>
        </p:txBody>
      </p:sp>
      <p:sp>
        <p:nvSpPr>
          <p:cNvPr id="4" name="Text Placeholder 3"/>
          <p:cNvSpPr>
            <a:spLocks noGrp="1"/>
          </p:cNvSpPr>
          <p:nvPr>
            <p:ph type="body" sz="half" idx="2"/>
          </p:nvPr>
        </p:nvSpPr>
        <p:spPr/>
        <p:txBody>
          <a:bodyPr>
            <a:normAutofit/>
          </a:bodyPr>
          <a:lstStyle/>
          <a:p>
            <a:r>
              <a:rPr lang="en-GB" sz="2000" dirty="0"/>
              <a:t>The </a:t>
            </a:r>
            <a:r>
              <a:rPr lang="en-GB" sz="2000" dirty="0" smtClean="0"/>
              <a:t>chart </a:t>
            </a:r>
            <a:r>
              <a:rPr lang="en-GB" sz="2000" dirty="0"/>
              <a:t>shows that twenty two percent (22%) of the respondents have lived in the area between 0 to 5 years.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628800"/>
            <a:ext cx="612068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7849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SURVEY RESULTS CONT.</a:t>
            </a:r>
            <a:endParaRPr lang="en-GB"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p:txBody>
          <a:bodyPr/>
          <a:lstStyle/>
          <a:p>
            <a:r>
              <a:rPr lang="en-GB" dirty="0" smtClean="0"/>
              <a:t>Migration</a:t>
            </a:r>
          </a:p>
          <a:p>
            <a:endParaRPr lang="en-GB" dirty="0"/>
          </a:p>
        </p:txBody>
      </p:sp>
      <p:pic>
        <p:nvPicPr>
          <p:cNvPr id="614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700808"/>
            <a:ext cx="4320480"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277120"/>
            <a:ext cx="4644008" cy="446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282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Times New Roman" pitchFamily="18" charset="0"/>
                <a:cs typeface="Times New Roman" pitchFamily="18" charset="0"/>
              </a:rPr>
              <a:t>INTRODUCTION </a:t>
            </a:r>
            <a:endParaRPr lang="en-GB"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GB" dirty="0" smtClean="0">
                <a:solidFill>
                  <a:srgbClr val="FF0000"/>
                </a:solidFill>
                <a:latin typeface="Andalus" pitchFamily="18" charset="-78"/>
                <a:cs typeface="Andalus" pitchFamily="18" charset="-78"/>
              </a:rPr>
              <a:t>Relationship Between India And Zambia</a:t>
            </a:r>
          </a:p>
          <a:p>
            <a:r>
              <a:rPr lang="en-GB" dirty="0" smtClean="0">
                <a:solidFill>
                  <a:srgbClr val="FF0000"/>
                </a:solidFill>
                <a:latin typeface="Andalus" pitchFamily="18" charset="-78"/>
                <a:cs typeface="Andalus" pitchFamily="18" charset="-78"/>
              </a:rPr>
              <a:t>Investment Climate In Zambia</a:t>
            </a:r>
          </a:p>
          <a:p>
            <a:r>
              <a:rPr lang="en-GB" dirty="0" smtClean="0">
                <a:solidFill>
                  <a:srgbClr val="FF0000"/>
                </a:solidFill>
                <a:latin typeface="Andalus" pitchFamily="18" charset="-78"/>
                <a:cs typeface="Andalus" pitchFamily="18" charset="-78"/>
              </a:rPr>
              <a:t>Overview of the Mining Sector</a:t>
            </a:r>
            <a:endParaRPr lang="en-GB" dirty="0">
              <a:solidFill>
                <a:srgbClr val="FF0000"/>
              </a:solidFill>
              <a:latin typeface="Andalus" pitchFamily="18" charset="-78"/>
              <a:cs typeface="Andalus" pitchFamily="18" charset="-78"/>
            </a:endParaRPr>
          </a:p>
        </p:txBody>
      </p:sp>
    </p:spTree>
    <p:extLst>
      <p:ext uri="{BB962C8B-B14F-4D97-AF65-F5344CB8AC3E}">
        <p14:creationId xmlns:p14="http://schemas.microsoft.com/office/powerpoint/2010/main" val="3095121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90600"/>
          </a:xfrm>
        </p:spPr>
        <p:txBody>
          <a:bodyPr/>
          <a:lstStyle/>
          <a:p>
            <a:r>
              <a:rPr lang="en-GB" dirty="0">
                <a:solidFill>
                  <a:srgbClr val="464646"/>
                </a:solidFill>
                <a:effectLst>
                  <a:outerShdw blurRad="38100" dist="38100" dir="2700000" algn="tl">
                    <a:srgbClr val="000000">
                      <a:alpha val="43137"/>
                    </a:srgbClr>
                  </a:outerShdw>
                </a:effectLst>
              </a:rPr>
              <a:t>SURVEY RESULTS CONT.</a:t>
            </a:r>
            <a:endParaRPr lang="en-GB" dirty="0"/>
          </a:p>
        </p:txBody>
      </p:sp>
      <p:pic>
        <p:nvPicPr>
          <p:cNvPr id="717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16832"/>
            <a:ext cx="431628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2348880"/>
            <a:ext cx="4474840"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670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rPr>
              <a:t>SURVEY RESULTS CONT.</a:t>
            </a:r>
            <a:endParaRPr lang="en-GB" dirty="0"/>
          </a:p>
        </p:txBody>
      </p:sp>
      <p:sp>
        <p:nvSpPr>
          <p:cNvPr id="4" name="Content Placeholder 3"/>
          <p:cNvSpPr>
            <a:spLocks noGrp="1"/>
          </p:cNvSpPr>
          <p:nvPr>
            <p:ph sz="half" idx="2"/>
          </p:nvPr>
        </p:nvSpPr>
        <p:spPr/>
        <p:txBody>
          <a:bodyPr>
            <a:normAutofit fontScale="92500" lnSpcReduction="20000"/>
          </a:bodyPr>
          <a:lstStyle/>
          <a:p>
            <a:pPr>
              <a:buFont typeface="Wingdings" pitchFamily="2" charset="2"/>
              <a:buChar char="v"/>
            </a:pPr>
            <a:r>
              <a:rPr lang="en-GB" b="1" dirty="0" smtClean="0"/>
              <a:t>Displacement</a:t>
            </a:r>
          </a:p>
          <a:p>
            <a:r>
              <a:rPr lang="en-GB" sz="2600" dirty="0"/>
              <a:t>Thirty one (31) of the respondents were aware of how the land was acquired. </a:t>
            </a:r>
            <a:endParaRPr lang="en-GB" sz="2600" dirty="0" smtClean="0"/>
          </a:p>
          <a:p>
            <a:r>
              <a:rPr lang="en-GB" sz="2600" dirty="0" smtClean="0"/>
              <a:t>The </a:t>
            </a:r>
            <a:r>
              <a:rPr lang="en-GB" sz="2600" dirty="0"/>
              <a:t>company bought the land from the community through the chief</a:t>
            </a:r>
            <a:r>
              <a:rPr lang="en-GB" sz="2600" dirty="0" smtClean="0"/>
              <a:t>.</a:t>
            </a:r>
          </a:p>
          <a:p>
            <a:r>
              <a:rPr lang="en-GB" sz="2600" dirty="0" smtClean="0"/>
              <a:t> </a:t>
            </a:r>
            <a:r>
              <a:rPr lang="en-GB" sz="2600" dirty="0"/>
              <a:t>In comparison with the responses the respondents gave, they believe the company bought the land from the government. </a:t>
            </a:r>
          </a:p>
        </p:txBody>
      </p:sp>
      <p:pic>
        <p:nvPicPr>
          <p:cNvPr id="8195"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28800"/>
            <a:ext cx="4316288" cy="446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089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rPr>
              <a:t>SURVEY RESULTS CONT.</a:t>
            </a:r>
            <a:endParaRPr lang="en-GB" dirty="0"/>
          </a:p>
        </p:txBody>
      </p:sp>
      <p:sp>
        <p:nvSpPr>
          <p:cNvPr id="3" name="Content Placeholder 2"/>
          <p:cNvSpPr>
            <a:spLocks noGrp="1"/>
          </p:cNvSpPr>
          <p:nvPr>
            <p:ph idx="1"/>
          </p:nvPr>
        </p:nvSpPr>
        <p:spPr/>
        <p:txBody>
          <a:bodyPr/>
          <a:lstStyle/>
          <a:p>
            <a:pPr algn="just"/>
            <a:r>
              <a:rPr lang="en-GB" dirty="0"/>
              <a:t>The acquisition of the land by the company was done according to the laws and regulations of the </a:t>
            </a:r>
            <a:r>
              <a:rPr lang="en-GB" dirty="0" smtClean="0"/>
              <a:t>country.</a:t>
            </a:r>
          </a:p>
          <a:p>
            <a:pPr algn="just"/>
            <a:r>
              <a:rPr lang="en-GB" dirty="0" smtClean="0"/>
              <a:t>These are the Land Act 1995, Land Acquisition Act 1996 and the Mines And Minerals Development Act 2008</a:t>
            </a:r>
          </a:p>
          <a:p>
            <a:pPr algn="just"/>
            <a:r>
              <a:rPr lang="en-GB" dirty="0"/>
              <a:t>The primary pathways for acquiring customary land are through the consultation of customary land owners </a:t>
            </a:r>
            <a:r>
              <a:rPr lang="en-GB" dirty="0" smtClean="0"/>
              <a:t>(</a:t>
            </a:r>
            <a:r>
              <a:rPr lang="en-GB" dirty="0"/>
              <a:t>Lands Act 1995, Land Acquisition Act 1996</a:t>
            </a:r>
            <a:r>
              <a:rPr lang="en-GB" dirty="0" smtClean="0"/>
              <a:t>).</a:t>
            </a:r>
            <a:endParaRPr lang="en-GB" dirty="0"/>
          </a:p>
        </p:txBody>
      </p:sp>
    </p:spTree>
    <p:extLst>
      <p:ext uri="{BB962C8B-B14F-4D97-AF65-F5344CB8AC3E}">
        <p14:creationId xmlns:p14="http://schemas.microsoft.com/office/powerpoint/2010/main" val="221871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rPr>
              <a:t>SURVEY RESULTS CONT.</a:t>
            </a:r>
            <a:endParaRPr lang="en-GB" dirty="0"/>
          </a:p>
        </p:txBody>
      </p:sp>
      <p:pic>
        <p:nvPicPr>
          <p:cNvPr id="921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556792"/>
            <a:ext cx="438829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556792"/>
            <a:ext cx="438829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87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rPr>
              <a:t>SURVEY RESULTS CONT.</a:t>
            </a:r>
            <a:endParaRPr lang="en-GB" dirty="0"/>
          </a:p>
        </p:txBody>
      </p:sp>
      <p:pic>
        <p:nvPicPr>
          <p:cNvPr id="10242"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44824"/>
            <a:ext cx="4316288" cy="432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28800"/>
            <a:ext cx="424428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979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rPr>
              <a:t>SURVEY RESULTS CONT.</a:t>
            </a:r>
            <a:endParaRPr lang="en-GB" dirty="0"/>
          </a:p>
        </p:txBody>
      </p:sp>
      <p:sp>
        <p:nvSpPr>
          <p:cNvPr id="4" name="Content Placeholder 3"/>
          <p:cNvSpPr>
            <a:spLocks noGrp="1"/>
          </p:cNvSpPr>
          <p:nvPr>
            <p:ph sz="half" idx="2"/>
          </p:nvPr>
        </p:nvSpPr>
        <p:spPr/>
        <p:txBody>
          <a:bodyPr>
            <a:normAutofit fontScale="77500" lnSpcReduction="20000"/>
          </a:bodyPr>
          <a:lstStyle/>
          <a:p>
            <a:pPr>
              <a:buFont typeface="Wingdings" pitchFamily="2" charset="2"/>
              <a:buChar char="v"/>
            </a:pPr>
            <a:r>
              <a:rPr lang="en-GB" b="1" dirty="0"/>
              <a:t>Economic Impacts</a:t>
            </a:r>
          </a:p>
          <a:p>
            <a:pPr algn="just"/>
            <a:r>
              <a:rPr lang="en-GB" dirty="0"/>
              <a:t> Most of the respondents (52%) own the homes they live in. </a:t>
            </a:r>
            <a:endParaRPr lang="en-GB" dirty="0" smtClean="0"/>
          </a:p>
          <a:p>
            <a:pPr algn="just"/>
            <a:r>
              <a:rPr lang="en-GB" dirty="0" smtClean="0"/>
              <a:t>In </a:t>
            </a:r>
            <a:r>
              <a:rPr lang="en-GB" dirty="0"/>
              <a:t>terms of employment majority of them are self-employed with an income range of between K600 ($100) and K1500 ($250) this compared to the minimum wage of the country as stated by the labour laws is higher</a:t>
            </a:r>
            <a:r>
              <a:rPr lang="en-GB" dirty="0" smtClean="0"/>
              <a:t>.</a:t>
            </a:r>
          </a:p>
          <a:p>
            <a:pPr algn="just"/>
            <a:r>
              <a:rPr lang="en-GB" dirty="0" smtClean="0"/>
              <a:t> </a:t>
            </a:r>
            <a:r>
              <a:rPr lang="en-GB" dirty="0"/>
              <a:t>The minimum wage according to the labour laws of Zambia is k520 ($86).</a:t>
            </a:r>
          </a:p>
          <a:p>
            <a:pPr algn="just"/>
            <a:endParaRPr lang="en-GB" dirty="0"/>
          </a:p>
        </p:txBody>
      </p:sp>
      <p:pic>
        <p:nvPicPr>
          <p:cNvPr id="1126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556792"/>
            <a:ext cx="449580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796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rPr>
              <a:t>SURVEY RESULTS CONT.</a:t>
            </a:r>
            <a:endParaRPr lang="en-GB" dirty="0"/>
          </a:p>
        </p:txBody>
      </p:sp>
      <p:sp>
        <p:nvSpPr>
          <p:cNvPr id="3" name="Content Placeholder 2"/>
          <p:cNvSpPr>
            <a:spLocks noGrp="1"/>
          </p:cNvSpPr>
          <p:nvPr>
            <p:ph sz="half" idx="1"/>
          </p:nvPr>
        </p:nvSpPr>
        <p:spPr/>
        <p:txBody>
          <a:bodyPr>
            <a:normAutofit fontScale="70000" lnSpcReduction="20000"/>
          </a:bodyPr>
          <a:lstStyle/>
          <a:p>
            <a:pPr algn="just"/>
            <a:r>
              <a:rPr lang="en-GB" dirty="0"/>
              <a:t>The respondents felt that the company has increased the community’s employment opportunities. </a:t>
            </a:r>
            <a:endParaRPr lang="en-GB" dirty="0" smtClean="0"/>
          </a:p>
          <a:p>
            <a:pPr algn="just"/>
            <a:r>
              <a:rPr lang="en-GB" dirty="0" smtClean="0"/>
              <a:t>Thirty </a:t>
            </a:r>
            <a:r>
              <a:rPr lang="en-GB" dirty="0"/>
              <a:t>six (36) of the respondents felt that the company had increased employment opportunities to the community. </a:t>
            </a:r>
            <a:endParaRPr lang="en-GB" dirty="0" smtClean="0"/>
          </a:p>
          <a:p>
            <a:pPr algn="just"/>
            <a:r>
              <a:rPr lang="en-GB" dirty="0" smtClean="0"/>
              <a:t>Forty </a:t>
            </a:r>
            <a:r>
              <a:rPr lang="en-GB" dirty="0"/>
              <a:t>six (46) members of the community felt that were job losses as a result of the establishment of the </a:t>
            </a:r>
            <a:r>
              <a:rPr lang="en-GB" dirty="0" smtClean="0"/>
              <a:t>company,</a:t>
            </a:r>
          </a:p>
          <a:p>
            <a:pPr algn="just"/>
            <a:r>
              <a:rPr lang="en-GB" dirty="0" smtClean="0"/>
              <a:t>Twenty </a:t>
            </a:r>
            <a:r>
              <a:rPr lang="en-GB" dirty="0"/>
              <a:t>four (24) respondents felt that these people were able to find alternative employment.</a:t>
            </a:r>
          </a:p>
          <a:p>
            <a:pPr algn="just"/>
            <a:endParaRPr lang="en-GB" dirty="0"/>
          </a:p>
        </p:txBody>
      </p:sp>
      <p:sp>
        <p:nvSpPr>
          <p:cNvPr id="4" name="Content Placeholder 3"/>
          <p:cNvSpPr>
            <a:spLocks noGrp="1"/>
          </p:cNvSpPr>
          <p:nvPr>
            <p:ph sz="half" idx="2"/>
          </p:nvPr>
        </p:nvSpPr>
        <p:spPr/>
        <p:txBody>
          <a:bodyPr>
            <a:normAutofit fontScale="70000" lnSpcReduction="20000"/>
          </a:bodyPr>
          <a:lstStyle/>
          <a:p>
            <a:pPr algn="just"/>
            <a:r>
              <a:rPr lang="en-GB" dirty="0"/>
              <a:t>A majority of 52% of the respondents felt that there had been an increase in the overall income of the local </a:t>
            </a:r>
            <a:r>
              <a:rPr lang="en-GB" dirty="0" smtClean="0"/>
              <a:t>community.</a:t>
            </a:r>
          </a:p>
          <a:p>
            <a:pPr algn="just"/>
            <a:r>
              <a:rPr lang="en-GB" dirty="0" smtClean="0"/>
              <a:t> 54</a:t>
            </a:r>
            <a:r>
              <a:rPr lang="en-GB" dirty="0"/>
              <a:t>% of the respondents felt that the local economy had been impacted positively since the company arrived.</a:t>
            </a:r>
          </a:p>
          <a:p>
            <a:pPr algn="just"/>
            <a:endParaRPr lang="en-GB" dirty="0"/>
          </a:p>
        </p:txBody>
      </p:sp>
    </p:spTree>
    <p:extLst>
      <p:ext uri="{BB962C8B-B14F-4D97-AF65-F5344CB8AC3E}">
        <p14:creationId xmlns:p14="http://schemas.microsoft.com/office/powerpoint/2010/main" val="998688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rPr>
              <a:t>SURVEY RESULTS CONT.</a:t>
            </a:r>
            <a:endParaRPr lang="en-GB" dirty="0"/>
          </a:p>
        </p:txBody>
      </p:sp>
      <p:pic>
        <p:nvPicPr>
          <p:cNvPr id="1229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132856"/>
            <a:ext cx="431628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204864"/>
            <a:ext cx="446449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502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rPr>
              <a:t>SURVEY RESULTS CONT.</a:t>
            </a:r>
            <a:endParaRPr lang="en-GB" dirty="0"/>
          </a:p>
        </p:txBody>
      </p:sp>
      <p:pic>
        <p:nvPicPr>
          <p:cNvPr id="1331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44824"/>
            <a:ext cx="4038600"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628800"/>
            <a:ext cx="453650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8766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rPr>
              <a:t>SURVEY RESULTS CONT.</a:t>
            </a:r>
            <a:endParaRPr lang="en-GB" dirty="0"/>
          </a:p>
        </p:txBody>
      </p:sp>
      <p:pic>
        <p:nvPicPr>
          <p:cNvPr id="1433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628800"/>
            <a:ext cx="432663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484784"/>
            <a:ext cx="431628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785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latin typeface="Times New Roman" pitchFamily="18" charset="0"/>
                <a:cs typeface="Times New Roman" pitchFamily="18" charset="0"/>
              </a:rPr>
              <a:t>INTRODUCTION </a:t>
            </a:r>
            <a:endParaRPr lang="en-GB" dirty="0"/>
          </a:p>
        </p:txBody>
      </p:sp>
      <p:sp>
        <p:nvSpPr>
          <p:cNvPr id="3" name="Content Placeholder 2"/>
          <p:cNvSpPr>
            <a:spLocks noGrp="1"/>
          </p:cNvSpPr>
          <p:nvPr>
            <p:ph idx="1"/>
          </p:nvPr>
        </p:nvSpPr>
        <p:spPr/>
        <p:txBody>
          <a:bodyPr>
            <a:normAutofit/>
          </a:bodyPr>
          <a:lstStyle/>
          <a:p>
            <a:pPr algn="just"/>
            <a:r>
              <a:rPr lang="en-GB" dirty="0"/>
              <a:t>India and Zambia have cordial relations</a:t>
            </a:r>
            <a:r>
              <a:rPr lang="en-GB" dirty="0" smtClean="0"/>
              <a:t>.</a:t>
            </a:r>
          </a:p>
          <a:p>
            <a:pPr algn="just"/>
            <a:r>
              <a:rPr lang="en-GB" dirty="0" smtClean="0"/>
              <a:t> </a:t>
            </a:r>
            <a:r>
              <a:rPr lang="en-GB" dirty="0"/>
              <a:t>Economic cooperation between Zambia and India can be traced as far back as the 1970s and has continued to grow over the years</a:t>
            </a:r>
            <a:r>
              <a:rPr lang="en-GB" dirty="0" smtClean="0"/>
              <a:t>.</a:t>
            </a:r>
          </a:p>
          <a:p>
            <a:pPr algn="just"/>
            <a:r>
              <a:rPr lang="en-GB" dirty="0" smtClean="0"/>
              <a:t> </a:t>
            </a:r>
            <a:r>
              <a:rPr lang="en-GB" dirty="0"/>
              <a:t>India has invested in Zambia in different key sectors of the economy such as mining, agriculture, extractive industry, and tourism</a:t>
            </a:r>
            <a:r>
              <a:rPr lang="en-GB" dirty="0" smtClean="0"/>
              <a:t>.</a:t>
            </a:r>
          </a:p>
          <a:p>
            <a:pPr algn="just"/>
            <a:r>
              <a:rPr lang="en-GB" dirty="0" smtClean="0"/>
              <a:t> </a:t>
            </a:r>
            <a:r>
              <a:rPr lang="en-GB" dirty="0"/>
              <a:t>The mining sector is one of the sectors that India is heavily investing in. </a:t>
            </a:r>
            <a:endParaRPr lang="en-GB" dirty="0" smtClean="0"/>
          </a:p>
        </p:txBody>
      </p:sp>
    </p:spTree>
    <p:extLst>
      <p:ext uri="{BB962C8B-B14F-4D97-AF65-F5344CB8AC3E}">
        <p14:creationId xmlns:p14="http://schemas.microsoft.com/office/powerpoint/2010/main" val="19813074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KEY FINDINGS </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itchFamily="2" charset="2"/>
              <a:buChar char="v"/>
            </a:pPr>
            <a:r>
              <a:rPr lang="en-GB" b="1" dirty="0"/>
              <a:t>Social </a:t>
            </a:r>
            <a:endParaRPr lang="en-GB" b="1" dirty="0" smtClean="0"/>
          </a:p>
          <a:p>
            <a:pPr algn="just"/>
            <a:r>
              <a:rPr lang="en-GB" dirty="0" smtClean="0"/>
              <a:t>The </a:t>
            </a:r>
            <a:r>
              <a:rPr lang="en-GB" dirty="0"/>
              <a:t>company has brought about employment opportunities for the locals, leading to income generation which has been seen to be a positive impact for the community</a:t>
            </a:r>
            <a:r>
              <a:rPr lang="en-GB" dirty="0" smtClean="0"/>
              <a:t>.</a:t>
            </a:r>
          </a:p>
          <a:p>
            <a:pPr algn="just"/>
            <a:r>
              <a:rPr lang="en-GB" dirty="0" smtClean="0"/>
              <a:t>There has been influx of people in the region since the company started its operations</a:t>
            </a:r>
            <a:endParaRPr lang="en-GB" dirty="0"/>
          </a:p>
        </p:txBody>
      </p:sp>
    </p:spTree>
    <p:extLst>
      <p:ext uri="{BB962C8B-B14F-4D97-AF65-F5344CB8AC3E}">
        <p14:creationId xmlns:p14="http://schemas.microsoft.com/office/powerpoint/2010/main" val="3498653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652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7207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SOCIAL IMPACT CONT.</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just"/>
            <a:r>
              <a:rPr lang="en-GB" dirty="0"/>
              <a:t>Due to expansions by the company, some of the residents in the community </a:t>
            </a:r>
            <a:r>
              <a:rPr lang="en-GB" dirty="0" smtClean="0"/>
              <a:t>were displaced</a:t>
            </a:r>
            <a:r>
              <a:rPr lang="en-GB" dirty="0"/>
              <a:t>. </a:t>
            </a:r>
            <a:endParaRPr lang="en-GB" dirty="0" smtClean="0"/>
          </a:p>
          <a:p>
            <a:pPr algn="just"/>
            <a:r>
              <a:rPr lang="en-GB" dirty="0" smtClean="0"/>
              <a:t>Those </a:t>
            </a:r>
            <a:r>
              <a:rPr lang="en-GB" dirty="0"/>
              <a:t>that were displaced were compensated by the company. </a:t>
            </a:r>
            <a:endParaRPr lang="en-GB" dirty="0" smtClean="0"/>
          </a:p>
          <a:p>
            <a:pPr algn="just"/>
            <a:r>
              <a:rPr lang="en-GB" dirty="0" smtClean="0"/>
              <a:t>According </a:t>
            </a:r>
            <a:r>
              <a:rPr lang="en-GB" dirty="0"/>
              <a:t>to the company the affected persons were properly resettled – with a compensation package of physical houses, relocation allowance and other related infrastructure (like street lightning, water, recreation hall, roads). </a:t>
            </a:r>
            <a:endParaRPr lang="en-GB" dirty="0" smtClean="0"/>
          </a:p>
          <a:p>
            <a:pPr algn="just"/>
            <a:r>
              <a:rPr lang="en-GB" dirty="0" smtClean="0"/>
              <a:t>While </a:t>
            </a:r>
            <a:r>
              <a:rPr lang="en-GB" dirty="0"/>
              <a:t>Zambia has no resettlement policy, the government refers to the World Bank guidelines on resettlement  in its communications. </a:t>
            </a:r>
          </a:p>
        </p:txBody>
      </p:sp>
    </p:spTree>
    <p:extLst>
      <p:ext uri="{BB962C8B-B14F-4D97-AF65-F5344CB8AC3E}">
        <p14:creationId xmlns:p14="http://schemas.microsoft.com/office/powerpoint/2010/main" val="14378621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7" y="332656"/>
            <a:ext cx="548669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25" y="370730"/>
            <a:ext cx="3667621"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114" y="3933056"/>
            <a:ext cx="3999476" cy="2915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50" y="3904967"/>
            <a:ext cx="5148064" cy="294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49" y="1916832"/>
            <a:ext cx="366084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 1"/>
          <p:cNvGraphicFramePr/>
          <p:nvPr>
            <p:extLst>
              <p:ext uri="{D42A27DB-BD31-4B8C-83A1-F6EECF244321}">
                <p14:modId xmlns:p14="http://schemas.microsoft.com/office/powerpoint/2010/main" val="1984729768"/>
              </p:ext>
            </p:extLst>
          </p:nvPr>
        </p:nvGraphicFramePr>
        <p:xfrm>
          <a:off x="1979711" y="1412775"/>
          <a:ext cx="5884543" cy="39639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03283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rPr>
              <a:t>SOCIAL IMPACT CONT</a:t>
            </a:r>
            <a:endParaRPr lang="en-GB" dirty="0"/>
          </a:p>
        </p:txBody>
      </p:sp>
      <p:sp>
        <p:nvSpPr>
          <p:cNvPr id="3" name="Content Placeholder 2"/>
          <p:cNvSpPr>
            <a:spLocks noGrp="1"/>
          </p:cNvSpPr>
          <p:nvPr>
            <p:ph idx="1"/>
          </p:nvPr>
        </p:nvSpPr>
        <p:spPr/>
        <p:txBody>
          <a:bodyPr/>
          <a:lstStyle/>
          <a:p>
            <a:pPr algn="just"/>
            <a:r>
              <a:rPr lang="en-GB" dirty="0"/>
              <a:t>The respondents have indicated that there has also been infrastructure development as a result of the company’s </a:t>
            </a:r>
            <a:r>
              <a:rPr lang="en-GB" dirty="0" smtClean="0"/>
              <a:t>presence.</a:t>
            </a:r>
          </a:p>
          <a:p>
            <a:pPr algn="just"/>
            <a:r>
              <a:rPr lang="en-GB" dirty="0"/>
              <a:t>The company has employed some women from the community who are working in operatives, middle management as well senior management. </a:t>
            </a:r>
            <a:endParaRPr lang="en-GB" dirty="0" smtClean="0"/>
          </a:p>
          <a:p>
            <a:pPr algn="just"/>
            <a:r>
              <a:rPr lang="en-GB" dirty="0"/>
              <a:t>The company does not run any special skill development or similar programme for women (non-employee) but plans are under way to teach unemployed women in income generating skills.</a:t>
            </a:r>
          </a:p>
        </p:txBody>
      </p:sp>
    </p:spTree>
    <p:extLst>
      <p:ext uri="{BB962C8B-B14F-4D97-AF65-F5344CB8AC3E}">
        <p14:creationId xmlns:p14="http://schemas.microsoft.com/office/powerpoint/2010/main" val="16107740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ECONOMIC IMPACTS</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just"/>
            <a:r>
              <a:rPr lang="en-GB" dirty="0" smtClean="0"/>
              <a:t>Employment opportunities have been increased in the community.</a:t>
            </a:r>
          </a:p>
          <a:p>
            <a:pPr algn="just"/>
            <a:r>
              <a:rPr lang="en-GB" dirty="0" smtClean="0"/>
              <a:t>They have been job losses as a result of the establishment of the company.</a:t>
            </a:r>
          </a:p>
          <a:p>
            <a:pPr algn="just"/>
            <a:r>
              <a:rPr lang="en-GB" dirty="0" smtClean="0"/>
              <a:t>But those that lost there jobs have been able to find alternative jobs.</a:t>
            </a:r>
          </a:p>
          <a:p>
            <a:pPr algn="just"/>
            <a:r>
              <a:rPr lang="en-GB" dirty="0"/>
              <a:t>The </a:t>
            </a:r>
            <a:r>
              <a:rPr lang="en-GB" dirty="0" smtClean="0"/>
              <a:t>company </a:t>
            </a:r>
            <a:r>
              <a:rPr lang="en-GB" dirty="0"/>
              <a:t>has created other employment </a:t>
            </a:r>
            <a:r>
              <a:rPr lang="en-GB" dirty="0" smtClean="0"/>
              <a:t>opportunities </a:t>
            </a:r>
            <a:r>
              <a:rPr lang="en-GB" dirty="0"/>
              <a:t>through backward/forward </a:t>
            </a:r>
            <a:r>
              <a:rPr lang="en-GB" dirty="0" smtClean="0"/>
              <a:t>linkages.</a:t>
            </a:r>
          </a:p>
          <a:p>
            <a:pPr algn="just"/>
            <a:r>
              <a:rPr lang="en-GB" dirty="0" smtClean="0"/>
              <a:t>The community feels that there has been an increase in the overall income of the local community.</a:t>
            </a:r>
          </a:p>
          <a:p>
            <a:pPr algn="just"/>
            <a:r>
              <a:rPr lang="en-GB" dirty="0" smtClean="0"/>
              <a:t>The local economy has been impacted positively. </a:t>
            </a:r>
            <a:endParaRPr lang="en-GB" dirty="0"/>
          </a:p>
        </p:txBody>
      </p:sp>
    </p:spTree>
    <p:extLst>
      <p:ext uri="{BB962C8B-B14F-4D97-AF65-F5344CB8AC3E}">
        <p14:creationId xmlns:p14="http://schemas.microsoft.com/office/powerpoint/2010/main" val="25353889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rPr>
              <a:t>ECONOMIC IMPACTS</a:t>
            </a:r>
            <a:endParaRPr lang="en-GB" dirty="0"/>
          </a:p>
        </p:txBody>
      </p:sp>
      <p:sp>
        <p:nvSpPr>
          <p:cNvPr id="3" name="Content Placeholder 2"/>
          <p:cNvSpPr>
            <a:spLocks noGrp="1"/>
          </p:cNvSpPr>
          <p:nvPr>
            <p:ph idx="1"/>
          </p:nvPr>
        </p:nvSpPr>
        <p:spPr/>
        <p:txBody>
          <a:bodyPr/>
          <a:lstStyle/>
          <a:p>
            <a:pPr algn="just"/>
            <a:r>
              <a:rPr lang="en-GB" dirty="0"/>
              <a:t>Civil society organizations </a:t>
            </a:r>
            <a:r>
              <a:rPr lang="en-GB" dirty="0" smtClean="0"/>
              <a:t> </a:t>
            </a:r>
            <a:r>
              <a:rPr lang="en-GB" dirty="0"/>
              <a:t>indicated that much </a:t>
            </a:r>
            <a:r>
              <a:rPr lang="en-GB" dirty="0" smtClean="0"/>
              <a:t>still needs </a:t>
            </a:r>
            <a:r>
              <a:rPr lang="en-GB" dirty="0"/>
              <a:t>to be done for the surrounding communities of the mines in terms of employment. </a:t>
            </a:r>
            <a:endParaRPr lang="en-GB" dirty="0" smtClean="0"/>
          </a:p>
          <a:p>
            <a:pPr algn="just"/>
            <a:r>
              <a:rPr lang="en-GB" dirty="0" smtClean="0"/>
              <a:t>The mining </a:t>
            </a:r>
            <a:r>
              <a:rPr lang="en-GB" dirty="0"/>
              <a:t>sector is characterized with casual employment and a number of employees have been laid off in the last couple of years. </a:t>
            </a:r>
            <a:endParaRPr lang="en-GB" dirty="0" smtClean="0"/>
          </a:p>
          <a:p>
            <a:pPr algn="just"/>
            <a:r>
              <a:rPr lang="en-GB" dirty="0"/>
              <a:t>they pointed out that there has been a reduction in agriculture and pastoral activities due to mining operations in the local community, by the company. </a:t>
            </a:r>
          </a:p>
        </p:txBody>
      </p:sp>
    </p:spTree>
    <p:extLst>
      <p:ext uri="{BB962C8B-B14F-4D97-AF65-F5344CB8AC3E}">
        <p14:creationId xmlns:p14="http://schemas.microsoft.com/office/powerpoint/2010/main" val="4104579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4000"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8327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GB" dirty="0" smtClean="0">
                <a:effectLst>
                  <a:outerShdw blurRad="38100" dist="38100" dir="2700000" algn="tl">
                    <a:srgbClr val="000000">
                      <a:alpha val="43137"/>
                    </a:srgbClr>
                  </a:outerShdw>
                </a:effectLst>
              </a:rPr>
              <a:t>ENVIRONMENTAL IMPACTS</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just"/>
            <a:r>
              <a:rPr lang="en-GB" dirty="0" smtClean="0"/>
              <a:t>The </a:t>
            </a:r>
            <a:r>
              <a:rPr lang="en-GB" dirty="0"/>
              <a:t>respondents felt that the company was environmentally responsible but a large number of them also felt that the company was not taking any necessary steps to restore the environment</a:t>
            </a:r>
            <a:r>
              <a:rPr lang="en-GB" dirty="0" smtClean="0"/>
              <a:t>.</a:t>
            </a:r>
          </a:p>
          <a:p>
            <a:pPr algn="just"/>
            <a:r>
              <a:rPr lang="en-GB" dirty="0"/>
              <a:t>The respondents were of the opinion that the only step the company was making to restore the environment was the replacement of water pipes. </a:t>
            </a:r>
            <a:endParaRPr lang="en-GB" dirty="0" smtClean="0"/>
          </a:p>
          <a:p>
            <a:pPr algn="just"/>
            <a:r>
              <a:rPr lang="en-GB" dirty="0" smtClean="0"/>
              <a:t>80</a:t>
            </a:r>
            <a:r>
              <a:rPr lang="en-GB" dirty="0"/>
              <a:t>% 0f the respondents felt that the mining activities were negatively affecting the land, and forestry and vegetation and that most of the diseases in the area were due to the mining activities.</a:t>
            </a:r>
          </a:p>
        </p:txBody>
      </p:sp>
    </p:spTree>
    <p:extLst>
      <p:ext uri="{BB962C8B-B14F-4D97-AF65-F5344CB8AC3E}">
        <p14:creationId xmlns:p14="http://schemas.microsoft.com/office/powerpoint/2010/main" val="21920779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rPr>
              <a:t>ENVIRONMENTAL </a:t>
            </a:r>
            <a:r>
              <a:rPr lang="en-GB" dirty="0" smtClean="0">
                <a:solidFill>
                  <a:srgbClr val="464646"/>
                </a:solidFill>
                <a:effectLst>
                  <a:outerShdw blurRad="38100" dist="38100" dir="2700000" algn="tl">
                    <a:srgbClr val="000000">
                      <a:alpha val="43137"/>
                    </a:srgbClr>
                  </a:outerShdw>
                </a:effectLst>
              </a:rPr>
              <a:t>IMPACTS CONT.</a:t>
            </a:r>
            <a:endParaRPr lang="en-GB" dirty="0"/>
          </a:p>
        </p:txBody>
      </p:sp>
      <p:sp>
        <p:nvSpPr>
          <p:cNvPr id="3" name="Content Placeholder 2"/>
          <p:cNvSpPr>
            <a:spLocks noGrp="1"/>
          </p:cNvSpPr>
          <p:nvPr>
            <p:ph idx="1"/>
          </p:nvPr>
        </p:nvSpPr>
        <p:spPr/>
        <p:txBody>
          <a:bodyPr/>
          <a:lstStyle/>
          <a:p>
            <a:pPr algn="just"/>
            <a:r>
              <a:rPr lang="en-GB" dirty="0"/>
              <a:t>In response to these concerns the company is taking the necessary steps to protect the environment by undertaking massive landscaping within the mine area where trees and lawns have been planted</a:t>
            </a:r>
            <a:r>
              <a:rPr lang="en-GB" dirty="0" smtClean="0"/>
              <a:t>.</a:t>
            </a:r>
          </a:p>
          <a:p>
            <a:pPr algn="just"/>
            <a:r>
              <a:rPr lang="en-GB" dirty="0" smtClean="0"/>
              <a:t> </a:t>
            </a:r>
            <a:r>
              <a:rPr lang="en-GB" dirty="0"/>
              <a:t>Trees have also been planted in the township. The company is also sensitising the community on the dangers of indiscriminate dumping of plastic waste in the environment through “keep Maamba free from plastics” campaign</a:t>
            </a:r>
          </a:p>
        </p:txBody>
      </p:sp>
    </p:spTree>
    <p:extLst>
      <p:ext uri="{BB962C8B-B14F-4D97-AF65-F5344CB8AC3E}">
        <p14:creationId xmlns:p14="http://schemas.microsoft.com/office/powerpoint/2010/main" val="3570853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latin typeface="Times New Roman" pitchFamily="18" charset="0"/>
                <a:cs typeface="Times New Roman" pitchFamily="18" charset="0"/>
              </a:rPr>
              <a:t>INTRODUCTION </a:t>
            </a:r>
            <a:r>
              <a:rPr lang="en-GB" dirty="0" smtClean="0">
                <a:solidFill>
                  <a:srgbClr val="464646"/>
                </a:solidFill>
                <a:effectLst>
                  <a:outerShdw blurRad="38100" dist="38100" dir="2700000" algn="tl">
                    <a:srgbClr val="000000">
                      <a:alpha val="43137"/>
                    </a:srgbClr>
                  </a:outerShdw>
                </a:effectLst>
                <a:latin typeface="Times New Roman" pitchFamily="18" charset="0"/>
                <a:cs typeface="Times New Roman" pitchFamily="18" charset="0"/>
              </a:rPr>
              <a:t>CONT.</a:t>
            </a:r>
            <a:endParaRPr lang="en-GB" dirty="0"/>
          </a:p>
        </p:txBody>
      </p:sp>
      <p:sp>
        <p:nvSpPr>
          <p:cNvPr id="3" name="Content Placeholder 2"/>
          <p:cNvSpPr>
            <a:spLocks noGrp="1"/>
          </p:cNvSpPr>
          <p:nvPr>
            <p:ph idx="1"/>
          </p:nvPr>
        </p:nvSpPr>
        <p:spPr/>
        <p:txBody>
          <a:bodyPr/>
          <a:lstStyle/>
          <a:p>
            <a:pPr lvl="0" algn="just">
              <a:buClr>
                <a:srgbClr val="2DA2BF"/>
              </a:buClr>
            </a:pPr>
            <a:r>
              <a:rPr lang="en-GB" sz="2200" dirty="0">
                <a:solidFill>
                  <a:prstClr val="black"/>
                </a:solidFill>
              </a:rPr>
              <a:t>A number of Indian companies are doing business in Zambia and many more have </a:t>
            </a:r>
            <a:r>
              <a:rPr lang="en-GB" sz="2200" dirty="0" smtClean="0">
                <a:solidFill>
                  <a:prstClr val="black"/>
                </a:solidFill>
              </a:rPr>
              <a:t>shown </a:t>
            </a:r>
            <a:r>
              <a:rPr lang="en-GB" sz="2200" dirty="0">
                <a:solidFill>
                  <a:prstClr val="black"/>
                </a:solidFill>
              </a:rPr>
              <a:t>interest to invest in this friendly country abundantly endowed with natural resources. </a:t>
            </a:r>
            <a:endParaRPr lang="en-GB" sz="2200" dirty="0" smtClean="0">
              <a:solidFill>
                <a:prstClr val="black"/>
              </a:solidFill>
            </a:endParaRPr>
          </a:p>
          <a:p>
            <a:pPr lvl="0" algn="just">
              <a:buClr>
                <a:srgbClr val="2DA2BF"/>
              </a:buClr>
            </a:pPr>
            <a:r>
              <a:rPr lang="en-GB" sz="2200" dirty="0" smtClean="0">
                <a:solidFill>
                  <a:prstClr val="black"/>
                </a:solidFill>
              </a:rPr>
              <a:t>Some </a:t>
            </a:r>
            <a:r>
              <a:rPr lang="en-GB" sz="2200" dirty="0">
                <a:solidFill>
                  <a:prstClr val="black"/>
                </a:solidFill>
              </a:rPr>
              <a:t>of these companies are Airtel Zambia, Tata Africa, Nava Bharat Ventures Ltd., RJ Corporation, Taurian Manganese and others have made large investments in various sectors in Zambia. </a:t>
            </a:r>
            <a:endParaRPr lang="en-GB" sz="2200" dirty="0" smtClean="0">
              <a:solidFill>
                <a:prstClr val="black"/>
              </a:solidFill>
            </a:endParaRPr>
          </a:p>
          <a:p>
            <a:pPr lvl="0" algn="just">
              <a:buClr>
                <a:srgbClr val="2DA2BF"/>
              </a:buClr>
            </a:pPr>
            <a:r>
              <a:rPr lang="en-GB" sz="2200" dirty="0">
                <a:solidFill>
                  <a:prstClr val="black"/>
                </a:solidFill>
              </a:rPr>
              <a:t> Since 2007 Indian foreign direct investment (FDI) to Zambia has surpassed </a:t>
            </a:r>
            <a:r>
              <a:rPr lang="en-GB" sz="2200" dirty="0" smtClean="0">
                <a:solidFill>
                  <a:prstClr val="black"/>
                </a:solidFill>
              </a:rPr>
              <a:t>US$3bn.</a:t>
            </a:r>
          </a:p>
          <a:p>
            <a:pPr lvl="0" algn="just">
              <a:buClr>
                <a:srgbClr val="2DA2BF"/>
              </a:buClr>
            </a:pPr>
            <a:r>
              <a:rPr lang="en-GB" sz="2200" dirty="0">
                <a:solidFill>
                  <a:prstClr val="black"/>
                </a:solidFill>
              </a:rPr>
              <a:t>These companies have </a:t>
            </a:r>
            <a:r>
              <a:rPr lang="en-GB" sz="2200" dirty="0" smtClean="0">
                <a:solidFill>
                  <a:prstClr val="black"/>
                </a:solidFill>
              </a:rPr>
              <a:t>employed </a:t>
            </a:r>
            <a:r>
              <a:rPr lang="en-GB" sz="2200" dirty="0">
                <a:solidFill>
                  <a:prstClr val="black"/>
                </a:solidFill>
              </a:rPr>
              <a:t>over 25,000 Zambian nationals.</a:t>
            </a:r>
          </a:p>
          <a:p>
            <a:pPr lvl="0" algn="just">
              <a:buClr>
                <a:srgbClr val="2DA2BF"/>
              </a:buClr>
            </a:pPr>
            <a:endParaRPr lang="en-GB" sz="2200" dirty="0">
              <a:solidFill>
                <a:prstClr val="black"/>
              </a:solidFill>
            </a:endParaRPr>
          </a:p>
          <a:p>
            <a:pPr marL="0" indent="0">
              <a:buNone/>
            </a:pPr>
            <a:endParaRPr lang="en-GB" dirty="0"/>
          </a:p>
        </p:txBody>
      </p:sp>
    </p:spTree>
    <p:extLst>
      <p:ext uri="{BB962C8B-B14F-4D97-AF65-F5344CB8AC3E}">
        <p14:creationId xmlns:p14="http://schemas.microsoft.com/office/powerpoint/2010/main" val="4646633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990600"/>
          </a:xfrm>
        </p:spPr>
        <p:txBody>
          <a:bodyPr/>
          <a:lstStyle/>
          <a:p>
            <a:pPr algn="ctr"/>
            <a:r>
              <a:rPr lang="en-GB" b="1" dirty="0" smtClean="0">
                <a:solidFill>
                  <a:srgbClr val="FF0000"/>
                </a:solidFill>
                <a:effectLst>
                  <a:outerShdw blurRad="38100" dist="38100" dir="2700000" algn="tl">
                    <a:srgbClr val="000000">
                      <a:alpha val="43137"/>
                    </a:srgbClr>
                  </a:outerShdw>
                </a:effectLst>
              </a:rPr>
              <a:t>OVERALL</a:t>
            </a:r>
            <a:endParaRPr lang="en-GB"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algn="just"/>
            <a:r>
              <a:rPr lang="en-GB" dirty="0"/>
              <a:t>The respondents felt that the company needed to focus more on improving the educational and health facilities in the community. </a:t>
            </a:r>
            <a:endParaRPr lang="en-GB" dirty="0" smtClean="0"/>
          </a:p>
          <a:p>
            <a:pPr algn="just"/>
            <a:r>
              <a:rPr lang="en-GB" dirty="0"/>
              <a:t>the company, they pointed out that they have carried out community need based projects through Corporate Social Responsibility (CSR</a:t>
            </a:r>
            <a:r>
              <a:rPr lang="en-GB" dirty="0" smtClean="0"/>
              <a:t>.).</a:t>
            </a:r>
          </a:p>
          <a:p>
            <a:pPr algn="just"/>
            <a:r>
              <a:rPr lang="en-GB" dirty="0"/>
              <a:t>The company also has a policy that defines CSR. Through this policy the company has committed USD3/ tonne of washed coal sold is channelled towards the company’s </a:t>
            </a:r>
            <a:r>
              <a:rPr lang="en-GB" dirty="0" smtClean="0"/>
              <a:t>CSR</a:t>
            </a:r>
          </a:p>
          <a:p>
            <a:pPr algn="just"/>
            <a:r>
              <a:rPr lang="en-GB" dirty="0"/>
              <a:t>the company’s CSR through the Provision of free medical camps to rural communities, Construction of roads and foot </a:t>
            </a:r>
            <a:r>
              <a:rPr lang="en-GB" dirty="0" smtClean="0"/>
              <a:t>bridges.</a:t>
            </a:r>
            <a:endParaRPr lang="en-GB" dirty="0"/>
          </a:p>
        </p:txBody>
      </p:sp>
    </p:spTree>
    <p:extLst>
      <p:ext uri="{BB962C8B-B14F-4D97-AF65-F5344CB8AC3E}">
        <p14:creationId xmlns:p14="http://schemas.microsoft.com/office/powerpoint/2010/main" val="6864530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effectLst>
                  <a:outerShdw blurRad="38100" dist="38100" dir="2700000" algn="tl">
                    <a:srgbClr val="000000">
                      <a:alpha val="43137"/>
                    </a:srgbClr>
                  </a:outerShdw>
                </a:effectLst>
              </a:rPr>
              <a:t>OVERALL CONT.</a:t>
            </a:r>
            <a:endParaRPr lang="en-GB" dirty="0"/>
          </a:p>
        </p:txBody>
      </p:sp>
      <p:sp>
        <p:nvSpPr>
          <p:cNvPr id="3" name="Content Placeholder 2"/>
          <p:cNvSpPr>
            <a:spLocks noGrp="1"/>
          </p:cNvSpPr>
          <p:nvPr>
            <p:ph idx="1"/>
          </p:nvPr>
        </p:nvSpPr>
        <p:spPr/>
        <p:txBody>
          <a:bodyPr/>
          <a:lstStyle/>
          <a:p>
            <a:pPr algn="just"/>
            <a:r>
              <a:rPr lang="en-GB" dirty="0"/>
              <a:t>The company further says that the engagement with community has been good and this engagement is being done with the guidance of the company’s stakeholder engagement plan</a:t>
            </a:r>
            <a:r>
              <a:rPr lang="en-GB" dirty="0" smtClean="0"/>
              <a:t>.</a:t>
            </a:r>
          </a:p>
          <a:p>
            <a:pPr algn="just"/>
            <a:r>
              <a:rPr lang="en-GB" dirty="0" smtClean="0"/>
              <a:t>The CSO’s indicated that </a:t>
            </a:r>
            <a:r>
              <a:rPr lang="en-GB" dirty="0"/>
              <a:t>they were still controversies regarding the investment in the community.  Controversies with regards to people being displaced from their land and that their compensation was not adequate. </a:t>
            </a:r>
            <a:endParaRPr lang="en-GB" dirty="0" smtClean="0"/>
          </a:p>
          <a:p>
            <a:pPr algn="just"/>
            <a:r>
              <a:rPr lang="en-GB" dirty="0" smtClean="0"/>
              <a:t>As </a:t>
            </a:r>
            <a:r>
              <a:rPr lang="en-GB" dirty="0"/>
              <a:t>well as the environmental problems that is caused by the mines.  There was a very strong uproar, the local people were not interested in the operational </a:t>
            </a:r>
            <a:r>
              <a:rPr lang="en-GB" dirty="0" smtClean="0"/>
              <a:t>support.</a:t>
            </a:r>
            <a:endParaRPr lang="en-GB" dirty="0"/>
          </a:p>
        </p:txBody>
      </p:sp>
    </p:spTree>
    <p:extLst>
      <p:ext uri="{BB962C8B-B14F-4D97-AF65-F5344CB8AC3E}">
        <p14:creationId xmlns:p14="http://schemas.microsoft.com/office/powerpoint/2010/main" val="11842407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effectLst>
                  <a:outerShdw blurRad="38100" dist="38100" dir="2700000" algn="tl">
                    <a:srgbClr val="000000">
                      <a:alpha val="43137"/>
                    </a:srgbClr>
                  </a:outerShdw>
                </a:effectLst>
              </a:rPr>
              <a:t>OVERALL CONT.</a:t>
            </a:r>
            <a:endParaRPr lang="en-GB" dirty="0"/>
          </a:p>
        </p:txBody>
      </p:sp>
      <p:sp>
        <p:nvSpPr>
          <p:cNvPr id="3" name="Content Placeholder 2"/>
          <p:cNvSpPr>
            <a:spLocks noGrp="1"/>
          </p:cNvSpPr>
          <p:nvPr>
            <p:ph idx="1"/>
          </p:nvPr>
        </p:nvSpPr>
        <p:spPr/>
        <p:txBody>
          <a:bodyPr>
            <a:normAutofit lnSpcReduction="10000"/>
          </a:bodyPr>
          <a:lstStyle/>
          <a:p>
            <a:pPr algn="just"/>
            <a:r>
              <a:rPr lang="en-GB" dirty="0" smtClean="0"/>
              <a:t>Issues of Emission, the </a:t>
            </a:r>
            <a:r>
              <a:rPr lang="en-GB" dirty="0"/>
              <a:t>company said that these emissions are due to heavy traffic to and from the construction site which is normally attended to by regular watering of the affected roads</a:t>
            </a:r>
            <a:r>
              <a:rPr lang="en-GB" dirty="0" smtClean="0"/>
              <a:t>.</a:t>
            </a:r>
          </a:p>
          <a:p>
            <a:pPr algn="just"/>
            <a:r>
              <a:rPr lang="en-GB" dirty="0"/>
              <a:t>The Maamba Collieries is not a member of the chamber of mines of </a:t>
            </a:r>
            <a:r>
              <a:rPr lang="en-GB" dirty="0" smtClean="0"/>
              <a:t>Zambia.</a:t>
            </a:r>
          </a:p>
          <a:p>
            <a:pPr algn="just"/>
            <a:r>
              <a:rPr lang="en-GB" dirty="0"/>
              <a:t>The civil society organisations feel that Indian investment is no different from other investment coming to the country as all </a:t>
            </a:r>
            <a:r>
              <a:rPr lang="en-GB" dirty="0" smtClean="0"/>
              <a:t>investors </a:t>
            </a:r>
            <a:r>
              <a:rPr lang="en-GB" dirty="0"/>
              <a:t>come with the purpose of making profits</a:t>
            </a:r>
            <a:r>
              <a:rPr lang="en-GB" dirty="0" smtClean="0"/>
              <a:t>.</a:t>
            </a:r>
          </a:p>
          <a:p>
            <a:pPr algn="just"/>
            <a:r>
              <a:rPr lang="en-GB" dirty="0" smtClean="0"/>
              <a:t>All stakeholders </a:t>
            </a:r>
            <a:r>
              <a:rPr lang="en-GB" dirty="0"/>
              <a:t>feel that the measures and/or actions that need to be taken to improve the positive benefits in terms of social, economic and environmental aspects to spill over into local communities </a:t>
            </a:r>
            <a:r>
              <a:rPr lang="en-GB" dirty="0" smtClean="0"/>
              <a:t>are; </a:t>
            </a:r>
            <a:endParaRPr lang="en-GB" dirty="0"/>
          </a:p>
        </p:txBody>
      </p:sp>
    </p:spTree>
    <p:extLst>
      <p:ext uri="{BB962C8B-B14F-4D97-AF65-F5344CB8AC3E}">
        <p14:creationId xmlns:p14="http://schemas.microsoft.com/office/powerpoint/2010/main" val="30207148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effectLst>
                  <a:outerShdw blurRad="38100" dist="38100" dir="2700000" algn="tl">
                    <a:srgbClr val="000000">
                      <a:alpha val="43137"/>
                    </a:srgbClr>
                  </a:outerShdw>
                </a:effectLst>
              </a:rPr>
              <a:t>OVERALL CONT.</a:t>
            </a:r>
            <a:endParaRPr lang="en-GB" dirty="0"/>
          </a:p>
        </p:txBody>
      </p:sp>
      <p:sp>
        <p:nvSpPr>
          <p:cNvPr id="3" name="Content Placeholder 2"/>
          <p:cNvSpPr>
            <a:spLocks noGrp="1"/>
          </p:cNvSpPr>
          <p:nvPr>
            <p:ph idx="1"/>
          </p:nvPr>
        </p:nvSpPr>
        <p:spPr/>
        <p:txBody>
          <a:bodyPr/>
          <a:lstStyle/>
          <a:p>
            <a:pPr marL="514350" indent="-514350" algn="just">
              <a:buFont typeface="+mj-lt"/>
              <a:buAutoNum type="romanUcPeriod"/>
            </a:pPr>
            <a:r>
              <a:rPr lang="en-GB" dirty="0" smtClean="0"/>
              <a:t>More </a:t>
            </a:r>
            <a:r>
              <a:rPr lang="en-GB" dirty="0"/>
              <a:t>enquiries into the investors should be done. This should be through open conversation/communication before these companies can invest in the areas. This open communication should highlight/ measure what the local are letting go by introducing the </a:t>
            </a:r>
            <a:r>
              <a:rPr lang="en-GB" dirty="0" smtClean="0"/>
              <a:t>table.</a:t>
            </a:r>
          </a:p>
          <a:p>
            <a:pPr marL="514350" indent="-514350" algn="just">
              <a:buFont typeface="+mj-lt"/>
              <a:buAutoNum type="romanUcPeriod"/>
            </a:pPr>
            <a:r>
              <a:rPr lang="en-GB" dirty="0"/>
              <a:t> Mining companies should have improved dialogue with the members of the community to find out what the community feels as important.  </a:t>
            </a:r>
            <a:endParaRPr lang="en-GB" dirty="0" smtClean="0"/>
          </a:p>
          <a:p>
            <a:pPr marL="514350" indent="-514350" algn="just">
              <a:buFont typeface="+mj-lt"/>
              <a:buAutoNum type="romanUcPeriod"/>
            </a:pPr>
            <a:r>
              <a:rPr lang="en-GB" dirty="0" smtClean="0"/>
              <a:t>There </a:t>
            </a:r>
            <a:r>
              <a:rPr lang="en-GB" dirty="0"/>
              <a:t>is need for constant monitoring and evaluation on the company’s commitment to safeguarding the </a:t>
            </a:r>
            <a:r>
              <a:rPr lang="en-GB" dirty="0" smtClean="0"/>
              <a:t>environment.</a:t>
            </a:r>
            <a:endParaRPr lang="en-GB" dirty="0"/>
          </a:p>
          <a:p>
            <a:pPr marL="0" indent="0">
              <a:buNone/>
            </a:pPr>
            <a:endParaRPr lang="en-GB" dirty="0"/>
          </a:p>
        </p:txBody>
      </p:sp>
    </p:spTree>
    <p:extLst>
      <p:ext uri="{BB962C8B-B14F-4D97-AF65-F5344CB8AC3E}">
        <p14:creationId xmlns:p14="http://schemas.microsoft.com/office/powerpoint/2010/main" val="36833969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effectLst>
                  <a:outerShdw blurRad="38100" dist="38100" dir="2700000" algn="tl">
                    <a:srgbClr val="000000">
                      <a:alpha val="43137"/>
                    </a:srgbClr>
                  </a:outerShdw>
                </a:effectLst>
              </a:rPr>
              <a:t>OVERALL CONT.</a:t>
            </a:r>
            <a:endParaRPr lang="en-GB" dirty="0"/>
          </a:p>
        </p:txBody>
      </p:sp>
      <p:sp>
        <p:nvSpPr>
          <p:cNvPr id="3" name="Content Placeholder 2"/>
          <p:cNvSpPr>
            <a:spLocks noGrp="1"/>
          </p:cNvSpPr>
          <p:nvPr>
            <p:ph idx="1"/>
          </p:nvPr>
        </p:nvSpPr>
        <p:spPr/>
        <p:txBody>
          <a:bodyPr>
            <a:normAutofit lnSpcReduction="10000"/>
          </a:bodyPr>
          <a:lstStyle/>
          <a:p>
            <a:pPr marL="0" indent="0" algn="just">
              <a:buNone/>
            </a:pPr>
            <a:r>
              <a:rPr lang="en-GB" dirty="0">
                <a:solidFill>
                  <a:schemeClr val="accent1"/>
                </a:solidFill>
              </a:rPr>
              <a:t>IV. </a:t>
            </a:r>
            <a:r>
              <a:rPr lang="en-GB" dirty="0">
                <a:solidFill>
                  <a:schemeClr val="tx2"/>
                </a:solidFill>
              </a:rPr>
              <a:t>communities need to be sensitized on the environmental impacts of the mines for them to be proactive and be able to identify and act on any violations from the mining company and not wait on government or the environment agency to act. </a:t>
            </a:r>
            <a:endParaRPr lang="en-GB" dirty="0" smtClean="0">
              <a:solidFill>
                <a:schemeClr val="tx2"/>
              </a:solidFill>
            </a:endParaRPr>
          </a:p>
          <a:p>
            <a:pPr marL="0" indent="0" algn="just">
              <a:buNone/>
            </a:pPr>
            <a:r>
              <a:rPr lang="en-GB" dirty="0">
                <a:solidFill>
                  <a:schemeClr val="accent1"/>
                </a:solidFill>
              </a:rPr>
              <a:t>V. </a:t>
            </a:r>
            <a:r>
              <a:rPr lang="en-GB" dirty="0">
                <a:solidFill>
                  <a:schemeClr val="tx2"/>
                </a:solidFill>
              </a:rPr>
              <a:t>They feel that other actions that need to be  taken for more benefits in terms social, economic and environmental aspects towards the community is by expanding and upgrading existing infrastructure like schools, hospital, banks, shops, housing, road network to service the ever increasing population. </a:t>
            </a:r>
            <a:endParaRPr lang="en-GB" dirty="0" smtClean="0">
              <a:solidFill>
                <a:schemeClr val="tx2"/>
              </a:solidFill>
            </a:endParaRPr>
          </a:p>
          <a:p>
            <a:pPr marL="0" indent="0" algn="just">
              <a:buNone/>
            </a:pPr>
            <a:r>
              <a:rPr lang="en-GB" dirty="0" smtClean="0">
                <a:solidFill>
                  <a:schemeClr val="accent1"/>
                </a:solidFill>
              </a:rPr>
              <a:t>VI. </a:t>
            </a:r>
            <a:r>
              <a:rPr lang="en-GB" dirty="0" smtClean="0">
                <a:solidFill>
                  <a:schemeClr val="tx2"/>
                </a:solidFill>
              </a:rPr>
              <a:t>All </a:t>
            </a:r>
            <a:r>
              <a:rPr lang="en-GB" dirty="0">
                <a:solidFill>
                  <a:schemeClr val="tx2"/>
                </a:solidFill>
              </a:rPr>
              <a:t>operatives in the mine and thermal power plant construction should be environmental friendly.</a:t>
            </a:r>
          </a:p>
          <a:p>
            <a:pPr marL="0" indent="0" algn="just">
              <a:buNone/>
            </a:pPr>
            <a:endParaRPr lang="en-GB" dirty="0" smtClean="0">
              <a:solidFill>
                <a:schemeClr val="tx2"/>
              </a:solidFill>
            </a:endParaRPr>
          </a:p>
          <a:p>
            <a:pPr marL="0" indent="0">
              <a:buNone/>
            </a:pPr>
            <a:endParaRPr lang="en-GB" dirty="0" smtClean="0"/>
          </a:p>
          <a:p>
            <a:pPr marL="0" indent="0">
              <a:buNone/>
            </a:pPr>
            <a:endParaRPr lang="en-GB" dirty="0"/>
          </a:p>
          <a:p>
            <a:pPr marL="514350" indent="-514350">
              <a:buFont typeface="+mj-lt"/>
              <a:buAutoNum type="romanUcPeriod"/>
            </a:pPr>
            <a:endParaRPr lang="en-GB" dirty="0"/>
          </a:p>
        </p:txBody>
      </p:sp>
    </p:spTree>
    <p:extLst>
      <p:ext uri="{BB962C8B-B14F-4D97-AF65-F5344CB8AC3E}">
        <p14:creationId xmlns:p14="http://schemas.microsoft.com/office/powerpoint/2010/main" val="13993170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effectLst>
                  <a:outerShdw blurRad="38100" dist="38100" dir="2700000" algn="tl">
                    <a:srgbClr val="000000">
                      <a:alpha val="43137"/>
                    </a:srgbClr>
                  </a:outerShdw>
                </a:effectLst>
              </a:rPr>
              <a:t>OVERALL CONT.</a:t>
            </a:r>
            <a:endParaRPr lang="en-GB" dirty="0"/>
          </a:p>
        </p:txBody>
      </p:sp>
      <p:sp>
        <p:nvSpPr>
          <p:cNvPr id="3" name="Content Placeholder 2"/>
          <p:cNvSpPr>
            <a:spLocks noGrp="1"/>
          </p:cNvSpPr>
          <p:nvPr>
            <p:ph idx="1"/>
          </p:nvPr>
        </p:nvSpPr>
        <p:spPr/>
        <p:txBody>
          <a:bodyPr/>
          <a:lstStyle/>
          <a:p>
            <a:pPr algn="just"/>
            <a:r>
              <a:rPr lang="en-GB" dirty="0"/>
              <a:t>The company has had some coverage by the media on their </a:t>
            </a:r>
            <a:r>
              <a:rPr lang="en-GB" dirty="0" smtClean="0"/>
              <a:t>CSR and on </a:t>
            </a:r>
            <a:r>
              <a:rPr lang="en-GB" dirty="0"/>
              <a:t>the controversies of the </a:t>
            </a:r>
            <a:r>
              <a:rPr lang="en-GB" dirty="0" smtClean="0"/>
              <a:t>mine.</a:t>
            </a:r>
          </a:p>
          <a:p>
            <a:pPr algn="just"/>
            <a:r>
              <a:rPr lang="en-GB" dirty="0" smtClean="0"/>
              <a:t> Some of the stories have been  </a:t>
            </a:r>
            <a:r>
              <a:rPr lang="en-GB" dirty="0"/>
              <a:t>on the coal power station, the positive impact of CSR on the members of the community and on the construction of their new smelter and power </a:t>
            </a:r>
            <a:r>
              <a:rPr lang="en-GB" dirty="0" smtClean="0"/>
              <a:t>plant.</a:t>
            </a:r>
          </a:p>
          <a:p>
            <a:pPr algn="just"/>
            <a:r>
              <a:rPr lang="en-GB" dirty="0" smtClean="0"/>
              <a:t>A </a:t>
            </a:r>
            <a:r>
              <a:rPr lang="en-GB" dirty="0"/>
              <a:t>statement made by the management on occupational health and safety of the workers. This was a positive story because it came from the company in protecting the employees.</a:t>
            </a:r>
          </a:p>
          <a:p>
            <a:endParaRPr lang="en-GB" dirty="0"/>
          </a:p>
          <a:p>
            <a:endParaRPr lang="en-GB" dirty="0"/>
          </a:p>
        </p:txBody>
      </p:sp>
    </p:spTree>
    <p:extLst>
      <p:ext uri="{BB962C8B-B14F-4D97-AF65-F5344CB8AC3E}">
        <p14:creationId xmlns:p14="http://schemas.microsoft.com/office/powerpoint/2010/main" val="37365182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RECOMMENDATIONS</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just">
              <a:buFont typeface="Wingdings" pitchFamily="2" charset="2"/>
              <a:buChar char="v"/>
            </a:pPr>
            <a:r>
              <a:rPr lang="en-GB" dirty="0"/>
              <a:t> </a:t>
            </a:r>
            <a:r>
              <a:rPr lang="en-GB" dirty="0" smtClean="0"/>
              <a:t>Seeing </a:t>
            </a:r>
            <a:r>
              <a:rPr lang="en-GB" dirty="0"/>
              <a:t>that CSR is not discretionary. </a:t>
            </a:r>
            <a:r>
              <a:rPr lang="en-GB" dirty="0" smtClean="0"/>
              <a:t>There </a:t>
            </a:r>
            <a:r>
              <a:rPr lang="en-GB" dirty="0"/>
              <a:t>are no tangible guidelines for firms on how to implement CSR programmes in the country. It should therefore, be considered that a policy on  CSR should be </a:t>
            </a:r>
            <a:r>
              <a:rPr lang="en-GB" dirty="0" smtClean="0"/>
              <a:t>in </a:t>
            </a:r>
            <a:r>
              <a:rPr lang="en-GB" dirty="0"/>
              <a:t>order for the surrounding communities and the country at large to feel benefits from foreign investments</a:t>
            </a:r>
            <a:r>
              <a:rPr lang="en-GB" dirty="0" smtClean="0"/>
              <a:t>.</a:t>
            </a:r>
          </a:p>
          <a:p>
            <a:pPr algn="just">
              <a:buFont typeface="Wingdings" pitchFamily="2" charset="2"/>
              <a:buChar char="v"/>
            </a:pPr>
            <a:r>
              <a:rPr lang="en-GB" dirty="0" smtClean="0"/>
              <a:t>Promote </a:t>
            </a:r>
            <a:r>
              <a:rPr lang="en-GB" dirty="0"/>
              <a:t>knowledge and skills transfer to local workers to increase their participation in the mining workforce. Mining companies should be required to implement training for the local residents in the surrounding communities. </a:t>
            </a:r>
          </a:p>
        </p:txBody>
      </p:sp>
    </p:spTree>
    <p:extLst>
      <p:ext uri="{BB962C8B-B14F-4D97-AF65-F5344CB8AC3E}">
        <p14:creationId xmlns:p14="http://schemas.microsoft.com/office/powerpoint/2010/main" val="39438695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464646"/>
                </a:solidFill>
                <a:effectLst>
                  <a:outerShdw blurRad="38100" dist="38100" dir="2700000" algn="tl">
                    <a:srgbClr val="000000">
                      <a:alpha val="43137"/>
                    </a:srgbClr>
                  </a:outerShdw>
                </a:effectLst>
              </a:rPr>
              <a:t>RECOMMENDATIONS CONT.</a:t>
            </a:r>
            <a:endParaRPr lang="en-GB" dirty="0"/>
          </a:p>
        </p:txBody>
      </p:sp>
      <p:sp>
        <p:nvSpPr>
          <p:cNvPr id="3" name="Content Placeholder 2"/>
          <p:cNvSpPr>
            <a:spLocks noGrp="1"/>
          </p:cNvSpPr>
          <p:nvPr>
            <p:ph idx="1"/>
          </p:nvPr>
        </p:nvSpPr>
        <p:spPr/>
        <p:txBody>
          <a:bodyPr/>
          <a:lstStyle/>
          <a:p>
            <a:pPr algn="just">
              <a:buFont typeface="Wingdings" pitchFamily="2" charset="2"/>
              <a:buChar char="v"/>
            </a:pPr>
            <a:r>
              <a:rPr lang="en-GB" dirty="0" smtClean="0"/>
              <a:t>In </a:t>
            </a:r>
            <a:r>
              <a:rPr lang="en-GB" dirty="0"/>
              <a:t>order to prevent potential conflict between foreign workers and locals mining companies should start sharing information on the labour market. </a:t>
            </a:r>
            <a:endParaRPr lang="en-GB" dirty="0" smtClean="0"/>
          </a:p>
          <a:p>
            <a:pPr marL="0" indent="0" algn="just">
              <a:buNone/>
            </a:pPr>
            <a:r>
              <a:rPr lang="en-GB" b="1" dirty="0">
                <a:solidFill>
                  <a:srgbClr val="000000"/>
                </a:solidFill>
                <a:latin typeface="Times New Roman"/>
                <a:ea typeface="Calibri"/>
              </a:rPr>
              <a:t>Best </a:t>
            </a:r>
            <a:r>
              <a:rPr lang="en-GB" b="1" dirty="0" smtClean="0">
                <a:solidFill>
                  <a:srgbClr val="000000"/>
                </a:solidFill>
                <a:latin typeface="Times New Roman"/>
                <a:ea typeface="Calibri"/>
              </a:rPr>
              <a:t>practices</a:t>
            </a:r>
          </a:p>
          <a:p>
            <a:pPr algn="just"/>
            <a:r>
              <a:rPr lang="en-GB" dirty="0"/>
              <a:t>NFC African Mining Plc a fast growing mine with a new shaft having been sunk in 2010 at the West Ore body has improved the lives of people in Chambishi through CSR interventions such as donation of sewing machines, donation of heavy duty equipment to local authorities, rehabilitation of roads and police cells, construction of classroom blocks among others at a total cost of US $596,400 for the period 2006 to date.</a:t>
            </a:r>
          </a:p>
          <a:p>
            <a:endParaRPr lang="en-GB" dirty="0"/>
          </a:p>
          <a:p>
            <a:endParaRPr lang="en-GB" dirty="0"/>
          </a:p>
        </p:txBody>
      </p:sp>
    </p:spTree>
    <p:extLst>
      <p:ext uri="{BB962C8B-B14F-4D97-AF65-F5344CB8AC3E}">
        <p14:creationId xmlns:p14="http://schemas.microsoft.com/office/powerpoint/2010/main" val="21309829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rPr>
              <a:t>WAY FORWARD</a:t>
            </a:r>
            <a:endParaRPr lang="en-GB" dirty="0"/>
          </a:p>
        </p:txBody>
      </p:sp>
      <p:sp>
        <p:nvSpPr>
          <p:cNvPr id="3" name="Content Placeholder 2"/>
          <p:cNvSpPr>
            <a:spLocks noGrp="1"/>
          </p:cNvSpPr>
          <p:nvPr>
            <p:ph sz="half" idx="1"/>
          </p:nvPr>
        </p:nvSpPr>
        <p:spPr/>
        <p:txBody>
          <a:bodyPr>
            <a:normAutofit fontScale="77500" lnSpcReduction="20000"/>
          </a:bodyPr>
          <a:lstStyle/>
          <a:p>
            <a:pPr algn="just"/>
            <a:r>
              <a:rPr lang="en-GB" dirty="0"/>
              <a:t>Advocacy programmes should be done to bring out the importance of CSR programmes and the impact it might have on society and if the beneficiaries are to appreciate and accept such undertakings</a:t>
            </a:r>
            <a:r>
              <a:rPr lang="en-GB" dirty="0" smtClean="0"/>
              <a:t>.</a:t>
            </a:r>
          </a:p>
          <a:p>
            <a:pPr algn="just"/>
            <a:r>
              <a:rPr lang="en-GB" dirty="0" smtClean="0"/>
              <a:t> </a:t>
            </a:r>
            <a:r>
              <a:rPr lang="en-GB" dirty="0"/>
              <a:t>There is need to stir up dialogue that brings mining companies, community members, CSO’s and government to the table to discuss the specific ways in which mining development will impact citizens’ lives is required. </a:t>
            </a:r>
          </a:p>
          <a:p>
            <a:endParaRPr lang="en-GB" dirty="0"/>
          </a:p>
          <a:p>
            <a:endParaRPr lang="en-GB"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24128" y="260648"/>
            <a:ext cx="3432301" cy="455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3658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POSSIBLE IMPLICATIONS</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pPr algn="just"/>
            <a:r>
              <a:rPr lang="en-GB" dirty="0"/>
              <a:t>The possible implications for </a:t>
            </a:r>
            <a:r>
              <a:rPr lang="en-GB" dirty="0" smtClean="0"/>
              <a:t>the BRICS here </a:t>
            </a:r>
            <a:r>
              <a:rPr lang="en-GB" dirty="0"/>
              <a:t>is that as they invest in the country and the sector they will tend to emulate what Nava Bharat is doing in terms of business responsibility. </a:t>
            </a:r>
            <a:endParaRPr lang="en-GB" dirty="0" smtClean="0"/>
          </a:p>
          <a:p>
            <a:pPr algn="just"/>
            <a:r>
              <a:rPr lang="en-GB" dirty="0" smtClean="0"/>
              <a:t>There </a:t>
            </a:r>
            <a:r>
              <a:rPr lang="en-GB" dirty="0"/>
              <a:t>is potential for this practice to be adopted by other investors to the country. But there is also need for such practices to also be heavily practiced by government</a:t>
            </a:r>
            <a:r>
              <a:rPr lang="en-GB" dirty="0" smtClean="0"/>
              <a:t>.</a:t>
            </a:r>
          </a:p>
          <a:p>
            <a:pPr algn="just"/>
            <a:r>
              <a:rPr lang="en-GB" dirty="0" smtClean="0"/>
              <a:t> </a:t>
            </a:r>
            <a:r>
              <a:rPr lang="en-GB" dirty="0"/>
              <a:t>The government can work as a catalyst and play a crucial role by viewing CSR and codes of conduct as cost-effective ways to enhance development. </a:t>
            </a:r>
            <a:endParaRPr lang="en-GB" dirty="0" smtClean="0"/>
          </a:p>
          <a:p>
            <a:pPr algn="just"/>
            <a:r>
              <a:rPr lang="en-GB" dirty="0" smtClean="0"/>
              <a:t>Companies </a:t>
            </a:r>
            <a:r>
              <a:rPr lang="en-GB" dirty="0"/>
              <a:t>that are already leading by example like Nava Bharat can spread the information on the spill over of CSR to communities and show how valuable it is to implement CSR.</a:t>
            </a:r>
          </a:p>
        </p:txBody>
      </p:sp>
    </p:spTree>
    <p:extLst>
      <p:ext uri="{BB962C8B-B14F-4D97-AF65-F5344CB8AC3E}">
        <p14:creationId xmlns:p14="http://schemas.microsoft.com/office/powerpoint/2010/main" val="3139735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latin typeface="Times New Roman" pitchFamily="18" charset="0"/>
                <a:cs typeface="Times New Roman" pitchFamily="18" charset="0"/>
              </a:rPr>
              <a:t>INTRODUCTION CONT.</a:t>
            </a:r>
            <a:endParaRPr lang="en-GB" dirty="0"/>
          </a:p>
        </p:txBody>
      </p:sp>
      <p:sp>
        <p:nvSpPr>
          <p:cNvPr id="3" name="Content Placeholder 2"/>
          <p:cNvSpPr>
            <a:spLocks noGrp="1"/>
          </p:cNvSpPr>
          <p:nvPr>
            <p:ph idx="1"/>
          </p:nvPr>
        </p:nvSpPr>
        <p:spPr>
          <a:xfrm>
            <a:off x="611560" y="1628800"/>
            <a:ext cx="8229600" cy="4876800"/>
          </a:xfrm>
        </p:spPr>
        <p:txBody>
          <a:bodyPr/>
          <a:lstStyle/>
          <a:p>
            <a:pPr algn="just"/>
            <a:r>
              <a:rPr lang="en-GB" dirty="0"/>
              <a:t>India’s export items include drug and pharmaceuticals, machinery and instruments, transport equipment, cotton yarn and fabrics, plastic, rubber, chemicals, and electronic goods</a:t>
            </a:r>
            <a:r>
              <a:rPr lang="en-GB" dirty="0" smtClean="0"/>
              <a:t>.</a:t>
            </a:r>
          </a:p>
          <a:p>
            <a:pPr algn="just"/>
            <a:r>
              <a:rPr lang="en-GB" dirty="0"/>
              <a:t>India’s imports from Zambia include non-ferrous metals, ores (copper and cobalt), semi-precious stones and raw cotton</a:t>
            </a:r>
          </a:p>
        </p:txBody>
      </p:sp>
    </p:spTree>
    <p:extLst>
      <p:ext uri="{BB962C8B-B14F-4D97-AF65-F5344CB8AC3E}">
        <p14:creationId xmlns:p14="http://schemas.microsoft.com/office/powerpoint/2010/main" val="1675731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0000"/>
                </a:solidFill>
                <a:latin typeface="Algerian" pitchFamily="82" charset="0"/>
              </a:rPr>
              <a:t>The end</a:t>
            </a:r>
            <a:endParaRPr lang="en-GB" dirty="0">
              <a:solidFill>
                <a:srgbClr val="FF0000"/>
              </a:solidFill>
              <a:latin typeface="Algerian" pitchFamily="82" charset="0"/>
            </a:endParaRPr>
          </a:p>
        </p:txBody>
      </p:sp>
      <p:sp>
        <p:nvSpPr>
          <p:cNvPr id="3" name="Subtitle 2"/>
          <p:cNvSpPr>
            <a:spLocks noGrp="1"/>
          </p:cNvSpPr>
          <p:nvPr>
            <p:ph type="subTitle" idx="1"/>
          </p:nvPr>
        </p:nvSpPr>
        <p:spPr/>
        <p:txBody>
          <a:bodyPr>
            <a:normAutofit/>
          </a:bodyPr>
          <a:lstStyle/>
          <a:p>
            <a:pPr algn="ctr"/>
            <a:r>
              <a:rPr lang="en-GB" sz="5400" dirty="0" smtClean="0">
                <a:solidFill>
                  <a:srgbClr val="FF0000"/>
                </a:solidFill>
                <a:effectLst>
                  <a:outerShdw blurRad="38100" dist="38100" dir="2700000" algn="tl">
                    <a:srgbClr val="000000">
                      <a:alpha val="43137"/>
                    </a:srgbClr>
                  </a:outerShdw>
                </a:effectLst>
                <a:latin typeface="Algerian" pitchFamily="82" charset="0"/>
              </a:rPr>
              <a:t>THANK YOU</a:t>
            </a:r>
            <a:endParaRPr lang="en-GB" sz="5400" dirty="0">
              <a:solidFill>
                <a:srgbClr val="FF0000"/>
              </a:solidFill>
              <a:effectLst>
                <a:outerShdw blurRad="38100" dist="38100" dir="2700000" algn="tl">
                  <a:srgbClr val="000000">
                    <a:alpha val="43137"/>
                  </a:srgbClr>
                </a:outerShdw>
              </a:effectLst>
              <a:latin typeface="Algerian" pitchFamily="82" charset="0"/>
            </a:endParaRPr>
          </a:p>
        </p:txBody>
      </p:sp>
    </p:spTree>
    <p:extLst>
      <p:ext uri="{BB962C8B-B14F-4D97-AF65-F5344CB8AC3E}">
        <p14:creationId xmlns:p14="http://schemas.microsoft.com/office/powerpoint/2010/main" val="1048497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latin typeface="Times New Roman" pitchFamily="18" charset="0"/>
                <a:cs typeface="Times New Roman" pitchFamily="18" charset="0"/>
              </a:rPr>
              <a:t>INTRODUCTION CONT.</a:t>
            </a:r>
            <a:endParaRPr lang="en-GB" dirty="0"/>
          </a:p>
        </p:txBody>
      </p:sp>
      <p:sp>
        <p:nvSpPr>
          <p:cNvPr id="3" name="Content Placeholder 2"/>
          <p:cNvSpPr>
            <a:spLocks noGrp="1"/>
          </p:cNvSpPr>
          <p:nvPr>
            <p:ph idx="1"/>
          </p:nvPr>
        </p:nvSpPr>
        <p:spPr/>
        <p:txBody>
          <a:bodyPr/>
          <a:lstStyle/>
          <a:p>
            <a:r>
              <a:rPr lang="en-GB" dirty="0"/>
              <a:t>Zambia and India’s exports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348880"/>
            <a:ext cx="6120680" cy="3458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373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95431"/>
            <a:ext cx="2901950"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180580"/>
            <a:ext cx="337185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149080"/>
            <a:ext cx="3219450" cy="239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725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64646"/>
                </a:solidFill>
                <a:effectLst>
                  <a:outerShdw blurRad="38100" dist="38100" dir="2700000" algn="tl">
                    <a:srgbClr val="000000">
                      <a:alpha val="43137"/>
                    </a:srgbClr>
                  </a:outerShdw>
                </a:effectLst>
                <a:latin typeface="Times New Roman" pitchFamily="18" charset="0"/>
                <a:cs typeface="Times New Roman" pitchFamily="18" charset="0"/>
              </a:rPr>
              <a:t>INTRODUCTION CONT.</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tx2"/>
                </a:solidFill>
              </a:rPr>
              <a:t>Investment Climate in Zambia</a:t>
            </a:r>
          </a:p>
          <a:p>
            <a:pPr algn="just"/>
            <a:r>
              <a:rPr lang="en-GB" dirty="0">
                <a:solidFill>
                  <a:srgbClr val="FF0000"/>
                </a:solidFill>
              </a:rPr>
              <a:t>Zambia offers a very liberal investment environment. </a:t>
            </a:r>
            <a:endParaRPr lang="en-GB" dirty="0" smtClean="0">
              <a:solidFill>
                <a:srgbClr val="FF0000"/>
              </a:solidFill>
            </a:endParaRPr>
          </a:p>
          <a:p>
            <a:pPr algn="just"/>
            <a:r>
              <a:rPr lang="en-GB" dirty="0"/>
              <a:t>This </a:t>
            </a:r>
            <a:r>
              <a:rPr lang="en-GB" dirty="0" smtClean="0"/>
              <a:t>is attributed </a:t>
            </a:r>
            <a:r>
              <a:rPr lang="en-GB" dirty="0"/>
              <a:t>to the economic reforms </a:t>
            </a:r>
            <a:r>
              <a:rPr lang="en-GB" dirty="0" smtClean="0"/>
              <a:t>undertaken in </a:t>
            </a:r>
            <a:r>
              <a:rPr lang="en-GB" dirty="0"/>
              <a:t>the early 1990s, with the key aim of making the country more attractive to private (both domestic and foreign) investment. </a:t>
            </a:r>
            <a:endParaRPr lang="en-GB" dirty="0" smtClean="0"/>
          </a:p>
          <a:p>
            <a:pPr algn="just"/>
            <a:r>
              <a:rPr lang="en-GB" dirty="0" smtClean="0"/>
              <a:t>The 2 major </a:t>
            </a:r>
            <a:r>
              <a:rPr lang="en-GB" dirty="0"/>
              <a:t>reform </a:t>
            </a:r>
            <a:r>
              <a:rPr lang="en-GB" dirty="0" smtClean="0"/>
              <a:t>programmes are </a:t>
            </a:r>
            <a:r>
              <a:rPr lang="en-GB" dirty="0"/>
              <a:t>the Private Sector Development Reform Programme (PSDRP) and the Millennium Challenge Account (MCA). </a:t>
            </a:r>
            <a:endParaRPr lang="en-GB" dirty="0" smtClean="0"/>
          </a:p>
          <a:p>
            <a:pPr marL="0" indent="0" algn="just">
              <a:buNone/>
            </a:pPr>
            <a:endParaRPr lang="en-GB" dirty="0"/>
          </a:p>
        </p:txBody>
      </p:sp>
    </p:spTree>
    <p:extLst>
      <p:ext uri="{BB962C8B-B14F-4D97-AF65-F5344CB8AC3E}">
        <p14:creationId xmlns:p14="http://schemas.microsoft.com/office/powerpoint/2010/main" val="8639377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1935</TotalTime>
  <Words>3746</Words>
  <Application>Microsoft Office PowerPoint</Application>
  <PresentationFormat>On-screen Show (4:3)</PresentationFormat>
  <Paragraphs>247</Paragraphs>
  <Slides>60</Slides>
  <Notes>9</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Clarity</vt:lpstr>
      <vt:lpstr>Critical Dimensions of Indian Investment in Africa: A Case Study Of Indian Investment In Zambia  </vt:lpstr>
      <vt:lpstr>Presentation Outline</vt:lpstr>
      <vt:lpstr>INTRODUCTION </vt:lpstr>
      <vt:lpstr>INTRODUCTION </vt:lpstr>
      <vt:lpstr>INTRODUCTION CONT.</vt:lpstr>
      <vt:lpstr>INTRODUCTION CONT.</vt:lpstr>
      <vt:lpstr>INTRODUCTION CONT.</vt:lpstr>
      <vt:lpstr>PowerPoint Presentation</vt:lpstr>
      <vt:lpstr>INTRODUCTION CONT.</vt:lpstr>
      <vt:lpstr>INTRODUCTION CONT.</vt:lpstr>
      <vt:lpstr>INTRODUCTION CONT.</vt:lpstr>
      <vt:lpstr>INTRODUCTION CONT.</vt:lpstr>
      <vt:lpstr>INTRODUCTION CONT.</vt:lpstr>
      <vt:lpstr>INTRODUCTION CONT.</vt:lpstr>
      <vt:lpstr>INTRODUCTION CONT.</vt:lpstr>
      <vt:lpstr>INTRODUCTION CONT.</vt:lpstr>
      <vt:lpstr>INTRODUCTION CONT.</vt:lpstr>
      <vt:lpstr>INTRODUCTION CONT.</vt:lpstr>
      <vt:lpstr>METHODOLOGY </vt:lpstr>
      <vt:lpstr>METHODOLOGY  CONT.</vt:lpstr>
      <vt:lpstr>CASE STUDY: Nava Bharat Ventures Ltd</vt:lpstr>
      <vt:lpstr>CASE STUDY CONT.</vt:lpstr>
      <vt:lpstr>CASE STUDY CONT.</vt:lpstr>
      <vt:lpstr>CASE STUDY CONT.</vt:lpstr>
      <vt:lpstr>SURVEY RESULTS </vt:lpstr>
      <vt:lpstr>SURVEY RESULTS CONT.</vt:lpstr>
      <vt:lpstr>SURVEY RESULTS CONT.</vt:lpstr>
      <vt:lpstr>SURVEY RESULTS CONT.</vt:lpstr>
      <vt:lpstr>SURVEY RESULTS CONT.</vt:lpstr>
      <vt:lpstr>SURVEY RESULTS CONT.</vt:lpstr>
      <vt:lpstr>SURVEY RESULTS CONT.</vt:lpstr>
      <vt:lpstr>SURVEY RESULTS CONT.</vt:lpstr>
      <vt:lpstr>SURVEY RESULTS CONT.</vt:lpstr>
      <vt:lpstr>SURVEY RESULTS CONT.</vt:lpstr>
      <vt:lpstr>SURVEY RESULTS CONT.</vt:lpstr>
      <vt:lpstr>SURVEY RESULTS CONT.</vt:lpstr>
      <vt:lpstr>SURVEY RESULTS CONT.</vt:lpstr>
      <vt:lpstr>SURVEY RESULTS CONT.</vt:lpstr>
      <vt:lpstr>SURVEY RESULTS CONT.</vt:lpstr>
      <vt:lpstr>KEY FINDINGS </vt:lpstr>
      <vt:lpstr>PowerPoint Presentation</vt:lpstr>
      <vt:lpstr>SOCIAL IMPACT CONT.</vt:lpstr>
      <vt:lpstr>PowerPoint Presentation</vt:lpstr>
      <vt:lpstr>SOCIAL IMPACT CONT</vt:lpstr>
      <vt:lpstr>ECONOMIC IMPACTS</vt:lpstr>
      <vt:lpstr>ECONOMIC IMPACTS</vt:lpstr>
      <vt:lpstr>PowerPoint Presentation</vt:lpstr>
      <vt:lpstr>ENVIRONMENTAL IMPACTS</vt:lpstr>
      <vt:lpstr>ENVIRONMENTAL IMPACTS CONT.</vt:lpstr>
      <vt:lpstr>OVERALL</vt:lpstr>
      <vt:lpstr>OVERALL CONT.</vt:lpstr>
      <vt:lpstr>OVERALL CONT.</vt:lpstr>
      <vt:lpstr>OVERALL CONT.</vt:lpstr>
      <vt:lpstr>OVERALL CONT.</vt:lpstr>
      <vt:lpstr>OVERALL CONT.</vt:lpstr>
      <vt:lpstr>RECOMMENDATIONS</vt:lpstr>
      <vt:lpstr>RECOMMENDATIONS CONT.</vt:lpstr>
      <vt:lpstr>WAY FORWARD</vt:lpstr>
      <vt:lpstr>POSSIBLE IMPLICATIONS</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Dimensions of Indian Investment in Africa</dc:title>
  <dc:creator>ams</dc:creator>
  <cp:lastModifiedBy>ams</cp:lastModifiedBy>
  <cp:revision>68</cp:revision>
  <dcterms:created xsi:type="dcterms:W3CDTF">2014-09-05T12:34:44Z</dcterms:created>
  <dcterms:modified xsi:type="dcterms:W3CDTF">2014-09-08T07:53:32Z</dcterms:modified>
</cp:coreProperties>
</file>