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24"/>
  </p:notesMasterIdLst>
  <p:sldIdLst>
    <p:sldId id="293" r:id="rId2"/>
    <p:sldId id="264" r:id="rId3"/>
    <p:sldId id="290" r:id="rId4"/>
    <p:sldId id="272" r:id="rId5"/>
    <p:sldId id="274" r:id="rId6"/>
    <p:sldId id="275" r:id="rId7"/>
    <p:sldId id="296" r:id="rId8"/>
    <p:sldId id="270" r:id="rId9"/>
    <p:sldId id="276" r:id="rId10"/>
    <p:sldId id="295" r:id="rId11"/>
    <p:sldId id="281" r:id="rId12"/>
    <p:sldId id="277" r:id="rId13"/>
    <p:sldId id="278" r:id="rId14"/>
    <p:sldId id="279" r:id="rId15"/>
    <p:sldId id="282" r:id="rId16"/>
    <p:sldId id="283" r:id="rId17"/>
    <p:sldId id="287" r:id="rId18"/>
    <p:sldId id="288" r:id="rId19"/>
    <p:sldId id="291" r:id="rId20"/>
    <p:sldId id="297" r:id="rId21"/>
    <p:sldId id="289" r:id="rId22"/>
    <p:sldId id="292" r:id="rId23"/>
  </p:sldIdLst>
  <p:sldSz cx="9144000" cy="6858000" type="screen4x3"/>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74"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54CA32-7BFD-4C46-9C4A-9A3C25C79310}" type="datetimeFigureOut">
              <a:rPr lang="en-US" smtClean="0"/>
              <a:pPr/>
              <a:t>9/8/2014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5FB011-D1BD-4369-9D3D-B5642CE1F38E}" type="slidenum">
              <a:rPr lang="en-US" smtClean="0"/>
              <a:pPr/>
              <a:t>‹#›</a:t>
            </a:fld>
            <a:endParaRPr lang="en-US"/>
          </a:p>
        </p:txBody>
      </p:sp>
    </p:spTree>
    <p:extLst>
      <p:ext uri="{BB962C8B-B14F-4D97-AF65-F5344CB8AC3E}">
        <p14:creationId xmlns="" xmlns:p14="http://schemas.microsoft.com/office/powerpoint/2010/main" val="2718969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375417-273A-4D6C-A16F-C42456157B79}" type="datetimeFigureOut">
              <a:rPr lang="en-US" smtClean="0"/>
              <a:pPr/>
              <a:t>9/8/2014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65DAB3D-930E-4B8C-AB1F-FD64FD70111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375417-273A-4D6C-A16F-C42456157B79}" type="datetimeFigureOut">
              <a:rPr lang="en-US" smtClean="0"/>
              <a:pPr/>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DAB3D-930E-4B8C-AB1F-FD64FD7011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375417-273A-4D6C-A16F-C42456157B79}" type="datetimeFigureOut">
              <a:rPr lang="en-US" smtClean="0"/>
              <a:pPr/>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DAB3D-930E-4B8C-AB1F-FD64FD7011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375417-273A-4D6C-A16F-C42456157B79}" type="datetimeFigureOut">
              <a:rPr lang="en-US" smtClean="0"/>
              <a:pPr/>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DAB3D-930E-4B8C-AB1F-FD64FD7011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375417-273A-4D6C-A16F-C42456157B79}" type="datetimeFigureOut">
              <a:rPr lang="en-US" smtClean="0"/>
              <a:pPr/>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5DAB3D-930E-4B8C-AB1F-FD64FD70111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375417-273A-4D6C-A16F-C42456157B79}" type="datetimeFigureOut">
              <a:rPr lang="en-US" smtClean="0"/>
              <a:pPr/>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DAB3D-930E-4B8C-AB1F-FD64FD7011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375417-273A-4D6C-A16F-C42456157B79}" type="datetimeFigureOut">
              <a:rPr lang="en-US" smtClean="0"/>
              <a:pPr/>
              <a:t>9/8/2014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5DAB3D-930E-4B8C-AB1F-FD64FD7011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375417-273A-4D6C-A16F-C42456157B79}" type="datetimeFigureOut">
              <a:rPr lang="en-US" smtClean="0"/>
              <a:pPr/>
              <a:t>9/8/2014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5DAB3D-930E-4B8C-AB1F-FD64FD7011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375417-273A-4D6C-A16F-C42456157B79}" type="datetimeFigureOut">
              <a:rPr lang="en-US" smtClean="0"/>
              <a:pPr/>
              <a:t>9/8/2014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5DAB3D-930E-4B8C-AB1F-FD64FD7011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375417-273A-4D6C-A16F-C42456157B79}" type="datetimeFigureOut">
              <a:rPr lang="en-US" smtClean="0"/>
              <a:pPr/>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5DAB3D-930E-4B8C-AB1F-FD64FD7011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375417-273A-4D6C-A16F-C42456157B79}" type="datetimeFigureOut">
              <a:rPr lang="en-US" smtClean="0"/>
              <a:pPr/>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65DAB3D-930E-4B8C-AB1F-FD64FD70111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375417-273A-4D6C-A16F-C42456157B79}" type="datetimeFigureOut">
              <a:rPr lang="en-US" smtClean="0"/>
              <a:pPr/>
              <a:t>9/8/2014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65DAB3D-930E-4B8C-AB1F-FD64FD70111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010912"/>
          </a:xfrm>
        </p:spPr>
        <p:txBody>
          <a:bodyPr>
            <a:normAutofit/>
          </a:bodyPr>
          <a:lstStyle/>
          <a:p>
            <a:r>
              <a:rPr lang="en-US" dirty="0" smtClean="0"/>
              <a:t/>
            </a:r>
            <a:br>
              <a:rPr lang="en-US" dirty="0" smtClean="0"/>
            </a:br>
            <a:endParaRPr lang="en-US" dirty="0"/>
          </a:p>
        </p:txBody>
      </p:sp>
      <p:sp>
        <p:nvSpPr>
          <p:cNvPr id="3" name="Content Placeholder 2"/>
          <p:cNvSpPr>
            <a:spLocks noGrp="1"/>
          </p:cNvSpPr>
          <p:nvPr>
            <p:ph idx="1"/>
          </p:nvPr>
        </p:nvSpPr>
        <p:spPr>
          <a:xfrm>
            <a:off x="457200" y="609600"/>
            <a:ext cx="8229600" cy="5715000"/>
          </a:xfrm>
        </p:spPr>
        <p:txBody>
          <a:bodyPr>
            <a:normAutofit/>
          </a:bodyPr>
          <a:lstStyle/>
          <a:p>
            <a:pPr algn="ctr"/>
            <a:r>
              <a:rPr lang="en-IN" b="1" i="1" dirty="0" smtClean="0">
                <a:solidFill>
                  <a:srgbClr val="00B0F0"/>
                </a:solidFill>
              </a:rPr>
              <a:t>Assessing the </a:t>
            </a:r>
            <a:r>
              <a:rPr lang="en-US" dirty="0" smtClean="0">
                <a:solidFill>
                  <a:srgbClr val="00B0F0"/>
                </a:solidFill>
              </a:rPr>
              <a:t/>
            </a:r>
            <a:br>
              <a:rPr lang="en-US" dirty="0" smtClean="0">
                <a:solidFill>
                  <a:srgbClr val="00B0F0"/>
                </a:solidFill>
              </a:rPr>
            </a:br>
            <a:r>
              <a:rPr lang="en-IN" b="1" i="1" dirty="0" smtClean="0">
                <a:solidFill>
                  <a:srgbClr val="00B0F0"/>
                </a:solidFill>
              </a:rPr>
              <a:t>“Critical Dimensions of Indian Investments in Africa (IIA)”</a:t>
            </a:r>
            <a:r>
              <a:rPr lang="en-US" dirty="0" smtClean="0">
                <a:solidFill>
                  <a:srgbClr val="00B0F0"/>
                </a:solidFill>
              </a:rPr>
              <a:t/>
            </a:r>
            <a:br>
              <a:rPr lang="en-US" dirty="0" smtClean="0">
                <a:solidFill>
                  <a:srgbClr val="00B0F0"/>
                </a:solidFill>
              </a:rPr>
            </a:br>
            <a:r>
              <a:rPr lang="en-IN" b="1" i="1" dirty="0" smtClean="0">
                <a:solidFill>
                  <a:srgbClr val="00B0F0"/>
                </a:solidFill>
              </a:rPr>
              <a:t>The case of </a:t>
            </a:r>
            <a:r>
              <a:rPr lang="en-IN" b="1" i="1" dirty="0" err="1" smtClean="0">
                <a:solidFill>
                  <a:srgbClr val="00B0F0"/>
                </a:solidFill>
              </a:rPr>
              <a:t>Ruchi</a:t>
            </a:r>
            <a:r>
              <a:rPr lang="en-IN" b="1" i="1" dirty="0" smtClean="0">
                <a:solidFill>
                  <a:srgbClr val="00B0F0"/>
                </a:solidFill>
              </a:rPr>
              <a:t> Soya Farm </a:t>
            </a:r>
            <a:r>
              <a:rPr lang="en-US" dirty="0" smtClean="0">
                <a:solidFill>
                  <a:srgbClr val="00B0F0"/>
                </a:solidFill>
              </a:rPr>
              <a:t/>
            </a:r>
            <a:br>
              <a:rPr lang="en-US" dirty="0" smtClean="0">
                <a:solidFill>
                  <a:srgbClr val="00B0F0"/>
                </a:solidFill>
              </a:rPr>
            </a:br>
            <a:r>
              <a:rPr lang="en-IN" b="1" i="1" dirty="0" smtClean="0">
                <a:solidFill>
                  <a:srgbClr val="00B0F0"/>
                </a:solidFill>
              </a:rPr>
              <a:t> Gog </a:t>
            </a:r>
            <a:r>
              <a:rPr lang="en-IN" b="1" i="1" dirty="0" err="1" smtClean="0">
                <a:solidFill>
                  <a:srgbClr val="00B0F0"/>
                </a:solidFill>
              </a:rPr>
              <a:t>Wereda</a:t>
            </a:r>
            <a:r>
              <a:rPr lang="en-IN" b="1" i="1" dirty="0" smtClean="0">
                <a:solidFill>
                  <a:srgbClr val="00B0F0"/>
                </a:solidFill>
              </a:rPr>
              <a:t>, </a:t>
            </a:r>
            <a:r>
              <a:rPr lang="en-IN" b="1" i="1" dirty="0" err="1" smtClean="0">
                <a:solidFill>
                  <a:srgbClr val="00B0F0"/>
                </a:solidFill>
              </a:rPr>
              <a:t>Gambella</a:t>
            </a:r>
            <a:r>
              <a:rPr lang="en-IN" b="1" i="1" dirty="0" smtClean="0">
                <a:solidFill>
                  <a:srgbClr val="00B0F0"/>
                </a:solidFill>
              </a:rPr>
              <a:t> Region </a:t>
            </a:r>
            <a:r>
              <a:rPr lang="en-US" dirty="0" smtClean="0">
                <a:solidFill>
                  <a:srgbClr val="00B0F0"/>
                </a:solidFill>
              </a:rPr>
              <a:t/>
            </a:r>
            <a:br>
              <a:rPr lang="en-US" dirty="0" smtClean="0">
                <a:solidFill>
                  <a:srgbClr val="00B0F0"/>
                </a:solidFill>
              </a:rPr>
            </a:br>
            <a:r>
              <a:rPr lang="en-IN" b="1" i="1" dirty="0" smtClean="0">
                <a:solidFill>
                  <a:srgbClr val="00B0F0"/>
                </a:solidFill>
              </a:rPr>
              <a:t>Ethiopia</a:t>
            </a:r>
          </a:p>
          <a:p>
            <a:pPr algn="ctr"/>
            <a:endParaRPr lang="en-IN" b="1" i="1" dirty="0" smtClean="0"/>
          </a:p>
          <a:p>
            <a:pPr algn="ctr"/>
            <a:endParaRPr lang="en-IN" b="1" i="1" dirty="0" smtClean="0"/>
          </a:p>
          <a:p>
            <a:pPr lvl="3" algn="ctr"/>
            <a:r>
              <a:rPr lang="en-IN" b="1" i="1" dirty="0" err="1" smtClean="0"/>
              <a:t>Tesfaye</a:t>
            </a:r>
            <a:r>
              <a:rPr lang="en-IN" b="1" i="1" dirty="0" smtClean="0"/>
              <a:t> </a:t>
            </a:r>
            <a:r>
              <a:rPr lang="en-IN" b="1" i="1" dirty="0" err="1" smtClean="0"/>
              <a:t>Getachew</a:t>
            </a:r>
            <a:r>
              <a:rPr lang="en-IN" b="1" i="1" dirty="0" smtClean="0"/>
              <a:t> and Tewodros Yilma</a:t>
            </a:r>
          </a:p>
          <a:p>
            <a:pPr algn="ctr"/>
            <a:endParaRPr lang="en-IN" b="1" i="1" dirty="0" smtClean="0"/>
          </a:p>
          <a:p>
            <a:pPr algn="ctr"/>
            <a:endParaRPr lang="en-IN" b="1" i="1" dirty="0" smtClean="0"/>
          </a:p>
          <a:p>
            <a:pPr algn="ctr"/>
            <a:r>
              <a:rPr lang="en-IN" sz="1800" b="1" i="1" dirty="0" err="1" smtClean="0"/>
              <a:t>Lelena</a:t>
            </a:r>
            <a:r>
              <a:rPr lang="en-IN" sz="1800" b="1" i="1" dirty="0" smtClean="0"/>
              <a:t> Global Consulting PLC, Addis Ababa, Ethiopia</a:t>
            </a:r>
          </a:p>
          <a:p>
            <a:pPr algn="ctr"/>
            <a:r>
              <a:rPr lang="en-IN" sz="1800" b="1" i="1" dirty="0" smtClean="0"/>
              <a:t>Sept 2014</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33400"/>
          </a:xfrm>
        </p:spPr>
        <p:txBody>
          <a:bodyPr>
            <a:normAutofit fontScale="90000"/>
          </a:bodyPr>
          <a:lstStyle/>
          <a:p>
            <a:r>
              <a:rPr lang="en-US" sz="3100" dirty="0" smtClean="0">
                <a:solidFill>
                  <a:srgbClr val="FF0000"/>
                </a:solidFill>
              </a:rPr>
              <a:t>Indian enterprises are largely concentrated in </a:t>
            </a:r>
            <a:r>
              <a:rPr lang="en-US" sz="3100" dirty="0" err="1" smtClean="0">
                <a:solidFill>
                  <a:srgbClr val="FF0000"/>
                </a:solidFill>
              </a:rPr>
              <a:t>Gambella</a:t>
            </a:r>
            <a:r>
              <a:rPr lang="en-US" sz="3100" dirty="0" smtClean="0">
                <a:solidFill>
                  <a:srgbClr val="FF0000"/>
                </a:solidFill>
              </a:rPr>
              <a:t>  </a:t>
            </a:r>
            <a:r>
              <a:rPr lang="en-US" sz="9600" dirty="0" smtClean="0"/>
              <a:t/>
            </a:r>
            <a:br>
              <a:rPr lang="en-US" sz="9600" dirty="0" smtClean="0"/>
            </a:br>
            <a:endParaRPr lang="en-US" dirty="0"/>
          </a:p>
        </p:txBody>
      </p:sp>
      <p:sp>
        <p:nvSpPr>
          <p:cNvPr id="3" name="Content Placeholder 2"/>
          <p:cNvSpPr>
            <a:spLocks noGrp="1"/>
          </p:cNvSpPr>
          <p:nvPr>
            <p:ph idx="1"/>
          </p:nvPr>
        </p:nvSpPr>
        <p:spPr>
          <a:xfrm>
            <a:off x="457200" y="1219200"/>
            <a:ext cx="8229600" cy="5105400"/>
          </a:xfrm>
        </p:spPr>
        <p:txBody>
          <a:bodyPr>
            <a:normAutofit fontScale="77500" lnSpcReduction="20000"/>
          </a:bodyPr>
          <a:lstStyle/>
          <a:p>
            <a:r>
              <a:rPr lang="en-US" sz="2800" b="1" dirty="0" err="1" smtClean="0">
                <a:solidFill>
                  <a:srgbClr val="00B050"/>
                </a:solidFill>
              </a:rPr>
              <a:t>Karaturi</a:t>
            </a:r>
            <a:r>
              <a:rPr lang="en-US" sz="2800" b="1" dirty="0" smtClean="0">
                <a:solidFill>
                  <a:srgbClr val="00B050"/>
                </a:solidFill>
              </a:rPr>
              <a:t> Global </a:t>
            </a:r>
            <a:r>
              <a:rPr lang="en-US" sz="2800" dirty="0" smtClean="0"/>
              <a:t>is the largest investor in </a:t>
            </a:r>
            <a:r>
              <a:rPr lang="en-US" sz="2800" dirty="0" err="1" smtClean="0"/>
              <a:t>Gambella</a:t>
            </a:r>
            <a:r>
              <a:rPr lang="en-US" sz="2800" dirty="0" smtClean="0"/>
              <a:t> with plans to farm palm oil, cereals, and pulses on 300,000 ha of land</a:t>
            </a:r>
          </a:p>
          <a:p>
            <a:endParaRPr lang="en-US" sz="2800" dirty="0" smtClean="0"/>
          </a:p>
          <a:p>
            <a:r>
              <a:rPr lang="en-US" sz="2800" b="1" dirty="0" err="1" smtClean="0">
                <a:solidFill>
                  <a:srgbClr val="00B050"/>
                </a:solidFill>
              </a:rPr>
              <a:t>Ruchi</a:t>
            </a:r>
            <a:r>
              <a:rPr lang="en-US" sz="2800" b="1" dirty="0" smtClean="0">
                <a:solidFill>
                  <a:srgbClr val="00B050"/>
                </a:solidFill>
              </a:rPr>
              <a:t> Soya </a:t>
            </a:r>
            <a:r>
              <a:rPr lang="en-US" sz="2800" dirty="0" smtClean="0"/>
              <a:t>– Acquired  25,000 ha and developed 3,500 ha and produces soybeans  </a:t>
            </a:r>
          </a:p>
          <a:p>
            <a:endParaRPr lang="en-US" sz="2800" dirty="0" smtClean="0"/>
          </a:p>
          <a:p>
            <a:r>
              <a:rPr lang="en-IN" sz="2800" b="1" dirty="0" err="1" smtClean="0">
                <a:solidFill>
                  <a:srgbClr val="00B050"/>
                </a:solidFill>
              </a:rPr>
              <a:t>Verdanta</a:t>
            </a:r>
            <a:r>
              <a:rPr lang="en-IN" sz="2800" b="1" dirty="0" smtClean="0">
                <a:solidFill>
                  <a:srgbClr val="00B050"/>
                </a:solidFill>
              </a:rPr>
              <a:t> Harvests Plc</a:t>
            </a:r>
            <a:r>
              <a:rPr lang="en-IN" sz="2800" dirty="0" smtClean="0"/>
              <a:t>. : Acquired a 50-years lease for 5,000 ha in the </a:t>
            </a:r>
            <a:r>
              <a:rPr lang="en-IN" sz="2800" dirty="0" err="1" smtClean="0"/>
              <a:t>Gambela</a:t>
            </a:r>
            <a:r>
              <a:rPr lang="en-IN" sz="2800" dirty="0" smtClean="0"/>
              <a:t> region for a tea and spice plantation</a:t>
            </a:r>
          </a:p>
          <a:p>
            <a:r>
              <a:rPr lang="en-IN" sz="2800" b="1" dirty="0" err="1" smtClean="0">
                <a:solidFill>
                  <a:srgbClr val="00B050"/>
                </a:solidFill>
              </a:rPr>
              <a:t>Sannati</a:t>
            </a:r>
            <a:r>
              <a:rPr lang="en-IN" sz="2800" b="1" dirty="0" smtClean="0">
                <a:solidFill>
                  <a:srgbClr val="00B050"/>
                </a:solidFill>
              </a:rPr>
              <a:t> Agro Farm Enterprise Pvt. Ltd</a:t>
            </a:r>
            <a:r>
              <a:rPr lang="en-IN" sz="2800" b="1" dirty="0" smtClean="0"/>
              <a:t>.:</a:t>
            </a:r>
            <a:r>
              <a:rPr lang="en-IN" sz="2800" dirty="0" smtClean="0"/>
              <a:t> Ethiopia Acquired a 25-years lease on 10,000 ha in </a:t>
            </a:r>
            <a:r>
              <a:rPr lang="en-IN" sz="2800" dirty="0" err="1" smtClean="0"/>
              <a:t>Dima</a:t>
            </a:r>
            <a:r>
              <a:rPr lang="en-IN" sz="2800" dirty="0" smtClean="0"/>
              <a:t> District, </a:t>
            </a:r>
            <a:r>
              <a:rPr lang="en-IN" sz="2800" dirty="0" err="1" smtClean="0"/>
              <a:t>Gambella</a:t>
            </a:r>
            <a:r>
              <a:rPr lang="en-IN" sz="2800" dirty="0" smtClean="0"/>
              <a:t> Region,</a:t>
            </a:r>
          </a:p>
          <a:p>
            <a:endParaRPr lang="en-US" sz="2800" dirty="0" smtClean="0"/>
          </a:p>
          <a:p>
            <a:r>
              <a:rPr lang="en-IN" sz="2800" b="1" dirty="0" err="1" smtClean="0">
                <a:solidFill>
                  <a:srgbClr val="00B050"/>
                </a:solidFill>
              </a:rPr>
              <a:t>Chadha</a:t>
            </a:r>
            <a:r>
              <a:rPr lang="en-IN" sz="2800" b="1" dirty="0" smtClean="0">
                <a:solidFill>
                  <a:srgbClr val="00B050"/>
                </a:solidFill>
              </a:rPr>
              <a:t> Agro Plc. </a:t>
            </a:r>
            <a:r>
              <a:rPr lang="en-IN" sz="2800" b="1" dirty="0" smtClean="0"/>
              <a:t>:</a:t>
            </a:r>
            <a:r>
              <a:rPr lang="en-IN" sz="2800" dirty="0" smtClean="0"/>
              <a:t>  Acquired up to 100,000 ha in </a:t>
            </a:r>
            <a:r>
              <a:rPr lang="en-IN" sz="2800" dirty="0" err="1" smtClean="0"/>
              <a:t>Guji</a:t>
            </a:r>
            <a:r>
              <a:rPr lang="en-IN" sz="2800" dirty="0" smtClean="0"/>
              <a:t> Zone in </a:t>
            </a:r>
            <a:r>
              <a:rPr lang="en-IN" sz="2800" dirty="0" err="1" smtClean="0"/>
              <a:t>Oromia</a:t>
            </a:r>
            <a:r>
              <a:rPr lang="en-IN" sz="2800" dirty="0" smtClean="0"/>
              <a:t> Regional State for a sugar development project</a:t>
            </a:r>
          </a:p>
          <a:p>
            <a:r>
              <a:rPr lang="en-IN" sz="2800" b="1" dirty="0" err="1" smtClean="0">
                <a:solidFill>
                  <a:srgbClr val="00B050"/>
                </a:solidFill>
              </a:rPr>
              <a:t>Uttam</a:t>
            </a:r>
            <a:r>
              <a:rPr lang="en-IN" sz="2800" b="1" dirty="0" smtClean="0">
                <a:solidFill>
                  <a:srgbClr val="00B050"/>
                </a:solidFill>
              </a:rPr>
              <a:t> </a:t>
            </a:r>
            <a:r>
              <a:rPr lang="en-IN" sz="2800" b="1" dirty="0" err="1" smtClean="0">
                <a:solidFill>
                  <a:srgbClr val="00B050"/>
                </a:solidFill>
              </a:rPr>
              <a:t>Sucrotech</a:t>
            </a:r>
            <a:r>
              <a:rPr lang="en-IN" sz="2800" b="1" dirty="0" smtClean="0">
                <a:solidFill>
                  <a:srgbClr val="00B050"/>
                </a:solidFill>
              </a:rPr>
              <a:t> :</a:t>
            </a:r>
            <a:r>
              <a:rPr lang="en-IN" sz="2800" dirty="0" smtClean="0">
                <a:solidFill>
                  <a:srgbClr val="00B050"/>
                </a:solidFill>
              </a:rPr>
              <a:t>  </a:t>
            </a:r>
            <a:r>
              <a:rPr lang="en-IN" sz="2800" dirty="0" smtClean="0"/>
              <a:t>Won a $100-million contract to expand the </a:t>
            </a:r>
            <a:r>
              <a:rPr lang="en-IN" sz="2800" dirty="0" err="1" smtClean="0"/>
              <a:t>Wonji-Shoa</a:t>
            </a:r>
            <a:r>
              <a:rPr lang="en-IN" sz="2800" dirty="0" smtClean="0"/>
              <a:t> sugar factory</a:t>
            </a:r>
            <a:endParaRPr lang="en-US" sz="2800"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ctr"/>
            <a:r>
              <a:rPr lang="en-US" sz="2400" b="1" dirty="0" smtClean="0">
                <a:solidFill>
                  <a:srgbClr val="FF0000"/>
                </a:solidFill>
              </a:rPr>
              <a:t>RUCHI SOYA INDUSRIES</a:t>
            </a:r>
            <a:endParaRPr lang="en-US" sz="2400" b="1" dirty="0">
              <a:solidFill>
                <a:srgbClr val="FF0000"/>
              </a:solidFill>
            </a:endParaRPr>
          </a:p>
        </p:txBody>
      </p:sp>
      <p:sp>
        <p:nvSpPr>
          <p:cNvPr id="3" name="Content Placeholder 2"/>
          <p:cNvSpPr>
            <a:spLocks noGrp="1"/>
          </p:cNvSpPr>
          <p:nvPr>
            <p:ph idx="1"/>
          </p:nvPr>
        </p:nvSpPr>
        <p:spPr>
          <a:xfrm>
            <a:off x="457200" y="990600"/>
            <a:ext cx="8229600" cy="5867400"/>
          </a:xfrm>
        </p:spPr>
        <p:txBody>
          <a:bodyPr>
            <a:normAutofit/>
          </a:bodyPr>
          <a:lstStyle/>
          <a:p>
            <a:r>
              <a:rPr lang="en-IN" sz="1800" dirty="0" smtClean="0">
                <a:solidFill>
                  <a:srgbClr val="00B050"/>
                </a:solidFill>
                <a:latin typeface="Times New Roman" pitchFamily="18" charset="0"/>
                <a:cs typeface="Times New Roman" pitchFamily="18" charset="0"/>
              </a:rPr>
              <a:t>Incorporated in </a:t>
            </a:r>
            <a:r>
              <a:rPr lang="en-IN" sz="1800" b="1" dirty="0" smtClean="0">
                <a:solidFill>
                  <a:srgbClr val="00B050"/>
                </a:solidFill>
                <a:latin typeface="Times New Roman" pitchFamily="18" charset="0"/>
                <a:cs typeface="Times New Roman" pitchFamily="18" charset="0"/>
              </a:rPr>
              <a:t>1986</a:t>
            </a:r>
          </a:p>
          <a:p>
            <a:r>
              <a:rPr lang="en-IN" sz="1800" dirty="0" smtClean="0">
                <a:solidFill>
                  <a:srgbClr val="00B050"/>
                </a:solidFill>
                <a:latin typeface="Times New Roman" pitchFamily="18" charset="0"/>
                <a:cs typeface="Times New Roman" pitchFamily="18" charset="0"/>
              </a:rPr>
              <a:t>Manufacture of edible oils, </a:t>
            </a:r>
            <a:r>
              <a:rPr lang="en-IN" sz="1800" dirty="0" err="1" smtClean="0">
                <a:solidFill>
                  <a:srgbClr val="00B050"/>
                </a:solidFill>
                <a:latin typeface="Times New Roman" pitchFamily="18" charset="0"/>
                <a:cs typeface="Times New Roman" pitchFamily="18" charset="0"/>
              </a:rPr>
              <a:t>vanaspati</a:t>
            </a:r>
            <a:r>
              <a:rPr lang="en-IN" sz="1800" dirty="0" smtClean="0">
                <a:solidFill>
                  <a:srgbClr val="00B050"/>
                </a:solidFill>
                <a:latin typeface="Times New Roman" pitchFamily="18" charset="0"/>
                <a:cs typeface="Times New Roman" pitchFamily="18" charset="0"/>
              </a:rPr>
              <a:t>, bakery fats and soya foods.</a:t>
            </a:r>
          </a:p>
          <a:p>
            <a:r>
              <a:rPr lang="en-IN" sz="1800" dirty="0" smtClean="0">
                <a:solidFill>
                  <a:srgbClr val="00B050"/>
                </a:solidFill>
                <a:latin typeface="Times New Roman" pitchFamily="18" charset="0"/>
                <a:cs typeface="Times New Roman" pitchFamily="18" charset="0"/>
              </a:rPr>
              <a:t>It is highest exporter of soya meal and lecithin from India</a:t>
            </a:r>
          </a:p>
          <a:p>
            <a:r>
              <a:rPr lang="en-IN" sz="1800" dirty="0" smtClean="0">
                <a:solidFill>
                  <a:srgbClr val="00B050"/>
                </a:solidFill>
                <a:latin typeface="Times New Roman" pitchFamily="18" charset="0"/>
                <a:cs typeface="Times New Roman" pitchFamily="18" charset="0"/>
              </a:rPr>
              <a:t>Corporate social initiatives are executed through </a:t>
            </a:r>
            <a:r>
              <a:rPr lang="en-IN" sz="1800" dirty="0" err="1" smtClean="0">
                <a:solidFill>
                  <a:srgbClr val="00B050"/>
                </a:solidFill>
                <a:latin typeface="Times New Roman" pitchFamily="18" charset="0"/>
                <a:cs typeface="Times New Roman" pitchFamily="18" charset="0"/>
              </a:rPr>
              <a:t>Shri</a:t>
            </a:r>
            <a:r>
              <a:rPr lang="en-IN" sz="1800" dirty="0" smtClean="0">
                <a:solidFill>
                  <a:srgbClr val="00B050"/>
                </a:solidFill>
                <a:latin typeface="Times New Roman" pitchFamily="18" charset="0"/>
                <a:cs typeface="Times New Roman" pitchFamily="18" charset="0"/>
              </a:rPr>
              <a:t> </a:t>
            </a:r>
            <a:r>
              <a:rPr lang="en-IN" sz="1800" dirty="0" err="1" smtClean="0">
                <a:solidFill>
                  <a:srgbClr val="00B050"/>
                </a:solidFill>
                <a:latin typeface="Times New Roman" pitchFamily="18" charset="0"/>
                <a:cs typeface="Times New Roman" pitchFamily="18" charset="0"/>
              </a:rPr>
              <a:t>Mahadeo</a:t>
            </a:r>
            <a:r>
              <a:rPr lang="en-IN" sz="1800" dirty="0" smtClean="0">
                <a:solidFill>
                  <a:srgbClr val="00B050"/>
                </a:solidFill>
                <a:latin typeface="Times New Roman" pitchFamily="18" charset="0"/>
                <a:cs typeface="Times New Roman" pitchFamily="18" charset="0"/>
              </a:rPr>
              <a:t> </a:t>
            </a:r>
            <a:r>
              <a:rPr lang="en-IN" sz="1800" dirty="0" err="1" smtClean="0">
                <a:solidFill>
                  <a:srgbClr val="00B050"/>
                </a:solidFill>
                <a:latin typeface="Times New Roman" pitchFamily="18" charset="0"/>
                <a:cs typeface="Times New Roman" pitchFamily="18" charset="0"/>
              </a:rPr>
              <a:t>Shahra</a:t>
            </a:r>
            <a:r>
              <a:rPr lang="en-IN" sz="1800" dirty="0" smtClean="0">
                <a:solidFill>
                  <a:srgbClr val="00B050"/>
                </a:solidFill>
                <a:latin typeface="Times New Roman" pitchFamily="18" charset="0"/>
                <a:cs typeface="Times New Roman" pitchFamily="18" charset="0"/>
              </a:rPr>
              <a:t> </a:t>
            </a:r>
            <a:r>
              <a:rPr lang="en-IN" sz="1800" dirty="0" err="1" smtClean="0">
                <a:solidFill>
                  <a:srgbClr val="00B050"/>
                </a:solidFill>
                <a:latin typeface="Times New Roman" pitchFamily="18" charset="0"/>
                <a:cs typeface="Times New Roman" pitchFamily="18" charset="0"/>
              </a:rPr>
              <a:t>Sukrat</a:t>
            </a:r>
            <a:r>
              <a:rPr lang="en-IN" sz="1800" dirty="0" smtClean="0">
                <a:solidFill>
                  <a:srgbClr val="00B050"/>
                </a:solidFill>
                <a:latin typeface="Times New Roman" pitchFamily="18" charset="0"/>
                <a:cs typeface="Times New Roman" pitchFamily="18" charset="0"/>
              </a:rPr>
              <a:t> Trust</a:t>
            </a:r>
            <a:endParaRPr lang="en-US" sz="1800" dirty="0" smtClean="0">
              <a:solidFill>
                <a:srgbClr val="00B050"/>
              </a:solidFill>
              <a:latin typeface="Times New Roman" pitchFamily="18" charset="0"/>
              <a:cs typeface="Times New Roman" pitchFamily="18" charset="0"/>
            </a:endParaRPr>
          </a:p>
          <a:p>
            <a:pPr>
              <a:buNone/>
            </a:pPr>
            <a:r>
              <a:rPr lang="en-IN" sz="2000" b="1" dirty="0" smtClean="0">
                <a:solidFill>
                  <a:srgbClr val="00B050"/>
                </a:solidFill>
                <a:latin typeface="Times New Roman" pitchFamily="18" charset="0"/>
                <a:cs typeface="Times New Roman" pitchFamily="18" charset="0"/>
              </a:rPr>
              <a:t>Community collaboration (CSR initiatives)</a:t>
            </a:r>
            <a:endParaRPr lang="en-US" sz="2000" dirty="0" smtClean="0">
              <a:solidFill>
                <a:srgbClr val="00B050"/>
              </a:solidFill>
              <a:latin typeface="Times New Roman" pitchFamily="18" charset="0"/>
              <a:cs typeface="Times New Roman" pitchFamily="18" charset="0"/>
            </a:endParaRPr>
          </a:p>
          <a:p>
            <a:r>
              <a:rPr lang="en-IN" sz="1800" dirty="0" smtClean="0">
                <a:solidFill>
                  <a:srgbClr val="00B050"/>
                </a:solidFill>
                <a:latin typeface="Times New Roman" pitchFamily="18" charset="0"/>
                <a:cs typeface="Times New Roman" pitchFamily="18" charset="0"/>
              </a:rPr>
              <a:t>Education, health and women empowerment</a:t>
            </a:r>
          </a:p>
          <a:p>
            <a:r>
              <a:rPr lang="en-IN" sz="1800" dirty="0" smtClean="0">
                <a:solidFill>
                  <a:srgbClr val="00B050"/>
                </a:solidFill>
                <a:latin typeface="Times New Roman" pitchFamily="18" charset="0"/>
                <a:cs typeface="Times New Roman" pitchFamily="18" charset="0"/>
              </a:rPr>
              <a:t>Vocational training courses </a:t>
            </a:r>
          </a:p>
          <a:p>
            <a:pPr>
              <a:buNone/>
            </a:pPr>
            <a:endParaRPr lang="en-IN" sz="1800" dirty="0" smtClean="0">
              <a:solidFill>
                <a:srgbClr val="00B050"/>
              </a:solidFill>
              <a:latin typeface="Times New Roman" pitchFamily="18" charset="0"/>
              <a:cs typeface="Times New Roman" pitchFamily="18" charset="0"/>
            </a:endParaRPr>
          </a:p>
          <a:p>
            <a:pPr>
              <a:buNone/>
            </a:pPr>
            <a:r>
              <a:rPr lang="en-IN" sz="1800" b="1" dirty="0" smtClean="0">
                <a:solidFill>
                  <a:srgbClr val="00B050"/>
                </a:solidFill>
                <a:latin typeface="Times New Roman" pitchFamily="18" charset="0"/>
                <a:cs typeface="Times New Roman" pitchFamily="18" charset="0"/>
              </a:rPr>
              <a:t>RUCHI SOYA-Ethiopia</a:t>
            </a:r>
          </a:p>
          <a:p>
            <a:r>
              <a:rPr lang="en-IN" sz="1800" dirty="0" smtClean="0">
                <a:solidFill>
                  <a:srgbClr val="00B050"/>
                </a:solidFill>
                <a:latin typeface="Times New Roman" pitchFamily="18" charset="0"/>
                <a:cs typeface="Times New Roman" pitchFamily="18" charset="0"/>
              </a:rPr>
              <a:t>Chosen Ethiopia considering the availability of labour, its strategic location and the Government support to boost foreign investment</a:t>
            </a:r>
          </a:p>
          <a:p>
            <a:r>
              <a:rPr lang="en-IN" sz="1800" dirty="0" smtClean="0">
                <a:solidFill>
                  <a:srgbClr val="00B050"/>
                </a:solidFill>
                <a:latin typeface="Times New Roman" pitchFamily="18" charset="0"/>
                <a:cs typeface="Times New Roman" pitchFamily="18" charset="0"/>
              </a:rPr>
              <a:t> Signed a lease contract for 25-years</a:t>
            </a:r>
          </a:p>
          <a:p>
            <a:r>
              <a:rPr lang="en-IN" sz="1800" dirty="0" smtClean="0">
                <a:solidFill>
                  <a:srgbClr val="00B050"/>
                </a:solidFill>
                <a:latin typeface="Times New Roman" pitchFamily="18" charset="0"/>
                <a:cs typeface="Times New Roman" pitchFamily="18" charset="0"/>
              </a:rPr>
              <a:t>Acquired  25,000 ha  land in </a:t>
            </a:r>
            <a:r>
              <a:rPr lang="en-IN" sz="1800" dirty="0" err="1" smtClean="0">
                <a:solidFill>
                  <a:srgbClr val="00B050"/>
                </a:solidFill>
                <a:latin typeface="Times New Roman" pitchFamily="18" charset="0"/>
                <a:cs typeface="Times New Roman" pitchFamily="18" charset="0"/>
              </a:rPr>
              <a:t>Gambella</a:t>
            </a:r>
            <a:r>
              <a:rPr lang="en-IN" sz="1800" dirty="0" smtClean="0">
                <a:solidFill>
                  <a:srgbClr val="00B050"/>
                </a:solidFill>
                <a:latin typeface="Times New Roman" pitchFamily="18" charset="0"/>
                <a:cs typeface="Times New Roman" pitchFamily="18" charset="0"/>
              </a:rPr>
              <a:t> Region (892km  west of AA) for production of  soybeans</a:t>
            </a:r>
          </a:p>
          <a:p>
            <a:r>
              <a:rPr lang="en-IN" sz="1800" dirty="0" smtClean="0">
                <a:solidFill>
                  <a:srgbClr val="00B050"/>
                </a:solidFill>
                <a:latin typeface="Times New Roman" pitchFamily="18" charset="0"/>
                <a:cs typeface="Times New Roman" pitchFamily="18" charset="0"/>
              </a:rPr>
              <a:t>Total investment capital 704,000,000 Birr (about 35,200,000 USD) </a:t>
            </a:r>
          </a:p>
          <a:p>
            <a:r>
              <a:rPr lang="en-IN" sz="1800" dirty="0" smtClean="0">
                <a:solidFill>
                  <a:srgbClr val="00B050"/>
                </a:solidFill>
                <a:latin typeface="Times New Roman" pitchFamily="18" charset="0"/>
                <a:cs typeface="Times New Roman" pitchFamily="18" charset="0"/>
              </a:rPr>
              <a:t>Annual production capacity  100,000 MT palm oil, 10,000 MT palm kernel oil and 2,500,000 MT palm oil Cake</a:t>
            </a:r>
          </a:p>
          <a:p>
            <a:endParaRPr lang="en-IN" sz="1800" b="1" dirty="0" smtClean="0"/>
          </a:p>
          <a:p>
            <a:pPr>
              <a:buNone/>
            </a:pPr>
            <a:endParaRPr lang="en-IN" sz="1800" b="1" dirty="0" smtClean="0"/>
          </a:p>
          <a:p>
            <a:pPr>
              <a:buNone/>
            </a:pPr>
            <a:endParaRPr lang="en-US" sz="1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FF0000"/>
                </a:solidFill>
              </a:rPr>
              <a:t>Assessment Results </a:t>
            </a:r>
            <a:endParaRPr lang="en-US" sz="2800" b="1" dirty="0">
              <a:solidFill>
                <a:srgbClr val="FF0000"/>
              </a:solidFill>
            </a:endParaRPr>
          </a:p>
        </p:txBody>
      </p:sp>
      <p:sp>
        <p:nvSpPr>
          <p:cNvPr id="3" name="Content Placeholder 2"/>
          <p:cNvSpPr>
            <a:spLocks noGrp="1"/>
          </p:cNvSpPr>
          <p:nvPr>
            <p:ph idx="1"/>
          </p:nvPr>
        </p:nvSpPr>
        <p:spPr/>
        <p:txBody>
          <a:bodyPr>
            <a:normAutofit fontScale="92500"/>
          </a:bodyPr>
          <a:lstStyle/>
          <a:p>
            <a:pPr>
              <a:buNone/>
            </a:pPr>
            <a:r>
              <a:rPr lang="en-IN" sz="2400" b="1" dirty="0" smtClean="0">
                <a:solidFill>
                  <a:srgbClr val="FF0000"/>
                </a:solidFill>
              </a:rPr>
              <a:t>RESEARCH METHODOLOGY</a:t>
            </a:r>
            <a:endParaRPr lang="en-IN" sz="2400" b="1" dirty="0" smtClean="0">
              <a:solidFill>
                <a:srgbClr val="00B050"/>
              </a:solidFill>
            </a:endParaRPr>
          </a:p>
          <a:p>
            <a:r>
              <a:rPr lang="en-IN" sz="2400" b="1" dirty="0" smtClean="0">
                <a:solidFill>
                  <a:srgbClr val="00B050"/>
                </a:solidFill>
              </a:rPr>
              <a:t>Research Questions</a:t>
            </a:r>
          </a:p>
          <a:p>
            <a:endParaRPr lang="en-IN" sz="2400" b="1" dirty="0" smtClean="0"/>
          </a:p>
          <a:p>
            <a:pPr marL="971550" lvl="1" indent="-514350">
              <a:buFont typeface="+mj-lt"/>
              <a:buAutoNum type="arabicPeriod"/>
            </a:pPr>
            <a:r>
              <a:rPr lang="en-IN" dirty="0" smtClean="0"/>
              <a:t>Does  </a:t>
            </a:r>
            <a:r>
              <a:rPr lang="en-IN" dirty="0" err="1" smtClean="0"/>
              <a:t>Ruchi</a:t>
            </a:r>
            <a:r>
              <a:rPr lang="en-IN" dirty="0" smtClean="0"/>
              <a:t> Farm, respect the interest of stakeholders and is responsive to needs of partners including communities?</a:t>
            </a:r>
          </a:p>
          <a:p>
            <a:pPr marL="971550" lvl="1" indent="-514350">
              <a:buFont typeface="+mj-lt"/>
              <a:buAutoNum type="arabicPeriod"/>
            </a:pPr>
            <a:endParaRPr lang="en-US" dirty="0" smtClean="0"/>
          </a:p>
          <a:p>
            <a:pPr marL="971550" lvl="1" indent="-514350">
              <a:buFont typeface="+mj-lt"/>
              <a:buAutoNum type="arabicPeriod"/>
            </a:pPr>
            <a:r>
              <a:rPr lang="en-IN" dirty="0" smtClean="0"/>
              <a:t>Does the company protect and restore the environment? </a:t>
            </a:r>
          </a:p>
          <a:p>
            <a:pPr marL="971550" lvl="1" indent="-514350">
              <a:buFont typeface="+mj-lt"/>
              <a:buAutoNum type="arabicPeriod"/>
            </a:pPr>
            <a:endParaRPr lang="en-IN" dirty="0" smtClean="0"/>
          </a:p>
          <a:p>
            <a:pPr marL="971550" lvl="1" indent="-514350">
              <a:buFont typeface="+mj-lt"/>
              <a:buAutoNum type="arabicPeriod"/>
            </a:pPr>
            <a:r>
              <a:rPr lang="en-IN" dirty="0" smtClean="0"/>
              <a:t>Doest it promote inclusive development and respect human rights ?  </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ctr"/>
            <a:r>
              <a:rPr lang="en-IN" sz="2800" b="1" dirty="0" smtClean="0">
                <a:solidFill>
                  <a:srgbClr val="FF0000"/>
                </a:solidFill>
              </a:rPr>
              <a:t>Data Collection and Analysis</a:t>
            </a:r>
            <a:endParaRPr lang="en-US" sz="2800" b="1" dirty="0">
              <a:solidFill>
                <a:srgbClr val="FF0000"/>
              </a:solidFill>
            </a:endParaRPr>
          </a:p>
        </p:txBody>
      </p:sp>
      <p:sp>
        <p:nvSpPr>
          <p:cNvPr id="3" name="Content Placeholder 2"/>
          <p:cNvSpPr>
            <a:spLocks noGrp="1"/>
          </p:cNvSpPr>
          <p:nvPr>
            <p:ph idx="1"/>
          </p:nvPr>
        </p:nvSpPr>
        <p:spPr>
          <a:xfrm>
            <a:off x="457200" y="1295400"/>
            <a:ext cx="8229600" cy="5181600"/>
          </a:xfrm>
        </p:spPr>
        <p:txBody>
          <a:bodyPr>
            <a:normAutofit/>
          </a:bodyPr>
          <a:lstStyle/>
          <a:p>
            <a:pPr>
              <a:buNone/>
            </a:pPr>
            <a:r>
              <a:rPr lang="en-AU" sz="2600" b="1" dirty="0" smtClean="0">
                <a:solidFill>
                  <a:srgbClr val="00B050"/>
                </a:solidFill>
              </a:rPr>
              <a:t>Data Collection</a:t>
            </a:r>
          </a:p>
          <a:p>
            <a:pPr>
              <a:buNone/>
            </a:pPr>
            <a:endParaRPr lang="en-AU" sz="2600" dirty="0" smtClean="0"/>
          </a:p>
          <a:p>
            <a:pPr>
              <a:buNone/>
            </a:pPr>
            <a:r>
              <a:rPr lang="en-AU" sz="2600" dirty="0" smtClean="0"/>
              <a:t>Tools developed by CUTS International to adequately consider t</a:t>
            </a:r>
            <a:r>
              <a:rPr lang="en-IN" sz="2600" dirty="0" smtClean="0"/>
              <a:t>he NVG Principles on Social, Environmental &amp; Economic Responsibilities of Business</a:t>
            </a:r>
            <a:endParaRPr lang="en-US" sz="2600" dirty="0" smtClean="0"/>
          </a:p>
          <a:p>
            <a:pPr marL="514350" indent="-514350">
              <a:buFont typeface="+mj-lt"/>
              <a:buAutoNum type="arabicPeriod"/>
            </a:pPr>
            <a:r>
              <a:rPr lang="en-US" sz="2600" b="1" dirty="0" smtClean="0">
                <a:solidFill>
                  <a:srgbClr val="00B050"/>
                </a:solidFill>
              </a:rPr>
              <a:t>HH survey</a:t>
            </a:r>
          </a:p>
          <a:p>
            <a:pPr marL="514350" indent="-514350">
              <a:buFont typeface="+mj-lt"/>
              <a:buAutoNum type="arabicPeriod"/>
            </a:pPr>
            <a:r>
              <a:rPr lang="en-US" sz="2600" b="1" dirty="0" smtClean="0">
                <a:solidFill>
                  <a:srgbClr val="00B050"/>
                </a:solidFill>
              </a:rPr>
              <a:t>Partner Interviews (KIIs)</a:t>
            </a:r>
          </a:p>
          <a:p>
            <a:pPr marL="514350" indent="-514350">
              <a:buFont typeface="+mj-lt"/>
              <a:buAutoNum type="arabicPeriod"/>
            </a:pPr>
            <a:r>
              <a:rPr lang="en-US" sz="2600" b="1" dirty="0" smtClean="0">
                <a:solidFill>
                  <a:srgbClr val="00B050"/>
                </a:solidFill>
              </a:rPr>
              <a:t>FGDs</a:t>
            </a:r>
          </a:p>
          <a:p>
            <a:endParaRPr lang="en-US" sz="2600" dirty="0" smtClean="0"/>
          </a:p>
          <a:p>
            <a:r>
              <a:rPr lang="en-US" sz="2600" b="1" dirty="0" smtClean="0">
                <a:solidFill>
                  <a:srgbClr val="FF0000"/>
                </a:solidFill>
              </a:rPr>
              <a:t>Limitations</a:t>
            </a:r>
            <a:r>
              <a:rPr lang="en-US" sz="2600" dirty="0" smtClean="0">
                <a:solidFill>
                  <a:srgbClr val="FF0000"/>
                </a:solidFill>
              </a:rPr>
              <a:t> </a:t>
            </a:r>
          </a:p>
          <a:p>
            <a:pPr lvl="1"/>
            <a:r>
              <a:rPr lang="en-US" sz="2400" b="1" dirty="0" smtClean="0">
                <a:solidFill>
                  <a:srgbClr val="00B050"/>
                </a:solidFill>
              </a:rPr>
              <a:t>No data was collected from the Company</a:t>
            </a:r>
            <a:endParaRPr lang="en-US" sz="2400" b="1" dirty="0">
              <a:solidFill>
                <a:srgbClr val="00B05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2800" dirty="0" smtClean="0">
                <a:solidFill>
                  <a:srgbClr val="FF0000"/>
                </a:solidFill>
              </a:rPr>
              <a:t>Data collection …</a:t>
            </a:r>
            <a:endParaRPr lang="en-US" sz="2800" dirty="0">
              <a:solidFill>
                <a:srgbClr val="FF0000"/>
              </a:solidFill>
            </a:endParaRPr>
          </a:p>
        </p:txBody>
      </p:sp>
      <p:sp>
        <p:nvSpPr>
          <p:cNvPr id="3" name="Content Placeholder 2"/>
          <p:cNvSpPr>
            <a:spLocks noGrp="1"/>
          </p:cNvSpPr>
          <p:nvPr>
            <p:ph idx="1"/>
          </p:nvPr>
        </p:nvSpPr>
        <p:spPr>
          <a:xfrm>
            <a:off x="457200" y="1600200"/>
            <a:ext cx="8229600" cy="4724400"/>
          </a:xfrm>
        </p:spPr>
        <p:txBody>
          <a:bodyPr>
            <a:normAutofit/>
          </a:bodyPr>
          <a:lstStyle/>
          <a:p>
            <a:pPr marL="342900" lvl="2" indent="-342900"/>
            <a:r>
              <a:rPr lang="en-AU" b="1" dirty="0" smtClean="0">
                <a:solidFill>
                  <a:srgbClr val="00B050"/>
                </a:solidFill>
              </a:rPr>
              <a:t>Data Analysis</a:t>
            </a:r>
            <a:endParaRPr lang="en-US" sz="2000" b="1" dirty="0" smtClean="0">
              <a:solidFill>
                <a:srgbClr val="00B050"/>
              </a:solidFill>
            </a:endParaRPr>
          </a:p>
          <a:p>
            <a:r>
              <a:rPr lang="en-AU" sz="2800" dirty="0" smtClean="0"/>
              <a:t>Quantitative data was collated and configured by </a:t>
            </a:r>
            <a:r>
              <a:rPr lang="en-AU" sz="2800" dirty="0" err="1" smtClean="0"/>
              <a:t>Lelena</a:t>
            </a:r>
            <a:r>
              <a:rPr lang="en-AU" sz="2800" dirty="0" smtClean="0"/>
              <a:t> Global staff using SPSS v15.0 software.</a:t>
            </a:r>
          </a:p>
          <a:p>
            <a:r>
              <a:rPr lang="en-AU" sz="2800" dirty="0" smtClean="0"/>
              <a:t>The qualitative interview notes were transcribed into informational matrices on computers for each key informant interview and organized per NVG indicators and the </a:t>
            </a:r>
          </a:p>
          <a:p>
            <a:pPr>
              <a:buNone/>
            </a:pPr>
            <a:r>
              <a:rPr lang="en-AU" sz="2800" dirty="0" smtClean="0"/>
              <a:t>    information was later integrated with the quantitative analysis</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rgbClr val="FF0000"/>
                </a:solidFill>
              </a:rPr>
              <a:t>Household survey Results </a:t>
            </a:r>
            <a:endParaRPr lang="en-US" sz="2800" b="1" dirty="0">
              <a:solidFill>
                <a:srgbClr val="FF0000"/>
              </a:solidFill>
            </a:endParaRPr>
          </a:p>
        </p:txBody>
      </p:sp>
      <p:sp>
        <p:nvSpPr>
          <p:cNvPr id="3" name="Content Placeholder 2"/>
          <p:cNvSpPr>
            <a:spLocks noGrp="1"/>
          </p:cNvSpPr>
          <p:nvPr>
            <p:ph idx="1"/>
          </p:nvPr>
        </p:nvSpPr>
        <p:spPr/>
        <p:txBody>
          <a:bodyPr/>
          <a:lstStyle/>
          <a:p>
            <a:r>
              <a:rPr lang="en-US" b="1" dirty="0" smtClean="0">
                <a:solidFill>
                  <a:srgbClr val="00B050"/>
                </a:solidFill>
              </a:rPr>
              <a:t>HHs Profile</a:t>
            </a:r>
          </a:p>
          <a:p>
            <a:pPr lvl="1">
              <a:buFont typeface="Wingdings" pitchFamily="2" charset="2"/>
              <a:buChar char="v"/>
            </a:pPr>
            <a:r>
              <a:rPr lang="en-IN" dirty="0" smtClean="0"/>
              <a:t>35 respondents 20 (57%) women</a:t>
            </a:r>
          </a:p>
          <a:p>
            <a:pPr lvl="1">
              <a:buFont typeface="Wingdings" pitchFamily="2" charset="2"/>
              <a:buChar char="v"/>
            </a:pPr>
            <a:r>
              <a:rPr lang="en-IN" dirty="0" smtClean="0"/>
              <a:t> Age ranges 30-39 (49 %) and 20-29 (31%).</a:t>
            </a:r>
          </a:p>
          <a:p>
            <a:pPr lvl="1">
              <a:buFont typeface="Wingdings" pitchFamily="2" charset="2"/>
              <a:buChar char="v"/>
            </a:pPr>
            <a:r>
              <a:rPr lang="en-IN" dirty="0" smtClean="0"/>
              <a:t> Most common HH size 4 (4.7 regional average)</a:t>
            </a:r>
          </a:p>
          <a:p>
            <a:pPr lvl="1">
              <a:buFont typeface="Wingdings" pitchFamily="2" charset="2"/>
              <a:buChar char="v"/>
            </a:pPr>
            <a:r>
              <a:rPr lang="en-IN" dirty="0" smtClean="0"/>
              <a:t> (94%)  native to the  same village and live in their own houses (rural huts)</a:t>
            </a:r>
          </a:p>
          <a:p>
            <a:pPr lvl="1">
              <a:buFont typeface="Wingdings" pitchFamily="2" charset="2"/>
              <a:buChar char="v"/>
            </a:pPr>
            <a:r>
              <a:rPr lang="en-IN" dirty="0" smtClean="0"/>
              <a:t>88.5 % are unemployed</a:t>
            </a:r>
          </a:p>
          <a:p>
            <a:pPr lvl="1">
              <a:buFont typeface="Wingdings" pitchFamily="2" charset="2"/>
              <a:buChar char="v"/>
            </a:pPr>
            <a:r>
              <a:rPr lang="en-IN" dirty="0" smtClean="0"/>
              <a:t>Live on crop and livestock farming earning on average 200-300 Birr per Month</a:t>
            </a:r>
          </a:p>
          <a:p>
            <a:pPr lvl="1">
              <a:buFont typeface="Wingdings" pitchFamily="2" charset="2"/>
              <a:buChar char="v"/>
            </a:pPr>
            <a:endParaRPr lang="en-IN" dirty="0" smtClean="0"/>
          </a:p>
          <a:p>
            <a:pPr lvl="1">
              <a:buNone/>
            </a:pPr>
            <a:endParaRPr lang="en-IN"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792162"/>
          </a:xfrm>
        </p:spPr>
        <p:txBody>
          <a:bodyPr>
            <a:normAutofit/>
          </a:bodyPr>
          <a:lstStyle/>
          <a:p>
            <a:r>
              <a:rPr lang="en-IN" sz="2800" b="1" dirty="0" smtClean="0">
                <a:solidFill>
                  <a:srgbClr val="FF0000"/>
                </a:solidFill>
              </a:rPr>
              <a:t>Social, Environmental and Economic  Impacts of </a:t>
            </a:r>
            <a:r>
              <a:rPr lang="en-IN" sz="2800" b="1" dirty="0" err="1" smtClean="0">
                <a:solidFill>
                  <a:srgbClr val="FF0000"/>
                </a:solidFill>
              </a:rPr>
              <a:t>Ruchi</a:t>
            </a:r>
            <a:r>
              <a:rPr lang="en-IN" sz="2800" b="1" dirty="0" smtClean="0">
                <a:solidFill>
                  <a:srgbClr val="FF0000"/>
                </a:solidFill>
              </a:rPr>
              <a:t> soya</a:t>
            </a:r>
            <a:endParaRPr lang="en-US" sz="2800" b="1" dirty="0">
              <a:solidFill>
                <a:srgbClr val="FF0000"/>
              </a:solidFill>
            </a:endParaRPr>
          </a:p>
        </p:txBody>
      </p:sp>
      <p:sp>
        <p:nvSpPr>
          <p:cNvPr id="3" name="Content Placeholder 2"/>
          <p:cNvSpPr>
            <a:spLocks noGrp="1"/>
          </p:cNvSpPr>
          <p:nvPr>
            <p:ph idx="1"/>
          </p:nvPr>
        </p:nvSpPr>
        <p:spPr>
          <a:xfrm>
            <a:off x="457200" y="1371600"/>
            <a:ext cx="8534400" cy="5257800"/>
          </a:xfrm>
        </p:spPr>
        <p:txBody>
          <a:bodyPr>
            <a:normAutofit fontScale="85000" lnSpcReduction="20000"/>
          </a:bodyPr>
          <a:lstStyle/>
          <a:p>
            <a:pPr>
              <a:buNone/>
            </a:pPr>
            <a:r>
              <a:rPr lang="en-US" sz="2300" b="1" dirty="0" smtClean="0">
                <a:solidFill>
                  <a:srgbClr val="00B050"/>
                </a:solidFill>
              </a:rPr>
              <a:t>Social </a:t>
            </a:r>
          </a:p>
          <a:p>
            <a:r>
              <a:rPr lang="en-US" sz="1900" dirty="0" smtClean="0">
                <a:solidFill>
                  <a:srgbClr val="FF0000"/>
                </a:solidFill>
              </a:rPr>
              <a:t>83% of the respondents  said the presence of the company did not benefit the community</a:t>
            </a:r>
          </a:p>
          <a:p>
            <a:r>
              <a:rPr lang="en-US" sz="1900" dirty="0" smtClean="0">
                <a:solidFill>
                  <a:srgbClr val="FF0000"/>
                </a:solidFill>
              </a:rPr>
              <a:t>No influx or migration due to the company</a:t>
            </a:r>
          </a:p>
          <a:p>
            <a:r>
              <a:rPr lang="en-US" sz="1900" dirty="0" smtClean="0">
                <a:solidFill>
                  <a:srgbClr val="FF0000"/>
                </a:solidFill>
              </a:rPr>
              <a:t>Individual land use rights were not affected but communal land use rights are affected </a:t>
            </a:r>
          </a:p>
          <a:p>
            <a:pPr lvl="1"/>
            <a:r>
              <a:rPr lang="en-US" sz="1900" b="1" dirty="0" smtClean="0">
                <a:solidFill>
                  <a:srgbClr val="00B050"/>
                </a:solidFill>
              </a:rPr>
              <a:t>Forests were sources of firewood, wild food (fruits &amp; roots), sources of medicinal plants, hunting grounds, wild animals left the place</a:t>
            </a:r>
          </a:p>
          <a:p>
            <a:pPr lvl="1"/>
            <a:endParaRPr lang="en-US" sz="1900" b="1" dirty="0" smtClean="0">
              <a:solidFill>
                <a:srgbClr val="00B050"/>
              </a:solidFill>
            </a:endParaRPr>
          </a:p>
          <a:p>
            <a:r>
              <a:rPr lang="en-US" sz="1900" dirty="0" smtClean="0">
                <a:solidFill>
                  <a:srgbClr val="FF0000"/>
                </a:solidFill>
              </a:rPr>
              <a:t>66% of the respondents said </a:t>
            </a:r>
            <a:r>
              <a:rPr lang="en-IN" sz="1900" dirty="0" smtClean="0">
                <a:solidFill>
                  <a:srgbClr val="FF0000"/>
                </a:solidFill>
              </a:rPr>
              <a:t>they do not know whether the land acquisition process is a fair and a just process &amp; another 34 % said the process is not fair</a:t>
            </a:r>
          </a:p>
          <a:p>
            <a:endParaRPr lang="en-IN" sz="1900" dirty="0" smtClean="0">
              <a:solidFill>
                <a:srgbClr val="FF0000"/>
              </a:solidFill>
            </a:endParaRPr>
          </a:p>
          <a:p>
            <a:r>
              <a:rPr lang="en-IN" sz="1900" dirty="0" smtClean="0">
                <a:solidFill>
                  <a:srgbClr val="FF0000"/>
                </a:solidFill>
              </a:rPr>
              <a:t>All of the respondents said there no </a:t>
            </a:r>
            <a:r>
              <a:rPr lang="en-IN" sz="1900" dirty="0" err="1" smtClean="0">
                <a:solidFill>
                  <a:srgbClr val="FF0000"/>
                </a:solidFill>
              </a:rPr>
              <a:t>infrastructutre</a:t>
            </a:r>
            <a:r>
              <a:rPr lang="en-IN" sz="1900" dirty="0" smtClean="0">
                <a:solidFill>
                  <a:srgbClr val="FF0000"/>
                </a:solidFill>
              </a:rPr>
              <a:t>  </a:t>
            </a:r>
            <a:r>
              <a:rPr lang="en-IN" sz="1900" dirty="0" err="1" smtClean="0">
                <a:solidFill>
                  <a:srgbClr val="FF0000"/>
                </a:solidFill>
              </a:rPr>
              <a:t>dev’t</a:t>
            </a:r>
            <a:r>
              <a:rPr lang="en-IN" sz="1900" dirty="0" smtClean="0">
                <a:solidFill>
                  <a:srgbClr val="FF0000"/>
                </a:solidFill>
              </a:rPr>
              <a:t> effort they know by the company </a:t>
            </a:r>
          </a:p>
          <a:p>
            <a:endParaRPr lang="en-IN" sz="1900" dirty="0" smtClean="0">
              <a:solidFill>
                <a:srgbClr val="FF0000"/>
              </a:solidFill>
            </a:endParaRPr>
          </a:p>
          <a:p>
            <a:r>
              <a:rPr lang="en-IN" sz="2000" dirty="0" smtClean="0">
                <a:solidFill>
                  <a:srgbClr val="FF0000"/>
                </a:solidFill>
              </a:rPr>
              <a:t>More than 57 % of the respondents said, either  the company  did not create job opportunities for women or they do not know if the company created job opportunities for women. </a:t>
            </a:r>
          </a:p>
          <a:p>
            <a:endParaRPr lang="en-IN" sz="2000" dirty="0" smtClean="0">
              <a:solidFill>
                <a:srgbClr val="FF0000"/>
              </a:solidFill>
            </a:endParaRPr>
          </a:p>
          <a:p>
            <a:r>
              <a:rPr lang="en-IN" sz="2000" dirty="0" smtClean="0">
                <a:solidFill>
                  <a:srgbClr val="FF0000"/>
                </a:solidFill>
              </a:rPr>
              <a:t>All of the respondents reported the company did not attempt to run any skill development program</a:t>
            </a:r>
            <a:endParaRPr lang="en-IN" sz="1900" dirty="0" smtClean="0">
              <a:solidFill>
                <a:srgbClr val="FF0000"/>
              </a:solidFill>
            </a:endParaRPr>
          </a:p>
          <a:p>
            <a:pPr>
              <a:buNone/>
            </a:pPr>
            <a:endParaRPr lang="en-IN" sz="2000" dirty="0" smtClean="0"/>
          </a:p>
          <a:p>
            <a:pPr>
              <a:buNone/>
            </a:pPr>
            <a:r>
              <a:rPr lang="en-IN" sz="2000" dirty="0" smtClean="0">
                <a:solidFill>
                  <a:srgbClr val="00B050"/>
                </a:solidFill>
              </a:rPr>
              <a:t>The general feelings were,  they could have negotiated on the  community interests if were part of the process like  land acquisition and would like to be part of it in the future. </a:t>
            </a:r>
            <a:endParaRPr lang="en-US" sz="2000" dirty="0" smtClean="0">
              <a:solidFill>
                <a:srgbClr val="00B050"/>
              </a:solidFill>
            </a:endParaRPr>
          </a:p>
          <a:p>
            <a:endParaRPr lang="en-IN" sz="1900" dirty="0" smtClean="0"/>
          </a:p>
          <a:p>
            <a:endParaRPr lang="en-US" sz="1900" dirty="0" smtClean="0"/>
          </a:p>
          <a:p>
            <a:pPr lvl="1"/>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a:bodyPr>
          <a:lstStyle/>
          <a:p>
            <a:pPr algn="ctr"/>
            <a:r>
              <a:rPr lang="en-IN" sz="2800" dirty="0" smtClean="0">
                <a:solidFill>
                  <a:srgbClr val="FF0000"/>
                </a:solidFill>
              </a:rPr>
              <a:t>Impacts …</a:t>
            </a:r>
            <a:endParaRPr lang="en-US" sz="2800" dirty="0">
              <a:solidFill>
                <a:srgbClr val="FF0000"/>
              </a:solidFill>
            </a:endParaRPr>
          </a:p>
        </p:txBody>
      </p:sp>
      <p:sp>
        <p:nvSpPr>
          <p:cNvPr id="3" name="Text Placeholder 2"/>
          <p:cNvSpPr>
            <a:spLocks noGrp="1"/>
          </p:cNvSpPr>
          <p:nvPr>
            <p:ph type="body" idx="1"/>
          </p:nvPr>
        </p:nvSpPr>
        <p:spPr>
          <a:xfrm>
            <a:off x="381000" y="1447800"/>
            <a:ext cx="4040188" cy="659352"/>
          </a:xfrm>
        </p:spPr>
        <p:txBody>
          <a:bodyPr>
            <a:normAutofit fontScale="92500" lnSpcReduction="10000"/>
          </a:bodyPr>
          <a:lstStyle/>
          <a:p>
            <a:r>
              <a:rPr lang="en-IN" dirty="0" smtClean="0">
                <a:solidFill>
                  <a:srgbClr val="00B050"/>
                </a:solidFill>
              </a:rPr>
              <a:t>Economic</a:t>
            </a:r>
            <a:r>
              <a:rPr lang="en-IN" dirty="0" smtClean="0"/>
              <a:t> </a:t>
            </a:r>
            <a:r>
              <a:rPr lang="en-US" dirty="0" smtClean="0"/>
              <a:t/>
            </a:r>
            <a:br>
              <a:rPr lang="en-US" dirty="0" smtClean="0"/>
            </a:br>
            <a:endParaRPr lang="en-US" dirty="0"/>
          </a:p>
        </p:txBody>
      </p:sp>
      <p:sp>
        <p:nvSpPr>
          <p:cNvPr id="5" name="Text Placeholder 4"/>
          <p:cNvSpPr>
            <a:spLocks noGrp="1"/>
          </p:cNvSpPr>
          <p:nvPr>
            <p:ph type="body" sz="half" idx="3"/>
          </p:nvPr>
        </p:nvSpPr>
        <p:spPr>
          <a:xfrm>
            <a:off x="4724400" y="1295400"/>
            <a:ext cx="4041775" cy="639762"/>
          </a:xfrm>
        </p:spPr>
        <p:txBody>
          <a:bodyPr/>
          <a:lstStyle/>
          <a:p>
            <a:r>
              <a:rPr lang="en-IN" dirty="0" smtClean="0">
                <a:solidFill>
                  <a:srgbClr val="00B050"/>
                </a:solidFill>
              </a:rPr>
              <a:t>Environmental</a:t>
            </a:r>
            <a:endParaRPr lang="en-US" dirty="0">
              <a:solidFill>
                <a:srgbClr val="00B050"/>
              </a:solidFill>
            </a:endParaRPr>
          </a:p>
        </p:txBody>
      </p:sp>
      <p:sp>
        <p:nvSpPr>
          <p:cNvPr id="4" name="Content Placeholder 3"/>
          <p:cNvSpPr>
            <a:spLocks noGrp="1"/>
          </p:cNvSpPr>
          <p:nvPr>
            <p:ph sz="quarter" idx="2"/>
          </p:nvPr>
        </p:nvSpPr>
        <p:spPr>
          <a:xfrm>
            <a:off x="457200" y="2209800"/>
            <a:ext cx="4040188" cy="4150520"/>
          </a:xfrm>
        </p:spPr>
        <p:txBody>
          <a:bodyPr>
            <a:normAutofit/>
          </a:bodyPr>
          <a:lstStyle/>
          <a:p>
            <a:r>
              <a:rPr lang="en-IN" b="1" dirty="0" smtClean="0">
                <a:solidFill>
                  <a:srgbClr val="0070C0"/>
                </a:solidFill>
              </a:rPr>
              <a:t>74 % of HHs said the increase in community’s employment opportunities are insignificant</a:t>
            </a:r>
          </a:p>
          <a:p>
            <a:r>
              <a:rPr lang="en-IN" b="1" dirty="0" smtClean="0">
                <a:solidFill>
                  <a:srgbClr val="0070C0"/>
                </a:solidFill>
              </a:rPr>
              <a:t>54%) of the respondents felt there is no increase in income of the community</a:t>
            </a:r>
          </a:p>
          <a:p>
            <a:endParaRPr lang="en-US" dirty="0"/>
          </a:p>
        </p:txBody>
      </p:sp>
      <p:sp>
        <p:nvSpPr>
          <p:cNvPr id="6" name="Content Placeholder 5"/>
          <p:cNvSpPr>
            <a:spLocks noGrp="1"/>
          </p:cNvSpPr>
          <p:nvPr>
            <p:ph sz="quarter" idx="4"/>
          </p:nvPr>
        </p:nvSpPr>
        <p:spPr>
          <a:xfrm>
            <a:off x="4645025" y="2209800"/>
            <a:ext cx="4041775" cy="4150520"/>
          </a:xfrm>
        </p:spPr>
        <p:txBody>
          <a:bodyPr>
            <a:normAutofit fontScale="92500" lnSpcReduction="20000"/>
          </a:bodyPr>
          <a:lstStyle/>
          <a:p>
            <a:r>
              <a:rPr lang="en-IN" sz="2600" b="1" dirty="0">
                <a:solidFill>
                  <a:srgbClr val="0070C0"/>
                </a:solidFill>
              </a:rPr>
              <a:t>All of the HHs said  there is big impact on forests –high deforestation</a:t>
            </a:r>
          </a:p>
          <a:p>
            <a:r>
              <a:rPr lang="en-IN" sz="2600" b="1" dirty="0">
                <a:solidFill>
                  <a:srgbClr val="0070C0"/>
                </a:solidFill>
              </a:rPr>
              <a:t>All the respondents said they do not realize  company has no impact on water &amp; air quality, diseases and land pollution</a:t>
            </a:r>
          </a:p>
          <a:p>
            <a:endParaRPr lang="en-IN" sz="2600" b="1" dirty="0">
              <a:solidFill>
                <a:srgbClr val="0070C0"/>
              </a:solidFill>
            </a:endParaRPr>
          </a:p>
          <a:p>
            <a:r>
              <a:rPr lang="en-IN" sz="2600" b="1" dirty="0">
                <a:solidFill>
                  <a:srgbClr val="0070C0"/>
                </a:solidFill>
              </a:rPr>
              <a:t>All reported no action by the company to restore the environment</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pPr algn="ctr"/>
            <a:r>
              <a:rPr lang="en-US" sz="2800" b="1" dirty="0" smtClean="0">
                <a:solidFill>
                  <a:srgbClr val="FF0000"/>
                </a:solidFill>
              </a:rPr>
              <a:t>Key Findings</a:t>
            </a:r>
            <a:endParaRPr lang="en-US" sz="2800" b="1" dirty="0">
              <a:solidFill>
                <a:srgbClr val="FF0000"/>
              </a:solidFill>
            </a:endParaRPr>
          </a:p>
        </p:txBody>
      </p:sp>
      <p:sp>
        <p:nvSpPr>
          <p:cNvPr id="3" name="Content Placeholder 2"/>
          <p:cNvSpPr>
            <a:spLocks noGrp="1"/>
          </p:cNvSpPr>
          <p:nvPr>
            <p:ph idx="1"/>
          </p:nvPr>
        </p:nvSpPr>
        <p:spPr>
          <a:xfrm>
            <a:off x="457200" y="914400"/>
            <a:ext cx="8686800" cy="5943600"/>
          </a:xfrm>
        </p:spPr>
        <p:txBody>
          <a:bodyPr>
            <a:normAutofit fontScale="85000" lnSpcReduction="20000"/>
          </a:bodyPr>
          <a:lstStyle/>
          <a:p>
            <a:r>
              <a:rPr lang="en-IN" sz="2400" dirty="0" smtClean="0">
                <a:solidFill>
                  <a:srgbClr val="00B050"/>
                </a:solidFill>
              </a:rPr>
              <a:t>Individual  land size and use right is not affected, but communal land use right diminished</a:t>
            </a:r>
          </a:p>
          <a:p>
            <a:r>
              <a:rPr lang="en-IN" sz="2400" dirty="0" smtClean="0">
                <a:solidFill>
                  <a:srgbClr val="00B050"/>
                </a:solidFill>
              </a:rPr>
              <a:t>Clearing forests impacted food sources and diversity, restricted fuel wood collection area and resulted in migration of wild life</a:t>
            </a:r>
          </a:p>
          <a:p>
            <a:endParaRPr lang="en-IN" sz="2400" dirty="0" smtClean="0">
              <a:solidFill>
                <a:srgbClr val="00B050"/>
              </a:solidFill>
            </a:endParaRPr>
          </a:p>
          <a:p>
            <a:r>
              <a:rPr lang="en-IN" sz="2400" dirty="0" smtClean="0">
                <a:solidFill>
                  <a:srgbClr val="00B050"/>
                </a:solidFill>
              </a:rPr>
              <a:t> </a:t>
            </a:r>
            <a:r>
              <a:rPr lang="en-IN" sz="2400" dirty="0">
                <a:solidFill>
                  <a:srgbClr val="00B050"/>
                </a:solidFill>
              </a:rPr>
              <a:t>Displacement and migration due to acquisition of land by the farm is not a major phenomenon to communities in Gog </a:t>
            </a:r>
            <a:r>
              <a:rPr lang="en-IN" sz="2400" dirty="0" err="1">
                <a:solidFill>
                  <a:srgbClr val="00B050"/>
                </a:solidFill>
              </a:rPr>
              <a:t>woreda</a:t>
            </a:r>
            <a:r>
              <a:rPr lang="en-IN" sz="2400" dirty="0">
                <a:solidFill>
                  <a:srgbClr val="00B050"/>
                </a:solidFill>
              </a:rPr>
              <a:t> as such</a:t>
            </a:r>
            <a:r>
              <a:rPr lang="en-IN" sz="2400" dirty="0" smtClean="0">
                <a:solidFill>
                  <a:srgbClr val="00B050"/>
                </a:solidFill>
              </a:rPr>
              <a:t>;</a:t>
            </a:r>
          </a:p>
          <a:p>
            <a:endParaRPr lang="en-IN" sz="2400" dirty="0" smtClean="0">
              <a:solidFill>
                <a:srgbClr val="00B050"/>
              </a:solidFill>
            </a:endParaRPr>
          </a:p>
          <a:p>
            <a:r>
              <a:rPr lang="en-IN" sz="2400" dirty="0" smtClean="0">
                <a:solidFill>
                  <a:srgbClr val="00B050"/>
                </a:solidFill>
              </a:rPr>
              <a:t>Land Transfer  needs representation all concerned but in this particular case regional </a:t>
            </a:r>
            <a:r>
              <a:rPr lang="en-IN" sz="2400" dirty="0" err="1" smtClean="0">
                <a:solidFill>
                  <a:srgbClr val="00B050"/>
                </a:solidFill>
              </a:rPr>
              <a:t>Agri</a:t>
            </a:r>
            <a:r>
              <a:rPr lang="en-IN" sz="2400" dirty="0" smtClean="0">
                <a:solidFill>
                  <a:srgbClr val="00B050"/>
                </a:solidFill>
              </a:rPr>
              <a:t> was not part so </a:t>
            </a:r>
            <a:r>
              <a:rPr lang="en-IN" sz="2400" dirty="0">
                <a:solidFill>
                  <a:srgbClr val="00B050"/>
                </a:solidFill>
              </a:rPr>
              <a:t>not closely working with the farm and monitoring it adequately to ensure the adherence to the contractual obligations and to the environmental </a:t>
            </a:r>
            <a:r>
              <a:rPr lang="en-IN" sz="2400" dirty="0" smtClean="0">
                <a:solidFill>
                  <a:srgbClr val="00B050"/>
                </a:solidFill>
              </a:rPr>
              <a:t>responsibilities</a:t>
            </a:r>
          </a:p>
          <a:p>
            <a:endParaRPr lang="en-IN" sz="2400" dirty="0" smtClean="0">
              <a:solidFill>
                <a:srgbClr val="00B050"/>
              </a:solidFill>
            </a:endParaRPr>
          </a:p>
          <a:p>
            <a:r>
              <a:rPr lang="en-IN" sz="2400" dirty="0" smtClean="0">
                <a:solidFill>
                  <a:srgbClr val="00B050"/>
                </a:solidFill>
              </a:rPr>
              <a:t>Similarly the </a:t>
            </a:r>
            <a:r>
              <a:rPr lang="en-IN" sz="2400" dirty="0" err="1">
                <a:solidFill>
                  <a:srgbClr val="00B050"/>
                </a:solidFill>
              </a:rPr>
              <a:t>wereda</a:t>
            </a:r>
            <a:r>
              <a:rPr lang="en-IN" sz="2400" dirty="0">
                <a:solidFill>
                  <a:srgbClr val="00B050"/>
                </a:solidFill>
              </a:rPr>
              <a:t> concerned agencies including the agricultural </a:t>
            </a:r>
            <a:r>
              <a:rPr lang="en-IN" sz="2400" dirty="0" smtClean="0">
                <a:solidFill>
                  <a:srgbClr val="00B050"/>
                </a:solidFill>
              </a:rPr>
              <a:t>offices have not </a:t>
            </a:r>
            <a:r>
              <a:rPr lang="en-IN" sz="2400" dirty="0">
                <a:solidFill>
                  <a:srgbClr val="00B050"/>
                </a:solidFill>
              </a:rPr>
              <a:t>gone far as they couldn’t solicit the support of the regional and </a:t>
            </a:r>
            <a:r>
              <a:rPr lang="en-IN" sz="2400" dirty="0" err="1">
                <a:solidFill>
                  <a:srgbClr val="00B050"/>
                </a:solidFill>
              </a:rPr>
              <a:t>Zonal</a:t>
            </a:r>
            <a:r>
              <a:rPr lang="en-IN" sz="2400" dirty="0">
                <a:solidFill>
                  <a:srgbClr val="00B050"/>
                </a:solidFill>
              </a:rPr>
              <a:t> agencies and also the farm cooperation</a:t>
            </a:r>
            <a:r>
              <a:rPr lang="en-IN" sz="2400" dirty="0" smtClean="0"/>
              <a:t>.</a:t>
            </a:r>
          </a:p>
          <a:p>
            <a:endParaRPr lang="en-IN" sz="2400" dirty="0">
              <a:solidFill>
                <a:srgbClr val="00B050"/>
              </a:solidFill>
            </a:endParaRPr>
          </a:p>
          <a:p>
            <a:r>
              <a:rPr lang="en-IN" sz="2400" dirty="0" smtClean="0">
                <a:solidFill>
                  <a:srgbClr val="00B050"/>
                </a:solidFill>
              </a:rPr>
              <a:t>Contributions of the farm to the land, air and water pollution are not visible at this stage. However, continuous use of pesticides,  herbicides and overuse of machinery will result in air pollution and will ultimately harm the environment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ctr"/>
            <a:r>
              <a:rPr lang="en-US" sz="2800" dirty="0" smtClean="0">
                <a:solidFill>
                  <a:srgbClr val="FF0000"/>
                </a:solidFill>
              </a:rPr>
              <a:t>Key …</a:t>
            </a:r>
            <a:endParaRPr lang="en-US" sz="2800" dirty="0">
              <a:solidFill>
                <a:srgbClr val="FF0000"/>
              </a:solidFill>
            </a:endParaRPr>
          </a:p>
        </p:txBody>
      </p:sp>
      <p:sp>
        <p:nvSpPr>
          <p:cNvPr id="3" name="Content Placeholder 2"/>
          <p:cNvSpPr>
            <a:spLocks noGrp="1"/>
          </p:cNvSpPr>
          <p:nvPr>
            <p:ph idx="1"/>
          </p:nvPr>
        </p:nvSpPr>
        <p:spPr>
          <a:xfrm>
            <a:off x="457200" y="1066800"/>
            <a:ext cx="8534400" cy="5059363"/>
          </a:xfrm>
        </p:spPr>
        <p:txBody>
          <a:bodyPr>
            <a:normAutofit fontScale="85000" lnSpcReduction="10000"/>
          </a:bodyPr>
          <a:lstStyle/>
          <a:p>
            <a:r>
              <a:rPr lang="en-IN" sz="2400" dirty="0" err="1"/>
              <a:t>Ruchi</a:t>
            </a:r>
            <a:r>
              <a:rPr lang="en-IN" sz="2400" dirty="0"/>
              <a:t> Farm is not investing in human and physical environment development in its operational area so far</a:t>
            </a:r>
            <a:r>
              <a:rPr lang="en-IN" sz="2400" dirty="0" smtClean="0">
                <a:solidFill>
                  <a:srgbClr val="00B050"/>
                </a:solidFill>
              </a:rPr>
              <a:t>. Provision of social services like schooling, health posts, clean water, construction of  access roads and  grain mils are all development priorities at the community and regional levels. </a:t>
            </a:r>
          </a:p>
          <a:p>
            <a:endParaRPr lang="en-IN" sz="2400" dirty="0" smtClean="0">
              <a:solidFill>
                <a:srgbClr val="00B050"/>
              </a:solidFill>
            </a:endParaRPr>
          </a:p>
          <a:p>
            <a:r>
              <a:rPr lang="en-IN" sz="2400" dirty="0">
                <a:solidFill>
                  <a:srgbClr val="00B050"/>
                </a:solidFill>
              </a:rPr>
              <a:t>Introduction of improved products and technologies like improved farming practices which are important to promote the wellbeing of the communities are highly </a:t>
            </a:r>
            <a:r>
              <a:rPr lang="en-IN" sz="2400" dirty="0" smtClean="0">
                <a:solidFill>
                  <a:srgbClr val="00B050"/>
                </a:solidFill>
              </a:rPr>
              <a:t>needed, </a:t>
            </a:r>
          </a:p>
          <a:p>
            <a:r>
              <a:rPr lang="en-IN" sz="2400" dirty="0" smtClean="0">
                <a:solidFill>
                  <a:srgbClr val="00B050"/>
                </a:solidFill>
              </a:rPr>
              <a:t> 	</a:t>
            </a:r>
            <a:r>
              <a:rPr lang="en-IN" sz="2400" dirty="0">
                <a:solidFill>
                  <a:srgbClr val="FF0000"/>
                </a:solidFill>
              </a:rPr>
              <a:t>These all provide an opportunity for </a:t>
            </a:r>
            <a:r>
              <a:rPr lang="en-IN" sz="2400" dirty="0" err="1">
                <a:solidFill>
                  <a:srgbClr val="FF0000"/>
                </a:solidFill>
              </a:rPr>
              <a:t>Rouchi</a:t>
            </a:r>
            <a:r>
              <a:rPr lang="en-IN" sz="2400" dirty="0">
                <a:solidFill>
                  <a:srgbClr val="FF0000"/>
                </a:solidFill>
              </a:rPr>
              <a:t> to involve in as </a:t>
            </a:r>
            <a:r>
              <a:rPr lang="en-IN" sz="2400" dirty="0" smtClean="0">
                <a:solidFill>
                  <a:srgbClr val="FF0000"/>
                </a:solidFill>
              </a:rPr>
              <a:t>socially 	responsible </a:t>
            </a:r>
            <a:r>
              <a:rPr lang="en-IN" sz="2400" dirty="0">
                <a:solidFill>
                  <a:srgbClr val="FF0000"/>
                </a:solidFill>
              </a:rPr>
              <a:t>company and strengthen its partnership with </a:t>
            </a:r>
            <a:r>
              <a:rPr lang="en-IN" sz="2400" dirty="0" smtClean="0">
                <a:solidFill>
                  <a:srgbClr val="FF0000"/>
                </a:solidFill>
              </a:rPr>
              <a:t>	the 	community </a:t>
            </a:r>
            <a:r>
              <a:rPr lang="en-IN" sz="2400" dirty="0">
                <a:solidFill>
                  <a:srgbClr val="FF0000"/>
                </a:solidFill>
              </a:rPr>
              <a:t>and local authorities and stakeholders at </a:t>
            </a:r>
            <a:r>
              <a:rPr lang="en-IN" sz="2400" dirty="0" smtClean="0">
                <a:solidFill>
                  <a:srgbClr val="FF0000"/>
                </a:solidFill>
              </a:rPr>
              <a:t>large</a:t>
            </a:r>
          </a:p>
          <a:p>
            <a:endParaRPr lang="en-IN" sz="2400" dirty="0" smtClean="0">
              <a:solidFill>
                <a:srgbClr val="00B050"/>
              </a:solidFill>
            </a:endParaRPr>
          </a:p>
          <a:p>
            <a:pPr lvl="0"/>
            <a:r>
              <a:rPr lang="en-IN" sz="2400" dirty="0" smtClean="0">
                <a:solidFill>
                  <a:srgbClr val="00B050"/>
                </a:solidFill>
              </a:rPr>
              <a:t>Livelihood </a:t>
            </a:r>
            <a:r>
              <a:rPr lang="en-IN" sz="2400" dirty="0">
                <a:solidFill>
                  <a:srgbClr val="00B050"/>
                </a:solidFill>
              </a:rPr>
              <a:t>options created by the farm for the community are not significant as the farm provides only few employment opportunities to the surrounding community members as well as for distant communities</a:t>
            </a:r>
            <a:r>
              <a:rPr lang="en-IN" sz="2000" dirty="0" smtClean="0">
                <a:solidFill>
                  <a:srgbClr val="00B050"/>
                </a:solidFill>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a:r>
              <a:rPr lang="en-US" sz="2800" dirty="0" smtClean="0">
                <a:solidFill>
                  <a:srgbClr val="FF0000"/>
                </a:solidFill>
              </a:rPr>
              <a:t>Background </a:t>
            </a:r>
            <a:endParaRPr lang="en-US" sz="2800" dirty="0">
              <a:solidFill>
                <a:srgbClr val="FF0000"/>
              </a:solidFill>
            </a:endParaRPr>
          </a:p>
        </p:txBody>
      </p:sp>
      <p:sp>
        <p:nvSpPr>
          <p:cNvPr id="3" name="Content Placeholder 2"/>
          <p:cNvSpPr>
            <a:spLocks noGrp="1"/>
          </p:cNvSpPr>
          <p:nvPr>
            <p:ph sz="half" idx="1"/>
          </p:nvPr>
        </p:nvSpPr>
        <p:spPr>
          <a:xfrm>
            <a:off x="457200" y="1600200"/>
            <a:ext cx="4419600" cy="4525963"/>
          </a:xfrm>
        </p:spPr>
        <p:txBody>
          <a:bodyPr>
            <a:normAutofit fontScale="92500"/>
          </a:bodyPr>
          <a:lstStyle/>
          <a:p>
            <a:r>
              <a:rPr lang="en-IN" sz="2200" dirty="0" smtClean="0"/>
              <a:t>Ethiopia - one of the fastest growing non-oil dependent countries in Africa.</a:t>
            </a:r>
          </a:p>
          <a:p>
            <a:r>
              <a:rPr lang="en-IN" sz="2200" dirty="0" smtClean="0"/>
              <a:t>Promising potential for investment </a:t>
            </a:r>
          </a:p>
          <a:p>
            <a:pPr lvl="1"/>
            <a:r>
              <a:rPr lang="en-IN" dirty="0" smtClean="0"/>
              <a:t>agriculture, </a:t>
            </a:r>
          </a:p>
          <a:p>
            <a:pPr lvl="1"/>
            <a:r>
              <a:rPr lang="en-IN" dirty="0" smtClean="0"/>
              <a:t>agro-processing,</a:t>
            </a:r>
          </a:p>
          <a:p>
            <a:pPr lvl="1"/>
            <a:r>
              <a:rPr lang="en-IN" dirty="0" smtClean="0"/>
              <a:t> textiles and garment, leather  and leather products, </a:t>
            </a:r>
          </a:p>
          <a:p>
            <a:pPr lvl="1"/>
            <a:r>
              <a:rPr lang="en-IN" dirty="0" smtClean="0"/>
              <a:t>tourism,</a:t>
            </a:r>
          </a:p>
          <a:p>
            <a:pPr lvl="1"/>
            <a:r>
              <a:rPr lang="en-IN" dirty="0" smtClean="0"/>
              <a:t> mining and</a:t>
            </a:r>
          </a:p>
          <a:p>
            <a:pPr lvl="1"/>
            <a:r>
              <a:rPr lang="en-IN" dirty="0" smtClean="0"/>
              <a:t> hydropower</a:t>
            </a:r>
            <a:endParaRPr lang="en-US" dirty="0"/>
          </a:p>
        </p:txBody>
      </p:sp>
      <p:pic>
        <p:nvPicPr>
          <p:cNvPr id="6" name="Picture 4" descr="C:\Users\dale\Downloads\Ethiopia_regions_english.png"/>
          <p:cNvPicPr>
            <a:picLocks noGrp="1" noChangeAspect="1" noChangeArrowheads="1"/>
          </p:cNvPicPr>
          <p:nvPr>
            <p:ph sz="half" idx="2"/>
          </p:nvPr>
        </p:nvPicPr>
        <p:blipFill>
          <a:blip r:embed="rId2" cstate="print"/>
          <a:stretch>
            <a:fillRect/>
          </a:stretch>
        </p:blipFill>
        <p:spPr bwMode="auto">
          <a:xfrm>
            <a:off x="4648200" y="2586996"/>
            <a:ext cx="4038600" cy="310164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pPr algn="ctr"/>
            <a:r>
              <a:rPr lang="en-US" sz="2800" dirty="0" smtClean="0">
                <a:solidFill>
                  <a:srgbClr val="FF0000"/>
                </a:solidFill>
              </a:rPr>
              <a:t>Key</a:t>
            </a:r>
            <a:r>
              <a:rPr lang="en-US" sz="2800" dirty="0" smtClean="0"/>
              <a:t> </a:t>
            </a:r>
            <a:r>
              <a:rPr lang="en-US" dirty="0" smtClean="0"/>
              <a:t>…</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pPr lvl="0"/>
            <a:r>
              <a:rPr lang="en-IN" sz="2800" dirty="0" smtClean="0">
                <a:solidFill>
                  <a:srgbClr val="00B050"/>
                </a:solidFill>
              </a:rPr>
              <a:t>The manpower needs are not filled by the local staff </a:t>
            </a:r>
          </a:p>
          <a:p>
            <a:pPr lvl="0"/>
            <a:endParaRPr lang="en-US" sz="2800" dirty="0" smtClean="0">
              <a:solidFill>
                <a:srgbClr val="00B050"/>
              </a:solidFill>
            </a:endParaRPr>
          </a:p>
          <a:p>
            <a:r>
              <a:rPr lang="en-IN" sz="2600" dirty="0">
                <a:solidFill>
                  <a:srgbClr val="00B050"/>
                </a:solidFill>
              </a:rPr>
              <a:t>There hasn’t been any promotional material printed or electronic broadcasted either by the company or form the government side to promote the investment </a:t>
            </a:r>
            <a:endParaRPr lang="en-IN" sz="2600" dirty="0" smtClean="0">
              <a:solidFill>
                <a:srgbClr val="00B050"/>
              </a:solidFill>
            </a:endParaRPr>
          </a:p>
          <a:p>
            <a:endParaRPr lang="en-IN" sz="2400" dirty="0" smtClean="0">
              <a:solidFill>
                <a:srgbClr val="00B050"/>
              </a:solidFill>
            </a:endParaRPr>
          </a:p>
          <a:p>
            <a:r>
              <a:rPr lang="en-US" sz="2600" dirty="0" err="1">
                <a:solidFill>
                  <a:srgbClr val="00B050"/>
                </a:solidFill>
              </a:rPr>
              <a:t>Ruchi</a:t>
            </a:r>
            <a:r>
              <a:rPr lang="en-US" sz="2600" dirty="0">
                <a:solidFill>
                  <a:srgbClr val="00B050"/>
                </a:solidFill>
              </a:rPr>
              <a:t> is not </a:t>
            </a:r>
            <a:r>
              <a:rPr lang="en-US" sz="2600" dirty="0" smtClean="0">
                <a:solidFill>
                  <a:srgbClr val="00B050"/>
                </a:solidFill>
              </a:rPr>
              <a:t>benefiting from a </a:t>
            </a:r>
            <a:r>
              <a:rPr lang="en-US" sz="2600" dirty="0">
                <a:solidFill>
                  <a:srgbClr val="00B050"/>
                </a:solidFill>
              </a:rPr>
              <a:t>membership </a:t>
            </a:r>
            <a:r>
              <a:rPr lang="en-US" sz="2600" dirty="0" smtClean="0">
                <a:solidFill>
                  <a:srgbClr val="00B050"/>
                </a:solidFill>
              </a:rPr>
              <a:t>a chamber to </a:t>
            </a:r>
            <a:r>
              <a:rPr lang="en-US" sz="2600" dirty="0">
                <a:solidFill>
                  <a:srgbClr val="00B050"/>
                </a:solidFill>
              </a:rPr>
              <a:t>introduce its business to the country, network with wide business companies in Ethiopia and in participating in the ongoing public-private </a:t>
            </a:r>
            <a:r>
              <a:rPr lang="en-US" sz="2600" dirty="0" smtClean="0">
                <a:solidFill>
                  <a:srgbClr val="00B050"/>
                </a:solidFill>
              </a:rPr>
              <a:t>dialogue</a:t>
            </a:r>
          </a:p>
          <a:p>
            <a:endParaRPr lang="en-IN" sz="2600" dirty="0" smtClean="0">
              <a:solidFill>
                <a:srgbClr val="00B050"/>
              </a:solidFill>
            </a:endParaRPr>
          </a:p>
          <a:p>
            <a:r>
              <a:rPr lang="en-IN" sz="2800" dirty="0" smtClean="0">
                <a:solidFill>
                  <a:srgbClr val="00B050"/>
                </a:solidFill>
              </a:rPr>
              <a:t>All the evidences indicate </a:t>
            </a:r>
            <a:r>
              <a:rPr lang="en-IN" sz="2800" dirty="0">
                <a:solidFill>
                  <a:srgbClr val="00B050"/>
                </a:solidFill>
              </a:rPr>
              <a:t>that there is a long way for  the company to improve its visibility as well as to show its social responsibility commitment which is vital in its marketing effort as a subsidiary of global company.</a:t>
            </a:r>
            <a:endParaRPr lang="en-US" sz="2800" dirty="0">
              <a:solidFill>
                <a:srgbClr val="00B05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ctr"/>
            <a:r>
              <a:rPr lang="en-US" sz="2800" b="1" dirty="0" smtClean="0">
                <a:solidFill>
                  <a:srgbClr val="FF0000"/>
                </a:solidFill>
              </a:rPr>
              <a:t>Recommendations </a:t>
            </a:r>
            <a:endParaRPr lang="en-US" sz="2800" b="1" dirty="0">
              <a:solidFill>
                <a:srgbClr val="FF0000"/>
              </a:solidFill>
            </a:endParaRPr>
          </a:p>
        </p:txBody>
      </p:sp>
      <p:sp>
        <p:nvSpPr>
          <p:cNvPr id="3" name="Content Placeholder 2"/>
          <p:cNvSpPr>
            <a:spLocks noGrp="1"/>
          </p:cNvSpPr>
          <p:nvPr>
            <p:ph idx="1"/>
          </p:nvPr>
        </p:nvSpPr>
        <p:spPr>
          <a:xfrm>
            <a:off x="457200" y="762000"/>
            <a:ext cx="8229600" cy="6096000"/>
          </a:xfrm>
        </p:spPr>
        <p:txBody>
          <a:bodyPr>
            <a:normAutofit fontScale="77500" lnSpcReduction="20000"/>
          </a:bodyPr>
          <a:lstStyle/>
          <a:p>
            <a:pPr lvl="0"/>
            <a:r>
              <a:rPr lang="en-IN" dirty="0">
                <a:solidFill>
                  <a:srgbClr val="00B050"/>
                </a:solidFill>
              </a:rPr>
              <a:t>Design/adopt/adapt and present a CSR strategy and present to the partners to show its acts are sustainable as well as responsible</a:t>
            </a:r>
            <a:r>
              <a:rPr lang="en-IN" dirty="0" smtClean="0">
                <a:solidFill>
                  <a:srgbClr val="00B050"/>
                </a:solidFill>
              </a:rPr>
              <a:t>.</a:t>
            </a:r>
          </a:p>
          <a:p>
            <a:pPr lvl="0"/>
            <a:endParaRPr lang="en-US" dirty="0">
              <a:solidFill>
                <a:srgbClr val="00B050"/>
              </a:solidFill>
            </a:endParaRPr>
          </a:p>
          <a:p>
            <a:pPr lvl="0"/>
            <a:r>
              <a:rPr lang="en-IN" dirty="0">
                <a:solidFill>
                  <a:srgbClr val="00B050"/>
                </a:solidFill>
              </a:rPr>
              <a:t>As the assessment indicates that the farm is poorly connected to any partners in its operation area, it is imperative to identify the important partners around the farm operation area with the view of working together in areas of common interest particularly related with CSR attributes. </a:t>
            </a:r>
            <a:endParaRPr lang="en-IN" dirty="0" smtClean="0">
              <a:solidFill>
                <a:srgbClr val="00B050"/>
              </a:solidFill>
            </a:endParaRPr>
          </a:p>
          <a:p>
            <a:pPr lvl="0"/>
            <a:endParaRPr lang="en-US" dirty="0">
              <a:solidFill>
                <a:srgbClr val="00B050"/>
              </a:solidFill>
            </a:endParaRPr>
          </a:p>
          <a:p>
            <a:pPr lvl="0"/>
            <a:r>
              <a:rPr lang="en-IN" dirty="0">
                <a:solidFill>
                  <a:srgbClr val="00B050"/>
                </a:solidFill>
              </a:rPr>
              <a:t>Design a strategy to make the farm activities environment friendly and greener as well as community and employees centred to minimize and prevent the adverse effects of the investment related with deforestation, use of chemicals and heavy farm and construction machinery. </a:t>
            </a:r>
            <a:endParaRPr lang="en-IN" dirty="0" smtClean="0">
              <a:solidFill>
                <a:srgbClr val="00B050"/>
              </a:solidFill>
            </a:endParaRPr>
          </a:p>
          <a:p>
            <a:pPr lvl="0"/>
            <a:endParaRPr lang="en-US" dirty="0">
              <a:solidFill>
                <a:srgbClr val="00B050"/>
              </a:solidFill>
            </a:endParaRPr>
          </a:p>
          <a:p>
            <a:pPr lvl="0"/>
            <a:r>
              <a:rPr lang="en-IN" dirty="0">
                <a:solidFill>
                  <a:srgbClr val="00B050"/>
                </a:solidFill>
              </a:rPr>
              <a:t>The farm needs to manage and protect the environment/natural resources through initiating plantation schemes to replace the trees cut and maintaining the biodiversity of plants, reduce use of artificial chemicals and introduce environmentally friendly crop protection methods like biological control</a:t>
            </a:r>
            <a:endParaRPr lang="en-US" dirty="0">
              <a:solidFill>
                <a:srgbClr val="00B050"/>
              </a:solidFill>
            </a:endParaRPr>
          </a:p>
          <a:p>
            <a:pPr lvl="0"/>
            <a:r>
              <a:rPr lang="en-IN" dirty="0"/>
              <a:t> </a:t>
            </a:r>
            <a:endParaRPr lang="en-US" dirty="0" smtClean="0"/>
          </a:p>
          <a:p>
            <a:endParaRPr lang="en-US" dirty="0" smtClean="0"/>
          </a:p>
          <a:p>
            <a:pPr lvl="0"/>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normAutofit/>
          </a:bodyPr>
          <a:lstStyle/>
          <a:p>
            <a:pPr algn="ctr"/>
            <a:r>
              <a:rPr lang="en-US" sz="2800" dirty="0" err="1" smtClean="0">
                <a:solidFill>
                  <a:srgbClr val="FF0000"/>
                </a:solidFill>
              </a:rPr>
              <a:t>Recomm</a:t>
            </a:r>
            <a:r>
              <a:rPr lang="en-US" sz="2800" dirty="0" smtClean="0">
                <a:solidFill>
                  <a:srgbClr val="FF0000"/>
                </a:solidFill>
              </a:rPr>
              <a:t>…</a:t>
            </a:r>
            <a:endParaRPr lang="en-US" sz="2800" dirty="0">
              <a:solidFill>
                <a:srgbClr val="FF0000"/>
              </a:solidFill>
            </a:endParaRPr>
          </a:p>
        </p:txBody>
      </p:sp>
      <p:sp>
        <p:nvSpPr>
          <p:cNvPr id="3" name="Content Placeholder 2"/>
          <p:cNvSpPr>
            <a:spLocks noGrp="1"/>
          </p:cNvSpPr>
          <p:nvPr>
            <p:ph idx="1"/>
          </p:nvPr>
        </p:nvSpPr>
        <p:spPr>
          <a:xfrm>
            <a:off x="457200" y="1143000"/>
            <a:ext cx="8229600" cy="5715000"/>
          </a:xfrm>
        </p:spPr>
        <p:txBody>
          <a:bodyPr>
            <a:normAutofit fontScale="25000" lnSpcReduction="20000"/>
          </a:bodyPr>
          <a:lstStyle/>
          <a:p>
            <a:endParaRPr lang="en-IN" dirty="0" smtClean="0"/>
          </a:p>
          <a:p>
            <a:pPr lvl="0"/>
            <a:r>
              <a:rPr lang="en-IN" sz="5500" dirty="0" smtClean="0">
                <a:solidFill>
                  <a:srgbClr val="00B050"/>
                </a:solidFill>
              </a:rPr>
              <a:t>key social infrastructure such as schools, health and sanitation facilities, roads, grain mills are lacking. The farm can work with the local government structure to identify and confirm the priority CSR activities and contribute to the provision such facilities and services.</a:t>
            </a:r>
          </a:p>
          <a:p>
            <a:pPr lvl="0"/>
            <a:endParaRPr lang="en-IN" sz="5500" dirty="0" smtClean="0">
              <a:solidFill>
                <a:srgbClr val="00B050"/>
              </a:solidFill>
            </a:endParaRPr>
          </a:p>
          <a:p>
            <a:pPr lvl="0"/>
            <a:r>
              <a:rPr lang="en-IN" sz="5500" dirty="0">
                <a:solidFill>
                  <a:srgbClr val="00B050"/>
                </a:solidFill>
              </a:rPr>
              <a:t>The different government agencies </a:t>
            </a:r>
            <a:r>
              <a:rPr lang="en-IN" sz="5500" dirty="0" smtClean="0">
                <a:solidFill>
                  <a:srgbClr val="00B050"/>
                </a:solidFill>
              </a:rPr>
              <a:t>and </a:t>
            </a:r>
            <a:r>
              <a:rPr lang="en-IN" sz="5500" dirty="0">
                <a:solidFill>
                  <a:srgbClr val="00B050"/>
                </a:solidFill>
              </a:rPr>
              <a:t>the community needs to involve collaboratively and share information and responsibilities in land </a:t>
            </a:r>
            <a:r>
              <a:rPr lang="en-IN" sz="5500" dirty="0" smtClean="0">
                <a:solidFill>
                  <a:srgbClr val="00B050"/>
                </a:solidFill>
              </a:rPr>
              <a:t>allocations and  </a:t>
            </a:r>
            <a:r>
              <a:rPr lang="en-IN" sz="5500" dirty="0">
                <a:solidFill>
                  <a:srgbClr val="00B050"/>
                </a:solidFill>
              </a:rPr>
              <a:t>transfer </a:t>
            </a:r>
            <a:r>
              <a:rPr lang="en-IN" sz="5500" dirty="0" smtClean="0">
                <a:solidFill>
                  <a:srgbClr val="00B050"/>
                </a:solidFill>
              </a:rPr>
              <a:t> </a:t>
            </a:r>
            <a:r>
              <a:rPr lang="en-IN" sz="5500" dirty="0">
                <a:solidFill>
                  <a:srgbClr val="00B050"/>
                </a:solidFill>
              </a:rPr>
              <a:t>and </a:t>
            </a:r>
            <a:r>
              <a:rPr lang="en-IN" sz="5500" dirty="0" smtClean="0">
                <a:solidFill>
                  <a:srgbClr val="00B050"/>
                </a:solidFill>
              </a:rPr>
              <a:t> provide regulatory </a:t>
            </a:r>
            <a:r>
              <a:rPr lang="en-IN" sz="5500" dirty="0">
                <a:solidFill>
                  <a:srgbClr val="00B050"/>
                </a:solidFill>
              </a:rPr>
              <a:t>services so that investors are adequately facilitated in their business while at the same time be encouraged to discharge their responsibilities particularly CSR</a:t>
            </a:r>
            <a:r>
              <a:rPr lang="en-IN" sz="5500" dirty="0" smtClean="0">
                <a:solidFill>
                  <a:srgbClr val="00B050"/>
                </a:solidFill>
              </a:rPr>
              <a:t>.</a:t>
            </a:r>
          </a:p>
          <a:p>
            <a:pPr lvl="0"/>
            <a:endParaRPr lang="en-US" sz="5500" dirty="0">
              <a:solidFill>
                <a:srgbClr val="00B050"/>
              </a:solidFill>
            </a:endParaRPr>
          </a:p>
          <a:p>
            <a:pPr lvl="0"/>
            <a:r>
              <a:rPr lang="en-IN" sz="5500" dirty="0" err="1">
                <a:solidFill>
                  <a:srgbClr val="00B050"/>
                </a:solidFill>
              </a:rPr>
              <a:t>Ruchi</a:t>
            </a:r>
            <a:r>
              <a:rPr lang="en-IN" sz="5500" dirty="0">
                <a:solidFill>
                  <a:srgbClr val="00B050"/>
                </a:solidFill>
              </a:rPr>
              <a:t> Soya needs to get the buy in of its project by the community by interacting and communicating more with them on the current and future benefits of the investment to the day to day life of the community by way of expanded employment opportunities, technology and skill transfers, and triggering key services relevant to the community. </a:t>
            </a:r>
            <a:endParaRPr lang="en-IN" sz="5500" dirty="0" smtClean="0">
              <a:solidFill>
                <a:srgbClr val="00B050"/>
              </a:solidFill>
            </a:endParaRPr>
          </a:p>
          <a:p>
            <a:pPr lvl="0"/>
            <a:endParaRPr lang="en-US" sz="5500" dirty="0">
              <a:solidFill>
                <a:srgbClr val="00B050"/>
              </a:solidFill>
            </a:endParaRPr>
          </a:p>
          <a:p>
            <a:pPr lvl="0"/>
            <a:r>
              <a:rPr lang="en-IN" sz="5500" dirty="0">
                <a:solidFill>
                  <a:srgbClr val="00B050"/>
                </a:solidFill>
              </a:rPr>
              <a:t>It is advisable for the company to take steps to be more transparent about their policies, commitments, product &amp; services and associated operations, spending plan and annually report these both in the country and in India. </a:t>
            </a:r>
            <a:endParaRPr lang="en-IN" sz="5500" dirty="0" smtClean="0">
              <a:solidFill>
                <a:srgbClr val="00B050"/>
              </a:solidFill>
            </a:endParaRPr>
          </a:p>
          <a:p>
            <a:pPr lvl="0"/>
            <a:endParaRPr lang="en-US" sz="5500" dirty="0">
              <a:solidFill>
                <a:srgbClr val="00B050"/>
              </a:solidFill>
            </a:endParaRPr>
          </a:p>
          <a:p>
            <a:pPr lvl="0"/>
            <a:r>
              <a:rPr lang="en-IN" sz="5500" dirty="0">
                <a:solidFill>
                  <a:srgbClr val="00B050"/>
                </a:solidFill>
              </a:rPr>
              <a:t>It is also important to consider membership with the appropriate business association such as Addis Ababa chamber of commerce and </a:t>
            </a:r>
            <a:r>
              <a:rPr lang="en-IN" sz="5500" dirty="0" err="1">
                <a:solidFill>
                  <a:srgbClr val="00B050"/>
                </a:solidFill>
              </a:rPr>
              <a:t>sectoral</a:t>
            </a:r>
            <a:r>
              <a:rPr lang="en-IN" sz="5500" dirty="0">
                <a:solidFill>
                  <a:srgbClr val="00B050"/>
                </a:solidFill>
              </a:rPr>
              <a:t> association to be networked with companies working in the country and to be more familiar with the business law of the country.</a:t>
            </a:r>
            <a:endParaRPr lang="en-US" sz="5500" dirty="0">
              <a:solidFill>
                <a:srgbClr val="00B050"/>
              </a:solidFill>
            </a:endParaRPr>
          </a:p>
          <a:p>
            <a:r>
              <a:rPr lang="en-IN" dirty="0"/>
              <a:t/>
            </a:r>
            <a:br>
              <a:rPr lang="en-IN" dirty="0"/>
            </a:br>
            <a:r>
              <a:rPr lang="en-IN" dirty="0"/>
              <a:t> </a:t>
            </a:r>
            <a:endParaRPr lang="en-US" dirty="0"/>
          </a:p>
          <a:p>
            <a:pPr lvl="0"/>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pPr algn="ctr"/>
            <a:r>
              <a:rPr lang="en-IN" sz="2800" b="1" dirty="0">
                <a:solidFill>
                  <a:srgbClr val="FF0000"/>
                </a:solidFill>
              </a:rPr>
              <a:t>National investment climate</a:t>
            </a:r>
            <a:endParaRPr lang="en-US" sz="2800" b="1" dirty="0">
              <a:solidFill>
                <a:srgbClr val="FF0000"/>
              </a:solidFill>
            </a:endParaRPr>
          </a:p>
        </p:txBody>
      </p:sp>
      <p:sp>
        <p:nvSpPr>
          <p:cNvPr id="3" name="Content Placeholder 2"/>
          <p:cNvSpPr>
            <a:spLocks noGrp="1"/>
          </p:cNvSpPr>
          <p:nvPr>
            <p:ph sz="half" idx="1"/>
          </p:nvPr>
        </p:nvSpPr>
        <p:spPr>
          <a:xfrm>
            <a:off x="228600" y="1600200"/>
            <a:ext cx="4114800" cy="4800600"/>
          </a:xfrm>
        </p:spPr>
        <p:txBody>
          <a:bodyPr/>
          <a:lstStyle/>
          <a:p>
            <a:r>
              <a:rPr lang="en-US" sz="2000" dirty="0" smtClean="0">
                <a:solidFill>
                  <a:srgbClr val="00B050"/>
                </a:solidFill>
              </a:rPr>
              <a:t>Ethiopia is centrally located  within non-stop transport distance to all major markets,</a:t>
            </a:r>
          </a:p>
          <a:p>
            <a:pPr>
              <a:buNone/>
            </a:pPr>
            <a:endParaRPr lang="en-US" sz="2000" dirty="0" smtClean="0">
              <a:solidFill>
                <a:srgbClr val="00B050"/>
              </a:solidFill>
            </a:endParaRPr>
          </a:p>
          <a:p>
            <a:r>
              <a:rPr lang="en-IN" sz="2000" dirty="0" smtClean="0">
                <a:solidFill>
                  <a:srgbClr val="FF0000"/>
                </a:solidFill>
              </a:rPr>
              <a:t>FDI flow to Ethiopia </a:t>
            </a:r>
          </a:p>
          <a:p>
            <a:pPr lvl="1"/>
            <a:r>
              <a:rPr lang="en-IN" sz="2000" dirty="0" smtClean="0">
                <a:solidFill>
                  <a:srgbClr val="FF0000"/>
                </a:solidFill>
              </a:rPr>
              <a:t>54.4 billion birr in 2005 </a:t>
            </a:r>
          </a:p>
          <a:p>
            <a:pPr lvl="1"/>
            <a:r>
              <a:rPr lang="en-IN" sz="2000" dirty="0" smtClean="0">
                <a:solidFill>
                  <a:srgbClr val="FF0000"/>
                </a:solidFill>
              </a:rPr>
              <a:t>169.6 billion birr in 2007 and </a:t>
            </a:r>
          </a:p>
          <a:p>
            <a:pPr lvl="1"/>
            <a:r>
              <a:rPr lang="en-IN" sz="2000" dirty="0" smtClean="0">
                <a:solidFill>
                  <a:srgbClr val="FF0000"/>
                </a:solidFill>
              </a:rPr>
              <a:t> to more than 300 % growth in 2012. </a:t>
            </a:r>
          </a:p>
          <a:p>
            <a:pPr lvl="1"/>
            <a:endParaRPr lang="en-IN" sz="2000" dirty="0" smtClean="0">
              <a:solidFill>
                <a:srgbClr val="FF0000"/>
              </a:solidFill>
            </a:endParaRPr>
          </a:p>
          <a:p>
            <a:r>
              <a:rPr lang="en-IN" sz="2000" dirty="0" smtClean="0">
                <a:solidFill>
                  <a:srgbClr val="00B050"/>
                </a:solidFill>
              </a:rPr>
              <a:t>FDI  - nearly acc for  85.5% of the total private investment projects  (1991-2011). </a:t>
            </a:r>
            <a:endParaRPr lang="en-US" sz="2000" dirty="0" smtClean="0">
              <a:solidFill>
                <a:srgbClr val="00B050"/>
              </a:solidFill>
            </a:endParaRPr>
          </a:p>
          <a:p>
            <a:endParaRPr lang="en-US" dirty="0"/>
          </a:p>
        </p:txBody>
      </p:sp>
      <p:pic>
        <p:nvPicPr>
          <p:cNvPr id="8" name="Picture 2" descr="D:\Tesfaye Computer 2\Lelena Global\Indian Investment\Gambella Photos\DSC09748.JPG"/>
          <p:cNvPicPr>
            <a:picLocks noGrp="1" noChangeAspect="1" noChangeArrowheads="1"/>
          </p:cNvPicPr>
          <p:nvPr>
            <p:ph sz="half" idx="2"/>
          </p:nvPr>
        </p:nvPicPr>
        <p:blipFill>
          <a:blip r:embed="rId2" cstate="print"/>
          <a:stretch>
            <a:fillRect/>
          </a:stretch>
        </p:blipFill>
        <p:spPr bwMode="auto">
          <a:xfrm>
            <a:off x="5258492" y="2622824"/>
            <a:ext cx="2818015" cy="302998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82000" cy="762000"/>
          </a:xfrm>
        </p:spPr>
        <p:txBody>
          <a:bodyPr>
            <a:noAutofit/>
          </a:bodyPr>
          <a:lstStyle/>
          <a:p>
            <a:pPr algn="ctr"/>
            <a:r>
              <a:rPr lang="en-IN" sz="2800" b="1" dirty="0" smtClean="0">
                <a:solidFill>
                  <a:srgbClr val="FF0000"/>
                </a:solidFill>
              </a:rPr>
              <a:t>Environmental  and Agricultural laws /Acts</a:t>
            </a:r>
          </a:p>
        </p:txBody>
      </p:sp>
      <p:sp>
        <p:nvSpPr>
          <p:cNvPr id="3" name="Content Placeholder 2"/>
          <p:cNvSpPr>
            <a:spLocks noGrp="1"/>
          </p:cNvSpPr>
          <p:nvPr>
            <p:ph idx="1"/>
          </p:nvPr>
        </p:nvSpPr>
        <p:spPr>
          <a:xfrm>
            <a:off x="0" y="1447800"/>
            <a:ext cx="8686800" cy="5059363"/>
          </a:xfrm>
        </p:spPr>
        <p:txBody>
          <a:bodyPr>
            <a:normAutofit fontScale="92500" lnSpcReduction="10000"/>
          </a:bodyPr>
          <a:lstStyle/>
          <a:p>
            <a:endParaRPr lang="en-IN" sz="2000" b="1" dirty="0" smtClean="0"/>
          </a:p>
          <a:p>
            <a:pPr lvl="1"/>
            <a:endParaRPr lang="en-IN" sz="2100" dirty="0" smtClean="0">
              <a:solidFill>
                <a:srgbClr val="00B050"/>
              </a:solidFill>
            </a:endParaRPr>
          </a:p>
          <a:p>
            <a:r>
              <a:rPr lang="en-IN" sz="2300" dirty="0" smtClean="0">
                <a:solidFill>
                  <a:srgbClr val="00B050"/>
                </a:solidFill>
              </a:rPr>
              <a:t>Need for Environmental Impact Assessment &amp; Authorization by Federal or regional EPAs</a:t>
            </a:r>
          </a:p>
          <a:p>
            <a:endParaRPr lang="en-IN" sz="2000" b="1" dirty="0" smtClean="0"/>
          </a:p>
          <a:p>
            <a:r>
              <a:rPr lang="en-IN" sz="2000" b="1" dirty="0" smtClean="0">
                <a:solidFill>
                  <a:srgbClr val="00B050"/>
                </a:solidFill>
              </a:rPr>
              <a:t>Climate-Resilient Green Economy (CRGE) Strategy (2010)</a:t>
            </a:r>
          </a:p>
          <a:p>
            <a:pPr lvl="1"/>
            <a:r>
              <a:rPr lang="en-IN" sz="2000" dirty="0" smtClean="0"/>
              <a:t> Protect the country from the adverse effects of climate change and to build a green economy that will help realise its ambition of reaching middle income status before 2025.</a:t>
            </a:r>
            <a:endParaRPr lang="en-US" sz="2000" dirty="0" smtClean="0"/>
          </a:p>
          <a:p>
            <a:r>
              <a:rPr lang="en-IN" sz="2300" dirty="0" smtClean="0">
                <a:solidFill>
                  <a:srgbClr val="00B050"/>
                </a:solidFill>
              </a:rPr>
              <a:t>Rural Land Administration and Use </a:t>
            </a:r>
          </a:p>
          <a:p>
            <a:r>
              <a:rPr lang="en-IN" sz="2300" dirty="0" smtClean="0">
                <a:solidFill>
                  <a:srgbClr val="00B050"/>
                </a:solidFill>
              </a:rPr>
              <a:t>Expropriation of Land Holdings for the Public </a:t>
            </a:r>
          </a:p>
          <a:p>
            <a:r>
              <a:rPr lang="en-IN" sz="2300" dirty="0" smtClean="0">
                <a:solidFill>
                  <a:srgbClr val="00B050"/>
                </a:solidFill>
              </a:rPr>
              <a:t>Forest Development, Conservation and Utilization </a:t>
            </a:r>
          </a:p>
          <a:p>
            <a:r>
              <a:rPr lang="en-IN" sz="2300" dirty="0" smtClean="0">
                <a:solidFill>
                  <a:srgbClr val="00B050"/>
                </a:solidFill>
              </a:rPr>
              <a:t>Ethiopian Water Resource Management </a:t>
            </a:r>
          </a:p>
          <a:p>
            <a:pPr lvl="1">
              <a:buNone/>
            </a:pPr>
            <a:r>
              <a:rPr lang="en-US" sz="2000" b="1" dirty="0"/>
              <a:t/>
            </a:r>
            <a:br>
              <a:rPr lang="en-US" sz="2000" b="1" dirty="0"/>
            </a:br>
            <a:endParaRPr lang="en-IN" sz="2000" b="1" dirty="0"/>
          </a:p>
          <a:p>
            <a:endParaRPr lang="en-IN"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IN" sz="2800" b="1" dirty="0" smtClean="0">
                <a:solidFill>
                  <a:srgbClr val="FF0000"/>
                </a:solidFill>
              </a:rPr>
              <a:t>International treaties and conventions</a:t>
            </a:r>
            <a:endParaRPr lang="en-US" sz="2800" dirty="0">
              <a:solidFill>
                <a:srgbClr val="FF0000"/>
              </a:solidFill>
            </a:endParaRPr>
          </a:p>
        </p:txBody>
      </p:sp>
      <p:sp>
        <p:nvSpPr>
          <p:cNvPr id="3" name="Content Placeholder 2"/>
          <p:cNvSpPr>
            <a:spLocks noGrp="1"/>
          </p:cNvSpPr>
          <p:nvPr>
            <p:ph idx="1"/>
          </p:nvPr>
        </p:nvSpPr>
        <p:spPr>
          <a:xfrm>
            <a:off x="457200" y="1935480"/>
            <a:ext cx="8229600" cy="4617720"/>
          </a:xfrm>
        </p:spPr>
        <p:txBody>
          <a:bodyPr>
            <a:normAutofit/>
          </a:bodyPr>
          <a:lstStyle/>
          <a:p>
            <a:r>
              <a:rPr lang="en-IN" sz="2400" b="1" dirty="0" smtClean="0">
                <a:solidFill>
                  <a:srgbClr val="00B050"/>
                </a:solidFill>
                <a:latin typeface="Times New Roman" pitchFamily="18" charset="0"/>
                <a:cs typeface="Times New Roman" pitchFamily="18" charset="0"/>
              </a:rPr>
              <a:t>Bilateral investment treaties (BIT)</a:t>
            </a:r>
          </a:p>
          <a:p>
            <a:pPr>
              <a:buNone/>
            </a:pPr>
            <a:r>
              <a:rPr lang="en-US" sz="2400" dirty="0" smtClean="0">
                <a:latin typeface="Times New Roman" pitchFamily="18" charset="0"/>
                <a:cs typeface="Times New Roman" pitchFamily="18" charset="0"/>
              </a:rPr>
              <a:t>	</a:t>
            </a:r>
            <a:r>
              <a:rPr lang="en-IN" sz="2400" dirty="0" smtClean="0"/>
              <a:t>Ethiopia has bilateral investment and protection agreements with </a:t>
            </a:r>
            <a:r>
              <a:rPr lang="en-IN" sz="2400" dirty="0" smtClean="0">
                <a:solidFill>
                  <a:srgbClr val="FF0000"/>
                </a:solidFill>
              </a:rPr>
              <a:t>China, Denmark, Italy, Kuwait, Malaysia, Netherlands, Russia, Sudan, Switzerland, Tunisia, Turkey, Yemen, Spain, Algeria, Austria, UK, Belgium/Luxemburg, Libya, Egypt, Germany, Finland, India, and Equatorial Guinea </a:t>
            </a:r>
            <a:endParaRPr lang="en-US" sz="2400" dirty="0" smtClean="0">
              <a:solidFill>
                <a:srgbClr val="FF0000"/>
              </a:solidFill>
              <a:latin typeface="+mj-lt"/>
              <a:ea typeface="+mj-ea"/>
              <a:cs typeface="+mj-cs"/>
            </a:endParaRPr>
          </a:p>
          <a:p>
            <a:r>
              <a:rPr lang="en-US" sz="2400" b="1" dirty="0" smtClean="0">
                <a:solidFill>
                  <a:srgbClr val="00B050"/>
                </a:solidFill>
                <a:latin typeface="Times New Roman" pitchFamily="18" charset="0"/>
                <a:cs typeface="Times New Roman" pitchFamily="18" charset="0"/>
              </a:rPr>
              <a:t>Double taxation treaties (DTT Ethiopia</a:t>
            </a:r>
          </a:p>
          <a:p>
            <a:pPr>
              <a:buNone/>
            </a:pPr>
            <a:r>
              <a:rPr lang="en-US" sz="2400" b="1" dirty="0" smtClean="0">
                <a:solidFill>
                  <a:srgbClr val="00B050"/>
                </a:solidFill>
                <a:latin typeface="Times New Roman" pitchFamily="18" charset="0"/>
                <a:cs typeface="Times New Roman" pitchFamily="18" charset="0"/>
              </a:rPr>
              <a:t>   </a:t>
            </a:r>
            <a:r>
              <a:rPr lang="en-IN" sz="2400" dirty="0" smtClean="0"/>
              <a:t>has avoidance of double taxation treaties with fourteen countries, including Italy, Kuwait, Romania, Russia, Tunisia, Yemen, Israel, South Africa, Sudan and the UK</a:t>
            </a:r>
            <a:endParaRPr lang="en-US" sz="2400" dirty="0" smtClean="0">
              <a:latin typeface="+mj-lt"/>
              <a:ea typeface="+mj-ea"/>
              <a:cs typeface="+mj-cs"/>
            </a:endParaRPr>
          </a:p>
          <a:p>
            <a:pPr>
              <a:buNone/>
            </a:pPr>
            <a:endParaRPr lang="en-US" dirty="0" smtClean="0"/>
          </a:p>
          <a:p>
            <a:pPr lv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IN" sz="2800" b="1" dirty="0">
                <a:solidFill>
                  <a:srgbClr val="FF0000"/>
                </a:solidFill>
              </a:rPr>
              <a:t>Investment and </a:t>
            </a:r>
            <a:r>
              <a:rPr lang="en-IN" sz="2800" b="1" dirty="0" smtClean="0">
                <a:solidFill>
                  <a:srgbClr val="FF0000"/>
                </a:solidFill>
              </a:rPr>
              <a:t>Trade Agreements </a:t>
            </a:r>
            <a:r>
              <a:rPr lang="en-US" sz="2800" dirty="0">
                <a:solidFill>
                  <a:srgbClr val="FF0000"/>
                </a:solidFill>
              </a:rPr>
              <a:t/>
            </a:r>
            <a:br>
              <a:rPr lang="en-US" sz="2800" dirty="0">
                <a:solidFill>
                  <a:srgbClr val="FF0000"/>
                </a:solidFill>
              </a:rPr>
            </a:br>
            <a:endParaRPr lang="en-US" sz="2800" dirty="0">
              <a:solidFill>
                <a:srgbClr val="FF0000"/>
              </a:solidFill>
            </a:endParaRPr>
          </a:p>
        </p:txBody>
      </p:sp>
      <p:sp>
        <p:nvSpPr>
          <p:cNvPr id="3" name="Content Placeholder 2"/>
          <p:cNvSpPr>
            <a:spLocks noGrp="1"/>
          </p:cNvSpPr>
          <p:nvPr>
            <p:ph idx="1"/>
          </p:nvPr>
        </p:nvSpPr>
        <p:spPr/>
        <p:txBody>
          <a:bodyPr/>
          <a:lstStyle/>
          <a:p>
            <a:r>
              <a:rPr lang="en-IN" sz="2400" b="1" dirty="0" smtClean="0">
                <a:solidFill>
                  <a:srgbClr val="00B050"/>
                </a:solidFill>
              </a:rPr>
              <a:t>Member of COMESA </a:t>
            </a:r>
          </a:p>
          <a:p>
            <a:pPr lvl="1"/>
            <a:r>
              <a:rPr lang="en-IN" sz="2400" dirty="0" smtClean="0"/>
              <a:t>Under AGOA Ethiopian export products are entitled to duty-free and quota-free access to the United States market.</a:t>
            </a:r>
          </a:p>
          <a:p>
            <a:r>
              <a:rPr lang="en-IN" sz="2400" b="1" dirty="0" smtClean="0">
                <a:solidFill>
                  <a:srgbClr val="00B050"/>
                </a:solidFill>
              </a:rPr>
              <a:t>Ethiopia is also a beneficiary of the </a:t>
            </a:r>
            <a:r>
              <a:rPr lang="en-IN" sz="2400" b="1" dirty="0" err="1" smtClean="0">
                <a:solidFill>
                  <a:srgbClr val="00B050"/>
                </a:solidFill>
              </a:rPr>
              <a:t>Cotonou</a:t>
            </a:r>
            <a:r>
              <a:rPr lang="en-IN" sz="2400" b="1" dirty="0" smtClean="0">
                <a:solidFill>
                  <a:srgbClr val="00B050"/>
                </a:solidFill>
              </a:rPr>
              <a:t> Agreement with the EU and is eligible for the “Everything But Arms” initiative, benefiting from the generalized system of preference</a:t>
            </a:r>
            <a:r>
              <a:rPr lang="en-IN" sz="2400" dirty="0" smtClean="0"/>
              <a:t>s</a:t>
            </a:r>
          </a:p>
          <a:p>
            <a:pPr lvl="1"/>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r>
              <a:rPr lang="en-IN" sz="2800" b="1" dirty="0">
                <a:solidFill>
                  <a:srgbClr val="FF0000"/>
                </a:solidFill>
              </a:rPr>
              <a:t>National laws, rules and regulations governing foreign investment</a:t>
            </a:r>
            <a:r>
              <a:rPr lang="en-US" sz="2800" dirty="0"/>
              <a:t/>
            </a:r>
            <a:br>
              <a:rPr lang="en-US" sz="2800" dirty="0"/>
            </a:br>
            <a:r>
              <a:rPr lang="en-IN" b="1" dirty="0"/>
              <a:t> </a:t>
            </a:r>
            <a:endParaRPr lang="en-US" sz="1600" dirty="0"/>
          </a:p>
        </p:txBody>
      </p:sp>
      <p:sp>
        <p:nvSpPr>
          <p:cNvPr id="3" name="Content Placeholder 2"/>
          <p:cNvSpPr>
            <a:spLocks noGrp="1"/>
          </p:cNvSpPr>
          <p:nvPr>
            <p:ph idx="1"/>
          </p:nvPr>
        </p:nvSpPr>
        <p:spPr/>
        <p:txBody>
          <a:bodyPr>
            <a:normAutofit/>
          </a:bodyPr>
          <a:lstStyle/>
          <a:p>
            <a:r>
              <a:rPr lang="en-IN" sz="2400" b="1" dirty="0">
                <a:solidFill>
                  <a:srgbClr val="00B050"/>
                </a:solidFill>
              </a:rPr>
              <a:t>Commercial Registration and Business Licensing revised in </a:t>
            </a:r>
            <a:r>
              <a:rPr lang="en-IN" sz="2400" b="1" dirty="0" smtClean="0">
                <a:solidFill>
                  <a:srgbClr val="00B050"/>
                </a:solidFill>
              </a:rPr>
              <a:t>2010 :</a:t>
            </a:r>
          </a:p>
          <a:p>
            <a:r>
              <a:rPr lang="en-IN" sz="2400" b="1" dirty="0">
                <a:solidFill>
                  <a:srgbClr val="00B050"/>
                </a:solidFill>
              </a:rPr>
              <a:t>Commercial Code, 1960 revised in </a:t>
            </a:r>
            <a:r>
              <a:rPr lang="en-IN" sz="2400" b="1" dirty="0" smtClean="0">
                <a:solidFill>
                  <a:srgbClr val="00B050"/>
                </a:solidFill>
              </a:rPr>
              <a:t>2008: </a:t>
            </a:r>
          </a:p>
          <a:p>
            <a:r>
              <a:rPr lang="en-IN" sz="2400" b="1" dirty="0" smtClean="0">
                <a:solidFill>
                  <a:srgbClr val="00B050"/>
                </a:solidFill>
              </a:rPr>
              <a:t>Expropriation </a:t>
            </a:r>
            <a:r>
              <a:rPr lang="en-IN" sz="2400" b="1" dirty="0">
                <a:solidFill>
                  <a:srgbClr val="00B050"/>
                </a:solidFill>
              </a:rPr>
              <a:t>of Land Holdings for Public Purposes and Payment of Compensation </a:t>
            </a:r>
            <a:r>
              <a:rPr lang="en-IN" sz="2400" b="1" dirty="0" smtClean="0">
                <a:solidFill>
                  <a:srgbClr val="00B050"/>
                </a:solidFill>
              </a:rPr>
              <a:t>55/2005:</a:t>
            </a:r>
          </a:p>
          <a:p>
            <a:r>
              <a:rPr lang="en-IN" sz="2400" b="1" dirty="0">
                <a:solidFill>
                  <a:srgbClr val="00B050"/>
                </a:solidFill>
              </a:rPr>
              <a:t>Trade Practice and Consumers’ Protection Proclamation </a:t>
            </a:r>
            <a:r>
              <a:rPr lang="en-IN" sz="2400" b="1" dirty="0" smtClean="0">
                <a:solidFill>
                  <a:srgbClr val="00B050"/>
                </a:solidFill>
              </a:rPr>
              <a:t>2010:</a:t>
            </a:r>
          </a:p>
          <a:p>
            <a:r>
              <a:rPr lang="en-IN" sz="2400" b="1" dirty="0">
                <a:solidFill>
                  <a:srgbClr val="00B050"/>
                </a:solidFill>
              </a:rPr>
              <a:t>National Social Protection Policy Of Ethiopia 2012:</a:t>
            </a:r>
            <a:r>
              <a:rPr lang="en-IN" sz="2400" dirty="0">
                <a:solidFill>
                  <a:srgbClr val="00B050"/>
                </a:solidFill>
              </a:rPr>
              <a:t> </a:t>
            </a:r>
            <a:endParaRPr lang="en-US" sz="2400" dirty="0">
              <a:solidFill>
                <a:srgbClr val="00B05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lvl="1"/>
            <a:r>
              <a:rPr lang="en-IN" sz="2800" b="1" dirty="0" smtClean="0">
                <a:solidFill>
                  <a:srgbClr val="FF0000"/>
                </a:solidFill>
                <a:cs typeface="Times New Roman" pitchFamily="18" charset="0"/>
              </a:rPr>
              <a:t>Ethiopia’s major sources of FDI</a:t>
            </a:r>
          </a:p>
        </p:txBody>
      </p:sp>
      <p:sp>
        <p:nvSpPr>
          <p:cNvPr id="3" name="Content Placeholder 2"/>
          <p:cNvSpPr>
            <a:spLocks noGrp="1"/>
          </p:cNvSpPr>
          <p:nvPr>
            <p:ph sz="half" idx="1"/>
          </p:nvPr>
        </p:nvSpPr>
        <p:spPr>
          <a:xfrm>
            <a:off x="228600" y="914400"/>
            <a:ext cx="8915400" cy="5943600"/>
          </a:xfrm>
        </p:spPr>
        <p:txBody>
          <a:bodyPr>
            <a:normAutofit fontScale="92500" lnSpcReduction="20000"/>
          </a:bodyPr>
          <a:lstStyle/>
          <a:p>
            <a:pPr lvl="1">
              <a:buNone/>
            </a:pPr>
            <a:endParaRPr lang="en-IN" sz="7200" dirty="0" smtClean="0"/>
          </a:p>
          <a:p>
            <a:r>
              <a:rPr lang="en-IN" sz="2600" dirty="0" smtClean="0">
                <a:solidFill>
                  <a:srgbClr val="00B050"/>
                </a:solidFill>
              </a:rPr>
              <a:t>China, India, Germany, Italy, Saudi Arabia, Yemen, United Kingdom, Israel, Canada, and the United Arab Emirates </a:t>
            </a:r>
          </a:p>
          <a:p>
            <a:endParaRPr lang="en-IN" sz="2600" dirty="0" smtClean="0"/>
          </a:p>
          <a:p>
            <a:r>
              <a:rPr lang="en-US" sz="2600" dirty="0" smtClean="0">
                <a:solidFill>
                  <a:srgbClr val="00B050"/>
                </a:solidFill>
              </a:rPr>
              <a:t>The larger share of investments are in </a:t>
            </a:r>
          </a:p>
          <a:p>
            <a:pPr lvl="1">
              <a:buFont typeface="Wingdings" pitchFamily="2" charset="2"/>
              <a:buChar char="v"/>
            </a:pPr>
            <a:r>
              <a:rPr lang="en-US" sz="2600" dirty="0" err="1" smtClean="0">
                <a:solidFill>
                  <a:srgbClr val="00B050"/>
                </a:solidFill>
              </a:rPr>
              <a:t>Afar,Amhara</a:t>
            </a:r>
            <a:r>
              <a:rPr lang="en-US" sz="2600" dirty="0" smtClean="0">
                <a:solidFill>
                  <a:srgbClr val="00B050"/>
                </a:solidFill>
              </a:rPr>
              <a:t>, </a:t>
            </a:r>
            <a:r>
              <a:rPr lang="en-US" sz="2600" dirty="0" err="1" smtClean="0">
                <a:solidFill>
                  <a:srgbClr val="00B050"/>
                </a:solidFill>
              </a:rPr>
              <a:t>Oromia</a:t>
            </a:r>
            <a:r>
              <a:rPr lang="en-US" sz="2600" dirty="0" smtClean="0">
                <a:solidFill>
                  <a:srgbClr val="00B050"/>
                </a:solidFill>
              </a:rPr>
              <a:t>, </a:t>
            </a:r>
            <a:r>
              <a:rPr lang="en-US" sz="2600" dirty="0" err="1" smtClean="0">
                <a:solidFill>
                  <a:srgbClr val="00B050"/>
                </a:solidFill>
              </a:rPr>
              <a:t>Gambella</a:t>
            </a:r>
            <a:r>
              <a:rPr lang="en-US" sz="2600" dirty="0" smtClean="0">
                <a:solidFill>
                  <a:srgbClr val="00B050"/>
                </a:solidFill>
              </a:rPr>
              <a:t>, SNNPR</a:t>
            </a:r>
          </a:p>
          <a:p>
            <a:pPr lvl="1">
              <a:buNone/>
            </a:pPr>
            <a:endParaRPr lang="en-IN" sz="7200" dirty="0" smtClean="0"/>
          </a:p>
          <a:p>
            <a:endParaRPr lang="en-US" sz="7200" dirty="0" smtClean="0"/>
          </a:p>
          <a:p>
            <a:endParaRPr lang="en-US" sz="7200" dirty="0" smtClean="0"/>
          </a:p>
          <a:p>
            <a:endParaRPr lang="en-US" sz="7200" dirty="0" smtClean="0"/>
          </a:p>
          <a:p>
            <a:endParaRPr lang="en-US" sz="5500" dirty="0" smtClean="0"/>
          </a:p>
        </p:txBody>
      </p:sp>
      <p:sp>
        <p:nvSpPr>
          <p:cNvPr id="4" name="Content Placeholder 3"/>
          <p:cNvSpPr>
            <a:spLocks noGrp="1"/>
          </p:cNvSpPr>
          <p:nvPr>
            <p:ph sz="half" idx="2"/>
          </p:nvPr>
        </p:nvSpPr>
        <p:spPr>
          <a:xfrm flipH="1">
            <a:off x="9143999" y="1219200"/>
            <a:ext cx="45719" cy="4906963"/>
          </a:xfrm>
        </p:spPr>
        <p:txBody>
          <a:bodyPr>
            <a:normAutofit fontScale="92500" lnSpcReduction="20000"/>
          </a:bodyPr>
          <a:lstStyle/>
          <a:p>
            <a:r>
              <a:rPr lang="en-US" dirty="0" smtClean="0"/>
              <a:t>Ethiopia’s Map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r>
              <a:rPr lang="en-IN" sz="2800" b="1" dirty="0" smtClean="0">
                <a:solidFill>
                  <a:srgbClr val="FF0000"/>
                </a:solidFill>
              </a:rPr>
              <a:t>Ethiopia-Indian relations</a:t>
            </a:r>
            <a:endParaRPr lang="en-US" sz="2800" dirty="0">
              <a:solidFill>
                <a:srgbClr val="FF0000"/>
              </a:solidFill>
            </a:endParaRPr>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IN" sz="2800" dirty="0" smtClean="0">
                <a:solidFill>
                  <a:srgbClr val="00B050"/>
                </a:solidFill>
              </a:rPr>
              <a:t>Diplomatic relations -1948</a:t>
            </a:r>
          </a:p>
          <a:p>
            <a:r>
              <a:rPr lang="en-IN" sz="2800" dirty="0" smtClean="0">
                <a:solidFill>
                  <a:srgbClr val="00B050"/>
                </a:solidFill>
              </a:rPr>
              <a:t>Ambassadorial level -1952</a:t>
            </a:r>
          </a:p>
          <a:p>
            <a:r>
              <a:rPr lang="en-IN" sz="2800" dirty="0" smtClean="0">
                <a:solidFill>
                  <a:srgbClr val="00B050"/>
                </a:solidFill>
              </a:rPr>
              <a:t>Trade agreement signed in 1997 and  set up a Joint Trade Committee that same year</a:t>
            </a:r>
          </a:p>
          <a:p>
            <a:r>
              <a:rPr lang="en-IN" sz="2800" dirty="0" smtClean="0">
                <a:solidFill>
                  <a:srgbClr val="00B050"/>
                </a:solidFill>
              </a:rPr>
              <a:t>The volume of bilateral trade reached over US$ 500 million in2012</a:t>
            </a:r>
          </a:p>
          <a:p>
            <a:r>
              <a:rPr lang="en-IN" sz="2800" dirty="0" smtClean="0">
                <a:solidFill>
                  <a:srgbClr val="00B050"/>
                </a:solidFill>
              </a:rPr>
              <a:t>Ethiopia exports raw hides and skins, pulses, oil seeds, spices, and similar products to India.</a:t>
            </a:r>
          </a:p>
          <a:p>
            <a:r>
              <a:rPr lang="en-IN" sz="2800" dirty="0" smtClean="0">
                <a:solidFill>
                  <a:srgbClr val="00B050"/>
                </a:solidFill>
              </a:rPr>
              <a:t>India, in turn, exports iron and steel products, drugs and pharmaceutical supplies, machinery and instruments to Ethiopia</a:t>
            </a:r>
          </a:p>
          <a:p>
            <a:r>
              <a:rPr lang="en-IN" sz="2800" dirty="0" smtClean="0">
                <a:solidFill>
                  <a:srgbClr val="00B050"/>
                </a:solidFill>
              </a:rPr>
              <a:t>India initiated a Duty Free Tariff Preference Scheme designed to help Ethiopia and other developing African states export their products to India</a:t>
            </a:r>
          </a:p>
          <a:p>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8&quot; unique_id=&quot;13031&quot;&gt;&lt;/object&gt;&lt;object type=&quot;2&quot; unique_id=&quot;13032&quot;&gt;&lt;object type=&quot;3&quot; unique_id=&quot;13033&quot;&gt;&lt;property id=&quot;20148&quot; value=&quot;5&quot;/&gt;&lt;property id=&quot;20300&quot; value=&quot;Slide 3 - &amp;quot;Food Security Initiatives and EFSSR  Project &amp;#x0D;&amp;#x0A;&amp;quot;&quot;/&gt;&lt;property id=&quot;20307&quot; value=&quot;257&quot;/&gt;&lt;/object&gt;&lt;object type=&quot;3&quot; unique_id=&quot;13092&quot;&gt;&lt;property id=&quot;20148&quot; value=&quot;5&quot;/&gt;&lt;property id=&quot;20300&quot; value=&quot;Slide 1&quot;/&gt;&lt;property id=&quot;20307&quot; value=&quot;261&quot;/&gt;&lt;/object&gt;&lt;object type=&quot;3&quot; unique_id=&quot;13093&quot;&gt;&lt;property id=&quot;20148&quot; value=&quot;5&quot;/&gt;&lt;property id=&quot;20300&quot; value=&quot;Slide 2 - &amp;quot;Project  strategy  relate to next slide&amp;quot;&quot;/&gt;&lt;property id=&quot;20307&quot; value=&quot;263&quot;/&gt;&lt;/object&gt;&lt;object type=&quot;3&quot; unique_id=&quot;13094&quot;&gt;&lt;property id=&quot;20148&quot; value=&quot;5&quot;/&gt;&lt;property id=&quot;20300&quot; value=&quot;Slide 4 - &amp;quot;Proposed Coordination, Collaboration &amp;amp; Linkage of EFSSR  Project &amp;quot;&quot;/&gt;&lt;property id=&quot;20307&quot; value=&quot;259&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1276</TotalTime>
  <Words>1950</Words>
  <Application>Microsoft Office PowerPoint</Application>
  <PresentationFormat>On-screen Show (4:3)</PresentationFormat>
  <Paragraphs>204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 </vt:lpstr>
      <vt:lpstr>Background </vt:lpstr>
      <vt:lpstr>National investment climate</vt:lpstr>
      <vt:lpstr>Environmental  and Agricultural laws /Acts</vt:lpstr>
      <vt:lpstr>International treaties and conventions</vt:lpstr>
      <vt:lpstr>Investment and Trade Agreements  </vt:lpstr>
      <vt:lpstr>National laws, rules and regulations governing foreign investment  </vt:lpstr>
      <vt:lpstr>Ethiopia’s major sources of FDI</vt:lpstr>
      <vt:lpstr>Ethiopia-Indian relations</vt:lpstr>
      <vt:lpstr>Indian enterprises are largely concentrated in Gambella   </vt:lpstr>
      <vt:lpstr>RUCHI SOYA INDUSRIES</vt:lpstr>
      <vt:lpstr>Assessment Results </vt:lpstr>
      <vt:lpstr>Data Collection and Analysis</vt:lpstr>
      <vt:lpstr>Data collection …</vt:lpstr>
      <vt:lpstr>Household survey Results </vt:lpstr>
      <vt:lpstr>Social, Environmental and Economic  Impacts of Ruchi soya</vt:lpstr>
      <vt:lpstr>Impacts …</vt:lpstr>
      <vt:lpstr>Key Findings</vt:lpstr>
      <vt:lpstr>Key …</vt:lpstr>
      <vt:lpstr>Key …</vt:lpstr>
      <vt:lpstr>Recommendations </vt:lpstr>
      <vt:lpstr>Recomm…</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Security Initiatives and EFSSR  Project</dc:title>
  <dc:creator>Pratima</dc:creator>
  <cp:lastModifiedBy>dale</cp:lastModifiedBy>
  <cp:revision>73</cp:revision>
  <dcterms:created xsi:type="dcterms:W3CDTF">2012-06-19T08:30:31Z</dcterms:created>
  <dcterms:modified xsi:type="dcterms:W3CDTF">2014-09-08T14:40:00Z</dcterms:modified>
</cp:coreProperties>
</file>