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6" r:id="rId9"/>
    <p:sldId id="267" r:id="rId10"/>
    <p:sldId id="268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6AEEC-ED24-426B-ACE8-68D41D6A6FA2}" type="datetimeFigureOut">
              <a:rPr lang="en-US" smtClean="0"/>
              <a:pPr/>
              <a:t>10/30/2015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35303-D1F7-485C-80E7-E596408E89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35303-D1F7-485C-80E7-E596408E89B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E45B-2130-415C-BA56-B6EDC3508318}" type="datetime1">
              <a:rPr lang="en-US" smtClean="0"/>
              <a:pPr/>
              <a:t>10/30/2015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E19DAB-6D22-4168-8929-990701ECB5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AAF0-C8CD-458A-B891-7F3755F928DF}" type="datetime1">
              <a:rPr lang="en-US" smtClean="0"/>
              <a:pPr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9DAB-6D22-4168-8929-990701ECB5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14FF-9727-40EC-9445-070844731FF7}" type="datetime1">
              <a:rPr lang="en-US" smtClean="0"/>
              <a:pPr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9DAB-6D22-4168-8929-990701ECB5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EE11-3DC6-4941-98A6-FBFE431C1DD2}" type="datetime1">
              <a:rPr lang="en-US" smtClean="0"/>
              <a:pPr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9DAB-6D22-4168-8929-990701ECB5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6DBB-E7BA-4134-8198-A2DC4DD08399}" type="datetime1">
              <a:rPr lang="en-US" smtClean="0"/>
              <a:pPr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3E19DAB-6D22-4168-8929-990701ECB5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C080-BC2B-4BF2-AA46-EF90101BF904}" type="datetime1">
              <a:rPr lang="en-US" smtClean="0"/>
              <a:pPr/>
              <a:t>10/30/2015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9DAB-6D22-4168-8929-990701ECB5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7D27-F185-4E67-8CEC-CE8301EF1A28}" type="datetime1">
              <a:rPr lang="en-US" smtClean="0"/>
              <a:pPr/>
              <a:t>10/30/2015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9DAB-6D22-4168-8929-990701ECB5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7372-4C23-40FD-B248-1909D7951B16}" type="datetime1">
              <a:rPr lang="en-US" smtClean="0"/>
              <a:pPr/>
              <a:t>10/30/2015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9DAB-6D22-4168-8929-990701ECB5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786F-4B62-4ACE-A76D-B201C15116E6}" type="datetime1">
              <a:rPr lang="en-US" smtClean="0"/>
              <a:pPr/>
              <a:t>10/30/2015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9DAB-6D22-4168-8929-990701ECB5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97A47-C38A-47C1-80EA-0A6492132083}" type="datetime1">
              <a:rPr lang="en-US" smtClean="0"/>
              <a:pPr/>
              <a:t>10/30/2015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9DAB-6D22-4168-8929-990701ECB5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6416-2A7D-4A48-9A6C-DCD2C89AB12A}" type="datetime1">
              <a:rPr lang="en-US" smtClean="0"/>
              <a:pPr/>
              <a:t>10/30/2015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3E19DAB-6D22-4168-8929-990701ECB5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707A9F-1200-464D-8E4C-30B6F16CB245}" type="datetime1">
              <a:rPr lang="en-US" smtClean="0"/>
              <a:pPr/>
              <a:t>10/30/2015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3E19DAB-6D22-4168-8929-990701ECB5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733800"/>
            <a:ext cx="6400800" cy="1600200"/>
          </a:xfrm>
        </p:spPr>
        <p:txBody>
          <a:bodyPr/>
          <a:lstStyle/>
          <a:p>
            <a:r>
              <a:rPr lang="en-US" dirty="0" smtClean="0"/>
              <a:t>Amol Kulkarni</a:t>
            </a:r>
          </a:p>
          <a:p>
            <a:r>
              <a:rPr lang="en-US" dirty="0" smtClean="0"/>
              <a:t>CUTS International</a:t>
            </a:r>
          </a:p>
          <a:p>
            <a:r>
              <a:rPr lang="en-US" dirty="0" smtClean="0"/>
              <a:t>30 October 2015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Regulatory impact assessment in Insurance sector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9DAB-6D22-4168-8929-990701ECB56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Picture 4" descr="C:\Users\asus\Desktop\30-CUTS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228600"/>
            <a:ext cx="1755648" cy="58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9DAB-6D22-4168-8929-990701ECB56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Are we on the right path?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Challenges ahead and suggestions to address these: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Availability of adequate quantitative and qualitative data </a:t>
            </a:r>
          </a:p>
          <a:p>
            <a:pPr lvl="1" algn="just"/>
            <a:r>
              <a:rPr lang="en-US" dirty="0" smtClean="0"/>
              <a:t>Data collection and analysis strategies</a:t>
            </a:r>
          </a:p>
          <a:p>
            <a:pPr lvl="1" algn="just"/>
            <a:r>
              <a:rPr lang="en-US" dirty="0" smtClean="0"/>
              <a:t>Viable alternatives to existing processes and legal texts</a:t>
            </a:r>
          </a:p>
          <a:p>
            <a:pPr lvl="1" algn="just"/>
            <a:r>
              <a:rPr lang="en-US" dirty="0" smtClean="0"/>
              <a:t>Metrics for comparison </a:t>
            </a:r>
          </a:p>
          <a:p>
            <a:pPr lvl="1" algn="just"/>
            <a:r>
              <a:rPr lang="en-US" dirty="0" smtClean="0"/>
              <a:t>Approach to advocacy and dissemination for adoption of findings and RIA framework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2400" dirty="0" smtClean="0"/>
          </a:p>
          <a:p>
            <a:pPr algn="just"/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9DAB-6D22-4168-8929-990701ECB56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mtClean="0"/>
              <a:t>THANK </a:t>
            </a:r>
            <a:r>
              <a:rPr lang="en-US" dirty="0" smtClean="0"/>
              <a:t>YOU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amk@cuts.org</a:t>
            </a:r>
          </a:p>
          <a:p>
            <a:pPr algn="ctr">
              <a:buNone/>
            </a:pPr>
            <a:r>
              <a:rPr lang="en-US" dirty="0" smtClean="0"/>
              <a:t>http://www.cuts-ccier.org/BHC-RIA/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9DAB-6D22-4168-8929-990701ECB56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CUTS interventions on RIA</a:t>
            </a:r>
          </a:p>
          <a:p>
            <a:endParaRPr lang="en-US" dirty="0" smtClean="0"/>
          </a:p>
          <a:p>
            <a:r>
              <a:rPr lang="en-US" dirty="0" smtClean="0"/>
              <a:t>Broad RIA steps</a:t>
            </a:r>
          </a:p>
          <a:p>
            <a:endParaRPr lang="en-US" dirty="0" smtClean="0"/>
          </a:p>
          <a:p>
            <a:r>
              <a:rPr lang="en-US" dirty="0" smtClean="0"/>
              <a:t>Progress so far</a:t>
            </a:r>
          </a:p>
          <a:p>
            <a:endParaRPr lang="en-US" dirty="0" smtClean="0"/>
          </a:p>
          <a:p>
            <a:r>
              <a:rPr lang="en-US" dirty="0" smtClean="0"/>
              <a:t>Next </a:t>
            </a:r>
            <a:r>
              <a:rPr lang="en-US" dirty="0" smtClean="0"/>
              <a:t>steps</a:t>
            </a:r>
          </a:p>
          <a:p>
            <a:endParaRPr lang="en-US" dirty="0" smtClean="0"/>
          </a:p>
          <a:p>
            <a:r>
              <a:rPr lang="en-US" dirty="0" smtClean="0"/>
              <a:t>Questions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CUTS interventions on RIA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9DAB-6D22-4168-8929-990701ECB56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400" dirty="0" smtClean="0"/>
              <a:t>Planning Commission Working Group on Business Regulatory Framework</a:t>
            </a:r>
          </a:p>
          <a:p>
            <a:pPr algn="just"/>
            <a:r>
              <a:rPr lang="en-US" sz="2400" dirty="0" smtClean="0"/>
              <a:t>Regulatory Reform Bill</a:t>
            </a:r>
          </a:p>
          <a:p>
            <a:pPr algn="just"/>
            <a:r>
              <a:rPr lang="en-US" sz="2400" dirty="0" smtClean="0"/>
              <a:t>Inputs to Ajay Shankar Committee</a:t>
            </a:r>
          </a:p>
          <a:p>
            <a:pPr algn="just"/>
            <a:r>
              <a:rPr lang="en-US" sz="2400" dirty="0" smtClean="0"/>
              <a:t>RIA in Electricity Generation Sector with ADB support</a:t>
            </a:r>
          </a:p>
          <a:p>
            <a:pPr algn="just"/>
            <a:r>
              <a:rPr lang="en-US" sz="2400" dirty="0" smtClean="0"/>
              <a:t>RIA in Indian Financial Sector with BHC support:</a:t>
            </a:r>
          </a:p>
          <a:p>
            <a:pPr lvl="1" algn="just"/>
            <a:r>
              <a:rPr lang="en-US" sz="2000" dirty="0" smtClean="0"/>
              <a:t>Generate evidence of utility of RIA, followed by advocacy, training and capacity building</a:t>
            </a:r>
          </a:p>
          <a:p>
            <a:pPr lvl="1" algn="just"/>
            <a:r>
              <a:rPr lang="en-US" sz="2000" dirty="0" smtClean="0"/>
              <a:t>RIA in </a:t>
            </a:r>
            <a:r>
              <a:rPr lang="en-US" sz="2000" dirty="0" smtClean="0"/>
              <a:t>banking sector: debt recovery</a:t>
            </a:r>
            <a:endParaRPr lang="en-US" sz="2000" dirty="0" smtClean="0"/>
          </a:p>
          <a:p>
            <a:pPr lvl="1" algn="just"/>
            <a:r>
              <a:rPr lang="en-US" sz="2000" dirty="0" smtClean="0"/>
              <a:t>RIA in insurance </a:t>
            </a:r>
            <a:r>
              <a:rPr lang="en-US" sz="2000" dirty="0" smtClean="0"/>
              <a:t>sector: foreign investment</a:t>
            </a:r>
            <a:endParaRPr lang="en-US" sz="2000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 RIA steps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9DAB-6D22-4168-8929-990701ECB56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Problem definition</a:t>
            </a:r>
          </a:p>
          <a:p>
            <a:r>
              <a:rPr lang="en-US" sz="2400" dirty="0" smtClean="0"/>
              <a:t>Baseline assessment</a:t>
            </a:r>
          </a:p>
          <a:p>
            <a:r>
              <a:rPr lang="en-US" sz="2400" dirty="0" smtClean="0"/>
              <a:t>Development of alternatives</a:t>
            </a:r>
          </a:p>
          <a:p>
            <a:r>
              <a:rPr lang="en-US" sz="2400" dirty="0" smtClean="0"/>
              <a:t>Estimation of costs and benefits</a:t>
            </a:r>
          </a:p>
          <a:p>
            <a:r>
              <a:rPr lang="en-US" sz="2400" dirty="0" smtClean="0"/>
              <a:t>Comparison and selection</a:t>
            </a:r>
          </a:p>
          <a:p>
            <a:endParaRPr lang="en-US" sz="2400" dirty="0" smtClean="0"/>
          </a:p>
          <a:p>
            <a:pPr algn="ctr">
              <a:buNone/>
            </a:pPr>
            <a:r>
              <a:rPr lang="en-US" sz="2400" i="1" dirty="0" smtClean="0"/>
              <a:t>Stakeholder and expert consultation is a critical feature in each step: </a:t>
            </a:r>
          </a:p>
          <a:p>
            <a:pPr algn="ctr">
              <a:buNone/>
            </a:pPr>
            <a:r>
              <a:rPr lang="en-US" sz="2400" i="1" dirty="0" smtClean="0"/>
              <a:t> Role of National Reference Group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9DAB-6D22-4168-8929-990701ECB56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RIA IN INSURANCE SECTOR: </a:t>
            </a:r>
          </a:p>
          <a:p>
            <a:pPr algn="ctr">
              <a:buNone/>
            </a:pPr>
            <a:r>
              <a:rPr lang="en-US" sz="3200" dirty="0" smtClean="0"/>
              <a:t>PROGRESS SO FAR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9DAB-6D22-4168-8929-990701ECB56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Inadequate foreign investment due to lack of regulatory clarity  </a:t>
            </a:r>
          </a:p>
          <a:p>
            <a:endParaRPr lang="en-US" sz="2400" dirty="0" smtClean="0"/>
          </a:p>
          <a:p>
            <a:r>
              <a:rPr lang="en-US" sz="2400" i="1" dirty="0" smtClean="0"/>
              <a:t>Process</a:t>
            </a:r>
            <a:r>
              <a:rPr lang="en-US" sz="2400" dirty="0" smtClean="0"/>
              <a:t>:  Time taken for amendments</a:t>
            </a:r>
          </a:p>
          <a:p>
            <a:endParaRPr lang="en-US" sz="2400" i="1" dirty="0" smtClean="0"/>
          </a:p>
          <a:p>
            <a:r>
              <a:rPr lang="en-US" sz="2400" i="1" dirty="0" smtClean="0"/>
              <a:t>Manner</a:t>
            </a:r>
            <a:r>
              <a:rPr lang="en-US" sz="2400" dirty="0" smtClean="0"/>
              <a:t>: Way in which amendments are being carried out</a:t>
            </a:r>
          </a:p>
          <a:p>
            <a:endParaRPr lang="en-US" sz="2400" dirty="0" smtClean="0"/>
          </a:p>
          <a:p>
            <a:pPr algn="ctr">
              <a:buNone/>
            </a:pPr>
            <a:r>
              <a:rPr lang="en-US" sz="2400" i="1" dirty="0" smtClean="0"/>
              <a:t>Identification of deficiencies in process and manner, and if the same could have been avoided through RIA framework</a:t>
            </a: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assessment (process)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9DAB-6D22-4168-8929-990701ECB56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i="1" dirty="0" smtClean="0"/>
              <a:t>2000</a:t>
            </a:r>
            <a:r>
              <a:rPr lang="en-US" sz="2400" dirty="0" smtClean="0"/>
              <a:t>: FDI allowed up to 26% in Indian insurance companies</a:t>
            </a:r>
          </a:p>
          <a:p>
            <a:r>
              <a:rPr lang="en-US" sz="2400" dirty="0" smtClean="0"/>
              <a:t>10 insurance companies granted registration within one year</a:t>
            </a:r>
          </a:p>
          <a:p>
            <a:r>
              <a:rPr lang="en-US" sz="2400" i="1" dirty="0" smtClean="0"/>
              <a:t>2004</a:t>
            </a:r>
            <a:r>
              <a:rPr lang="en-US" sz="2400" dirty="0" smtClean="0"/>
              <a:t>: Law Commission  - </a:t>
            </a:r>
            <a:r>
              <a:rPr lang="en-US" sz="2400" dirty="0" err="1" smtClean="0"/>
              <a:t>Govt</a:t>
            </a:r>
            <a:r>
              <a:rPr lang="en-US" sz="2400" dirty="0" smtClean="0"/>
              <a:t>/ IRDA did not provide views</a:t>
            </a:r>
          </a:p>
          <a:p>
            <a:r>
              <a:rPr lang="en-US" sz="2400" i="1" dirty="0" smtClean="0"/>
              <a:t>July 2004 Budget</a:t>
            </a:r>
            <a:r>
              <a:rPr lang="en-US" sz="2400" dirty="0" smtClean="0"/>
              <a:t>: Proposal to raise the FDI limit</a:t>
            </a:r>
          </a:p>
          <a:p>
            <a:r>
              <a:rPr lang="en-US" sz="2400" i="1" dirty="0" smtClean="0"/>
              <a:t>2005</a:t>
            </a:r>
            <a:r>
              <a:rPr lang="en-US" sz="2400" dirty="0" smtClean="0"/>
              <a:t>: KPN Committee - The limit should not be in primary law</a:t>
            </a:r>
          </a:p>
          <a:p>
            <a:r>
              <a:rPr lang="en-US" sz="2400" i="1" dirty="0" smtClean="0"/>
              <a:t>2008</a:t>
            </a:r>
            <a:r>
              <a:rPr lang="en-US" sz="2400" dirty="0" smtClean="0"/>
              <a:t>: Insurance Laws (Amendment) Bill introduced</a:t>
            </a:r>
          </a:p>
          <a:p>
            <a:r>
              <a:rPr lang="en-US" sz="2400" i="1" dirty="0" smtClean="0"/>
              <a:t>2011</a:t>
            </a:r>
            <a:r>
              <a:rPr lang="en-US" sz="2400" dirty="0" smtClean="0"/>
              <a:t>: Standing Committee - Lack of sound analysis and comparison with other modes of raising capital  </a:t>
            </a:r>
          </a:p>
          <a:p>
            <a:r>
              <a:rPr lang="en-US" sz="2400" i="1" dirty="0" smtClean="0"/>
              <a:t>2014</a:t>
            </a:r>
            <a:r>
              <a:rPr lang="en-US" sz="2400" dirty="0" smtClean="0"/>
              <a:t>: ‘Indian owned and controlled’ Indian insurance companies</a:t>
            </a:r>
          </a:p>
          <a:p>
            <a:r>
              <a:rPr lang="en-US" sz="2400" i="1" dirty="0" smtClean="0"/>
              <a:t>2014</a:t>
            </a:r>
            <a:r>
              <a:rPr lang="en-US" sz="2400" dirty="0" smtClean="0"/>
              <a:t>: Select Committee defined ‘control’ and recommended increase in foreign investment</a:t>
            </a:r>
          </a:p>
          <a:p>
            <a:pPr algn="just"/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assessment (manner)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9DAB-6D22-4168-8929-990701ECB56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Insurance Laws (Amendment) Ordinance, followed by passage of Insurance Laws (Amendment) Act, 2015</a:t>
            </a:r>
          </a:p>
          <a:p>
            <a:endParaRPr lang="en-US" sz="2400" dirty="0" smtClean="0"/>
          </a:p>
          <a:p>
            <a:r>
              <a:rPr lang="en-US" sz="2400" dirty="0" smtClean="0"/>
              <a:t>DIPP and RBI issued requisite amendments</a:t>
            </a:r>
          </a:p>
          <a:p>
            <a:endParaRPr lang="en-US" sz="2400" dirty="0" smtClean="0"/>
          </a:p>
          <a:p>
            <a:r>
              <a:rPr lang="en-US" sz="2400" dirty="0" smtClean="0"/>
              <a:t>Indian Insurance Companies (Foreign Investment) Rules, 2015 introduced the concept of ‘control of Indian Investors’, which was later clarified</a:t>
            </a:r>
          </a:p>
          <a:p>
            <a:endParaRPr lang="en-US" sz="2400" dirty="0" smtClean="0"/>
          </a:p>
          <a:p>
            <a:r>
              <a:rPr lang="en-US" sz="2400" dirty="0" smtClean="0"/>
              <a:t>IRDA initiated the process of amending regulations which has not yet been completed – only IRDA issues drafts for public consultation</a:t>
            </a:r>
          </a:p>
          <a:p>
            <a:endParaRPr lang="en-US" sz="2400" dirty="0" smtClean="0"/>
          </a:p>
          <a:p>
            <a:pPr algn="just"/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9DAB-6D22-4168-8929-990701ECB56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Identification of remaining inadequacies in the amendments</a:t>
            </a:r>
          </a:p>
          <a:p>
            <a:endParaRPr lang="en-US" dirty="0" smtClean="0"/>
          </a:p>
          <a:p>
            <a:r>
              <a:rPr lang="en-US" dirty="0" smtClean="0"/>
              <a:t>Estimation of costs of inefficient process, manner and language</a:t>
            </a:r>
          </a:p>
          <a:p>
            <a:endParaRPr lang="en-US" dirty="0" smtClean="0"/>
          </a:p>
          <a:p>
            <a:r>
              <a:rPr lang="en-US" dirty="0" smtClean="0"/>
              <a:t>Development of alternatives:</a:t>
            </a:r>
          </a:p>
          <a:p>
            <a:pPr lvl="1"/>
            <a:r>
              <a:rPr lang="en-US" sz="2600" dirty="0" smtClean="0"/>
              <a:t>Adoption of RIA framework in the process and manner of making amendments</a:t>
            </a:r>
          </a:p>
          <a:p>
            <a:pPr lvl="1"/>
            <a:r>
              <a:rPr lang="en-US" sz="2600" dirty="0" smtClean="0"/>
              <a:t>Alternatives to the language in amendments  </a:t>
            </a:r>
          </a:p>
          <a:p>
            <a:endParaRPr lang="en-US" dirty="0" smtClean="0"/>
          </a:p>
          <a:p>
            <a:r>
              <a:rPr lang="en-US" dirty="0" smtClean="0"/>
              <a:t>Estimation of costs of benefits of different possible alternatives</a:t>
            </a:r>
          </a:p>
          <a:p>
            <a:endParaRPr lang="en-US" dirty="0" smtClean="0"/>
          </a:p>
          <a:p>
            <a:r>
              <a:rPr lang="en-US" dirty="0" smtClean="0"/>
              <a:t>Comparison and selection of alternatives having the potential to result in highest net benefits</a:t>
            </a:r>
          </a:p>
          <a:p>
            <a:pPr>
              <a:buNone/>
            </a:pPr>
            <a:endParaRPr lang="en-US" sz="2400" dirty="0" smtClean="0"/>
          </a:p>
          <a:p>
            <a:pPr algn="just"/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690</TotalTime>
  <Words>503</Words>
  <Application>Microsoft Office PowerPoint</Application>
  <PresentationFormat>On-screen Show (4:3)</PresentationFormat>
  <Paragraphs>109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Regulatory impact assessment in Insurance sector</vt:lpstr>
      <vt:lpstr>Outline</vt:lpstr>
      <vt:lpstr>CUTS interventions on RIA</vt:lpstr>
      <vt:lpstr>Broad RIA steps</vt:lpstr>
      <vt:lpstr>Slide 5</vt:lpstr>
      <vt:lpstr>Problem definition</vt:lpstr>
      <vt:lpstr>Baseline assessment (process)</vt:lpstr>
      <vt:lpstr>Baseline assessment (manner)</vt:lpstr>
      <vt:lpstr>Next steps</vt:lpstr>
      <vt:lpstr>Questions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Regulatory impact assessment in Indian insurance sector</dc:title>
  <dc:creator>asus</dc:creator>
  <cp:lastModifiedBy>asus</cp:lastModifiedBy>
  <cp:revision>45</cp:revision>
  <dcterms:created xsi:type="dcterms:W3CDTF">2015-10-24T16:45:38Z</dcterms:created>
  <dcterms:modified xsi:type="dcterms:W3CDTF">2015-10-30T06:59:32Z</dcterms:modified>
</cp:coreProperties>
</file>