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handoutMasterIdLst>
    <p:handoutMasterId r:id="rId23"/>
  </p:handoutMasterIdLst>
  <p:sldIdLst>
    <p:sldId id="265" r:id="rId2"/>
    <p:sldId id="263" r:id="rId3"/>
    <p:sldId id="280" r:id="rId4"/>
    <p:sldId id="283" r:id="rId5"/>
    <p:sldId id="285" r:id="rId6"/>
    <p:sldId id="286" r:id="rId7"/>
    <p:sldId id="284" r:id="rId8"/>
    <p:sldId id="287" r:id="rId9"/>
    <p:sldId id="288" r:id="rId10"/>
    <p:sldId id="290" r:id="rId11"/>
    <p:sldId id="291" r:id="rId12"/>
    <p:sldId id="292" r:id="rId13"/>
    <p:sldId id="293" r:id="rId14"/>
    <p:sldId id="275" r:id="rId15"/>
    <p:sldId id="267" r:id="rId16"/>
    <p:sldId id="268" r:id="rId17"/>
    <p:sldId id="269" r:id="rId18"/>
    <p:sldId id="270" r:id="rId19"/>
    <p:sldId id="294" r:id="rId20"/>
    <p:sldId id="277" r:id="rId2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4956" autoAdjust="0"/>
    <p:restoredTop sz="90962" autoAdjust="0"/>
  </p:normalViewPr>
  <p:slideViewPr>
    <p:cSldViewPr>
      <p:cViewPr>
        <p:scale>
          <a:sx n="90" d="100"/>
          <a:sy n="90" d="100"/>
        </p:scale>
        <p:origin x="-582" y="5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01511817-3414-4090-926E-D78288E18A6B}" type="datetimeFigureOut">
              <a:rPr lang="en-IN" smtClean="0"/>
              <a:t>01-05-2014</a:t>
            </a:fld>
            <a:endParaRPr lang="en-IN"/>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5C05FCDA-BC22-49D0-94B8-2AE03F95FA85}" type="slidenum">
              <a:rPr lang="en-IN" smtClean="0"/>
              <a:t>‹#›</a:t>
            </a:fld>
            <a:endParaRPr lang="en-IN"/>
          </a:p>
        </p:txBody>
      </p:sp>
    </p:spTree>
    <p:extLst>
      <p:ext uri="{BB962C8B-B14F-4D97-AF65-F5344CB8AC3E}">
        <p14:creationId xmlns:p14="http://schemas.microsoft.com/office/powerpoint/2010/main" val="2915107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F328203-634D-4AAD-A62C-1E6B911896E7}" type="datetimeFigureOut">
              <a:rPr lang="en-IN" smtClean="0"/>
              <a:t>01-05-2014</a:t>
            </a:fld>
            <a:endParaRPr lang="en-IN"/>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3805E84-289B-4840-8FEF-9FD26911C7E1}" type="slidenum">
              <a:rPr lang="en-IN" smtClean="0"/>
              <a:t>‹#›</a:t>
            </a:fld>
            <a:endParaRPr lang="en-IN"/>
          </a:p>
        </p:txBody>
      </p:sp>
    </p:spTree>
    <p:extLst>
      <p:ext uri="{BB962C8B-B14F-4D97-AF65-F5344CB8AC3E}">
        <p14:creationId xmlns:p14="http://schemas.microsoft.com/office/powerpoint/2010/main" val="410270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3805E84-289B-4840-8FEF-9FD26911C7E1}" type="slidenum">
              <a:rPr lang="en-IN" smtClean="0"/>
              <a:t>20</a:t>
            </a:fld>
            <a:endParaRPr lang="en-IN"/>
          </a:p>
        </p:txBody>
      </p:sp>
    </p:spTree>
    <p:extLst>
      <p:ext uri="{BB962C8B-B14F-4D97-AF65-F5344CB8AC3E}">
        <p14:creationId xmlns:p14="http://schemas.microsoft.com/office/powerpoint/2010/main" val="252621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5043CB-D884-480D-BE73-E127FA57EBAF}" type="datetimeFigureOut">
              <a:rPr lang="en-IN" smtClean="0"/>
              <a:t>01-05-2014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49D7CA-EF14-4B8D-A09E-A4BFE23DC20F}"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5043CB-D884-480D-BE73-E127FA57EBAF}" type="datetimeFigureOut">
              <a:rPr lang="en-IN" smtClean="0"/>
              <a:t>01-05-2014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49D7CA-EF14-4B8D-A09E-A4BFE23DC20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5043CB-D884-480D-BE73-E127FA57EBAF}" type="datetimeFigureOut">
              <a:rPr lang="en-IN" smtClean="0"/>
              <a:t>01-05-2014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49D7CA-EF14-4B8D-A09E-A4BFE23DC20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5043CB-D884-480D-BE73-E127FA57EBAF}" type="datetimeFigureOut">
              <a:rPr lang="en-IN" smtClean="0"/>
              <a:t>01-05-2014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49D7CA-EF14-4B8D-A09E-A4BFE23DC20F}"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5043CB-D884-480D-BE73-E127FA57EBAF}" type="datetimeFigureOut">
              <a:rPr lang="en-IN" smtClean="0"/>
              <a:t>01-05-2014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49D7CA-EF14-4B8D-A09E-A4BFE23DC20F}"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5043CB-D884-480D-BE73-E127FA57EBAF}" type="datetimeFigureOut">
              <a:rPr lang="en-IN" smtClean="0"/>
              <a:t>01-05-2014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49D7CA-EF14-4B8D-A09E-A4BFE23DC20F}"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5043CB-D884-480D-BE73-E127FA57EBAF}" type="datetimeFigureOut">
              <a:rPr lang="en-IN" smtClean="0"/>
              <a:t>01-05-2014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49D7CA-EF14-4B8D-A09E-A4BFE23DC20F}"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5043CB-D884-480D-BE73-E127FA57EBAF}" type="datetimeFigureOut">
              <a:rPr lang="en-IN" smtClean="0"/>
              <a:t>01-05-2014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49D7CA-EF14-4B8D-A09E-A4BFE23DC20F}"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5043CB-D884-480D-BE73-E127FA57EBAF}" type="datetimeFigureOut">
              <a:rPr lang="en-IN" smtClean="0"/>
              <a:t>01-05-2014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49D7CA-EF14-4B8D-A09E-A4BFE23DC20F}"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5043CB-D884-480D-BE73-E127FA57EBAF}" type="datetimeFigureOut">
              <a:rPr lang="en-IN" smtClean="0"/>
              <a:t>01-05-2014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49D7CA-EF14-4B8D-A09E-A4BFE23DC20F}" type="slidenum">
              <a:rPr lang="en-IN" smtClean="0"/>
              <a:t>‹#›</a:t>
            </a:fld>
            <a:endParaRPr lang="en-IN"/>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C5043CB-D884-480D-BE73-E127FA57EBAF}" type="datetimeFigureOut">
              <a:rPr lang="en-IN" smtClean="0"/>
              <a:t>01-05-2014</a:t>
            </a:fld>
            <a:endParaRPr lang="en-IN"/>
          </a:p>
        </p:txBody>
      </p:sp>
      <p:sp>
        <p:nvSpPr>
          <p:cNvPr id="9" name="Slide Number Placeholder 8"/>
          <p:cNvSpPr>
            <a:spLocks noGrp="1"/>
          </p:cNvSpPr>
          <p:nvPr>
            <p:ph type="sldNum" sz="quarter" idx="11"/>
          </p:nvPr>
        </p:nvSpPr>
        <p:spPr/>
        <p:txBody>
          <a:bodyPr/>
          <a:lstStyle/>
          <a:p>
            <a:fld id="{8849D7CA-EF14-4B8D-A09E-A4BFE23DC20F}"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849D7CA-EF14-4B8D-A09E-A4BFE23DC20F}" type="slidenum">
              <a:rPr lang="en-IN" smtClean="0"/>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C5043CB-D884-480D-BE73-E127FA57EBAF}" type="datetimeFigureOut">
              <a:rPr lang="en-IN" smtClean="0"/>
              <a:t>01-05-2014</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IN" sz="5400" dirty="0"/>
              <a:t>Critical Dimensions of Indian Investments in Africa</a:t>
            </a:r>
            <a:br>
              <a:rPr lang="en-IN" sz="5400" dirty="0"/>
            </a:br>
            <a:r>
              <a:rPr lang="en-IN" sz="4800" dirty="0"/>
              <a:t>(</a:t>
            </a:r>
            <a:r>
              <a:rPr lang="en-IN" sz="4800" dirty="0" smtClean="0"/>
              <a:t>IIA project)</a:t>
            </a:r>
            <a:endParaRPr lang="en-IN" sz="4800" dirty="0"/>
          </a:p>
        </p:txBody>
      </p:sp>
      <p:sp>
        <p:nvSpPr>
          <p:cNvPr id="3" name="Subtitle 2"/>
          <p:cNvSpPr>
            <a:spLocks noGrp="1"/>
          </p:cNvSpPr>
          <p:nvPr>
            <p:ph type="subTitle" idx="1"/>
          </p:nvPr>
        </p:nvSpPr>
        <p:spPr>
          <a:xfrm>
            <a:off x="685800" y="4572000"/>
            <a:ext cx="7414592" cy="1066800"/>
          </a:xfrm>
        </p:spPr>
        <p:txBody>
          <a:bodyPr/>
          <a:lstStyle/>
          <a:p>
            <a:pPr algn="r"/>
            <a:r>
              <a:rPr lang="en-IN" b="1" dirty="0" smtClean="0">
                <a:latin typeface="+mj-lt"/>
              </a:rPr>
              <a:t>By Chenai Mukumba</a:t>
            </a:r>
          </a:p>
          <a:p>
            <a:pPr algn="r"/>
            <a:r>
              <a:rPr lang="en-IN" b="1" dirty="0" smtClean="0">
                <a:latin typeface="+mj-lt"/>
              </a:rPr>
              <a:t>Assistant Policy Analyst</a:t>
            </a:r>
            <a:endParaRPr lang="en-IN" b="1" dirty="0">
              <a:latin typeface="+mj-lt"/>
            </a:endParaRPr>
          </a:p>
        </p:txBody>
      </p:sp>
    </p:spTree>
    <p:extLst>
      <p:ext uri="{BB962C8B-B14F-4D97-AF65-F5344CB8AC3E}">
        <p14:creationId xmlns:p14="http://schemas.microsoft.com/office/powerpoint/2010/main" val="1436874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646B86"/>
                </a:solidFill>
              </a:rPr>
              <a:t>Research Framework</a:t>
            </a:r>
            <a:br>
              <a:rPr lang="en-IN" dirty="0">
                <a:solidFill>
                  <a:srgbClr val="646B86"/>
                </a:solidFill>
              </a:rPr>
            </a:br>
            <a:r>
              <a:rPr lang="en-IN" sz="2800" dirty="0" smtClean="0">
                <a:solidFill>
                  <a:srgbClr val="646B86"/>
                </a:solidFill>
              </a:rPr>
              <a:t>(Agriculture)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0862248"/>
              </p:ext>
            </p:extLst>
          </p:nvPr>
        </p:nvGraphicFramePr>
        <p:xfrm>
          <a:off x="457200" y="1600200"/>
          <a:ext cx="7787207" cy="3654171"/>
        </p:xfrm>
        <a:graphic>
          <a:graphicData uri="http://schemas.openxmlformats.org/drawingml/2006/table">
            <a:tbl>
              <a:tblPr firstRow="1" bandRow="1">
                <a:tableStyleId>{5C22544A-7EE6-4342-B048-85BDC9FD1C3A}</a:tableStyleId>
              </a:tblPr>
              <a:tblGrid>
                <a:gridCol w="2867541"/>
                <a:gridCol w="1869473"/>
                <a:gridCol w="3050193"/>
              </a:tblGrid>
              <a:tr h="370840">
                <a:tc>
                  <a:txBody>
                    <a:bodyPr/>
                    <a:lstStyle/>
                    <a:p>
                      <a:pPr>
                        <a:lnSpc>
                          <a:spcPct val="115000"/>
                        </a:lnSpc>
                        <a:spcAft>
                          <a:spcPts val="0"/>
                        </a:spcAft>
                      </a:pPr>
                      <a:r>
                        <a:rPr lang="en-GB" sz="1100" b="1" dirty="0">
                          <a:effectLst/>
                          <a:latin typeface="+mj-lt"/>
                        </a:rPr>
                        <a:t>Critical Social Impacts</a:t>
                      </a:r>
                      <a:endParaRPr lang="en-IN" sz="1100" b="1" dirty="0">
                        <a:effectLst/>
                        <a:latin typeface="+mj-lt"/>
                        <a:ea typeface="Calibri"/>
                        <a:cs typeface="Times New Roman"/>
                      </a:endParaRPr>
                    </a:p>
                  </a:txBody>
                  <a:tcPr marL="68109" marR="68109" marT="0" marB="0"/>
                </a:tc>
                <a:tc>
                  <a:txBody>
                    <a:bodyPr/>
                    <a:lstStyle/>
                    <a:p>
                      <a:pPr>
                        <a:lnSpc>
                          <a:spcPct val="115000"/>
                        </a:lnSpc>
                        <a:spcAft>
                          <a:spcPts val="0"/>
                        </a:spcAft>
                      </a:pPr>
                      <a:r>
                        <a:rPr lang="en-GB" sz="1100" b="1" dirty="0">
                          <a:effectLst/>
                          <a:latin typeface="+mj-lt"/>
                        </a:rPr>
                        <a:t>Corresponding NVG Principle and Core Elements</a:t>
                      </a:r>
                      <a:endParaRPr lang="en-IN" sz="1100" b="1" dirty="0">
                        <a:effectLst/>
                        <a:latin typeface="+mj-lt"/>
                        <a:ea typeface="Calibri"/>
                        <a:cs typeface="Times New Roman"/>
                      </a:endParaRPr>
                    </a:p>
                  </a:txBody>
                  <a:tcPr marL="68109" marR="68109" marT="0" marB="0"/>
                </a:tc>
                <a:tc>
                  <a:txBody>
                    <a:bodyPr/>
                    <a:lstStyle/>
                    <a:p>
                      <a:r>
                        <a:rPr lang="en-IN" sz="1100" dirty="0" smtClean="0">
                          <a:latin typeface="+mj-lt"/>
                        </a:rPr>
                        <a:t>Uganda – </a:t>
                      </a:r>
                      <a:r>
                        <a:rPr lang="en-IN" sz="1100" dirty="0" err="1" smtClean="0">
                          <a:latin typeface="+mj-lt"/>
                        </a:rPr>
                        <a:t>Mcleod</a:t>
                      </a:r>
                      <a:r>
                        <a:rPr lang="en-IN" sz="1100" baseline="0" dirty="0" smtClean="0">
                          <a:latin typeface="+mj-lt"/>
                        </a:rPr>
                        <a:t> </a:t>
                      </a:r>
                      <a:r>
                        <a:rPr lang="en-IN" sz="1100" baseline="0" dirty="0" err="1" smtClean="0">
                          <a:latin typeface="+mj-lt"/>
                        </a:rPr>
                        <a:t>Russel</a:t>
                      </a:r>
                      <a:r>
                        <a:rPr lang="en-IN" sz="1100" baseline="0" dirty="0" smtClean="0">
                          <a:latin typeface="+mj-lt"/>
                        </a:rPr>
                        <a:t> Uganda Limited</a:t>
                      </a:r>
                      <a:endParaRPr lang="en-IN" sz="1100" dirty="0">
                        <a:latin typeface="+mj-lt"/>
                      </a:endParaRPr>
                    </a:p>
                  </a:txBody>
                  <a:tcPr/>
                </a:tc>
              </a:tr>
              <a:tr h="370840">
                <a:tc>
                  <a:txBody>
                    <a:bodyPr/>
                    <a:lstStyle/>
                    <a:p>
                      <a:pPr>
                        <a:lnSpc>
                          <a:spcPct val="115000"/>
                        </a:lnSpc>
                        <a:spcAft>
                          <a:spcPts val="0"/>
                        </a:spcAft>
                      </a:pPr>
                      <a:r>
                        <a:rPr lang="en-GB" sz="1050" b="0" u="none" strike="noStrike" dirty="0">
                          <a:effectLst/>
                          <a:latin typeface="+mj-lt"/>
                        </a:rPr>
                        <a:t> </a:t>
                      </a:r>
                    </a:p>
                    <a:p>
                      <a:pPr>
                        <a:lnSpc>
                          <a:spcPct val="115000"/>
                        </a:lnSpc>
                        <a:spcAft>
                          <a:spcPts val="0"/>
                        </a:spcAft>
                      </a:pPr>
                      <a:r>
                        <a:rPr lang="en-GB" sz="1100" b="1" i="1" u="sng" dirty="0" smtClean="0">
                          <a:effectLst/>
                          <a:latin typeface="+mj-lt"/>
                        </a:rPr>
                        <a:t>Land Rights  </a:t>
                      </a:r>
                      <a:endParaRPr lang="en-IN" sz="1100" b="1" i="1" u="sng" dirty="0" smtClean="0">
                        <a:effectLst/>
                        <a:latin typeface="+mj-lt"/>
                      </a:endParaRPr>
                    </a:p>
                    <a:p>
                      <a:pPr>
                        <a:lnSpc>
                          <a:spcPct val="115000"/>
                        </a:lnSpc>
                        <a:spcAft>
                          <a:spcPts val="0"/>
                        </a:spcAft>
                      </a:pPr>
                      <a:r>
                        <a:rPr lang="en-GB" sz="1100" b="1" i="1" dirty="0" smtClean="0">
                          <a:effectLst/>
                          <a:latin typeface="+mj-lt"/>
                        </a:rPr>
                        <a:t> </a:t>
                      </a:r>
                      <a:endParaRPr lang="en-IN" sz="1100" b="1" i="1" dirty="0" smtClean="0">
                        <a:effectLst/>
                        <a:latin typeface="+mj-lt"/>
                      </a:endParaRPr>
                    </a:p>
                    <a:p>
                      <a:pPr marL="342900" lvl="0" indent="-342900">
                        <a:lnSpc>
                          <a:spcPct val="115000"/>
                        </a:lnSpc>
                        <a:spcAft>
                          <a:spcPts val="0"/>
                        </a:spcAft>
                        <a:buFont typeface="Symbol"/>
                        <a:buChar char=""/>
                        <a:tabLst>
                          <a:tab pos="180340" algn="l"/>
                        </a:tabLst>
                      </a:pPr>
                      <a:r>
                        <a:rPr lang="en-GB" sz="1100" b="0" dirty="0" smtClean="0">
                          <a:effectLst/>
                          <a:latin typeface="+mj-lt"/>
                        </a:rPr>
                        <a:t>Land tenure and/or ownership patterns are sometimes disrupted by major rehabilitation works as well as new agriculture projects</a:t>
                      </a:r>
                    </a:p>
                    <a:p>
                      <a:pPr marL="342900" lvl="0" indent="-342900">
                        <a:lnSpc>
                          <a:spcPct val="115000"/>
                        </a:lnSpc>
                        <a:spcAft>
                          <a:spcPts val="0"/>
                        </a:spcAft>
                        <a:buFont typeface="Symbol"/>
                        <a:buChar char=""/>
                        <a:tabLst>
                          <a:tab pos="180340" algn="l"/>
                        </a:tabLst>
                      </a:pPr>
                      <a:endParaRPr lang="en-IN" sz="1100" b="0" dirty="0" smtClean="0">
                        <a:effectLst/>
                        <a:latin typeface="+mj-lt"/>
                      </a:endParaRPr>
                    </a:p>
                    <a:p>
                      <a:pPr marL="342900" lvl="0" indent="-342900">
                        <a:lnSpc>
                          <a:spcPct val="115000"/>
                        </a:lnSpc>
                        <a:spcAft>
                          <a:spcPts val="0"/>
                        </a:spcAft>
                        <a:buFont typeface="Symbol"/>
                        <a:buChar char=""/>
                        <a:tabLst>
                          <a:tab pos="180340" algn="l"/>
                        </a:tabLst>
                      </a:pPr>
                      <a:r>
                        <a:rPr lang="en-GB" sz="1100" b="0" dirty="0" smtClean="0">
                          <a:effectLst/>
                          <a:latin typeface="+mj-lt"/>
                        </a:rPr>
                        <a:t>Small plots, communal land use rights, and conflicting traditional and legal land rights all create difficulties when land is converted to irrigate agriculture.</a:t>
                      </a:r>
                    </a:p>
                    <a:p>
                      <a:pPr marL="342900" lvl="0" indent="-342900">
                        <a:lnSpc>
                          <a:spcPct val="115000"/>
                        </a:lnSpc>
                        <a:spcAft>
                          <a:spcPts val="0"/>
                        </a:spcAft>
                        <a:buFont typeface="Symbol"/>
                        <a:buChar char=""/>
                        <a:tabLst>
                          <a:tab pos="180340" algn="l"/>
                        </a:tabLst>
                      </a:pPr>
                      <a:endParaRPr lang="en-IN" sz="1100" b="0" dirty="0" smtClean="0">
                        <a:effectLst/>
                        <a:latin typeface="+mj-lt"/>
                      </a:endParaRPr>
                    </a:p>
                    <a:p>
                      <a:pPr marL="342900" lvl="0" indent="-342900">
                        <a:lnSpc>
                          <a:spcPct val="115000"/>
                        </a:lnSpc>
                        <a:spcAft>
                          <a:spcPts val="0"/>
                        </a:spcAft>
                        <a:buFont typeface="Symbol"/>
                        <a:buChar char=""/>
                        <a:tabLst>
                          <a:tab pos="180340" algn="l"/>
                        </a:tabLst>
                      </a:pPr>
                      <a:r>
                        <a:rPr lang="en-GB" sz="1100" b="0" dirty="0" smtClean="0">
                          <a:effectLst/>
                          <a:latin typeface="+mj-lt"/>
                        </a:rPr>
                        <a:t>Changes in land use patterns sometimes have impacts on social and economic structure of the project area</a:t>
                      </a:r>
                    </a:p>
                  </a:txBody>
                  <a:tcPr marL="68109" marR="68109" marT="0" marB="0"/>
                </a:tc>
                <a:tc>
                  <a:txBody>
                    <a:bodyPr/>
                    <a:lstStyle/>
                    <a:p>
                      <a:pPr>
                        <a:lnSpc>
                          <a:spcPct val="115000"/>
                        </a:lnSpc>
                        <a:spcAft>
                          <a:spcPts val="0"/>
                        </a:spcAft>
                      </a:pPr>
                      <a:r>
                        <a:rPr lang="en-GB" sz="1100" b="0" dirty="0">
                          <a:effectLst/>
                          <a:latin typeface="+mj-lt"/>
                        </a:rPr>
                        <a:t> </a:t>
                      </a:r>
                      <a:endParaRPr lang="en-IN" sz="1100" b="0" dirty="0">
                        <a:effectLst/>
                        <a:latin typeface="+mj-lt"/>
                      </a:endParaRPr>
                    </a:p>
                    <a:p>
                      <a:pPr>
                        <a:lnSpc>
                          <a:spcPct val="115000"/>
                        </a:lnSpc>
                        <a:spcAft>
                          <a:spcPts val="0"/>
                        </a:spcAft>
                      </a:pPr>
                      <a:r>
                        <a:rPr lang="en-GB" sz="1100" b="0" dirty="0">
                          <a:effectLst/>
                          <a:latin typeface="+mj-lt"/>
                        </a:rPr>
                        <a:t>Principle 4: Businesses should respect the interests of, and be responsive towards all stakeholders, especially those who are disadvantaged, vulnerable and marginalised.</a:t>
                      </a:r>
                      <a:endParaRPr lang="en-IN" sz="1100" b="0" dirty="0">
                        <a:effectLst/>
                        <a:latin typeface="+mj-lt"/>
                      </a:endParaRPr>
                    </a:p>
                    <a:p>
                      <a:pPr>
                        <a:lnSpc>
                          <a:spcPct val="115000"/>
                        </a:lnSpc>
                        <a:spcAft>
                          <a:spcPts val="0"/>
                        </a:spcAft>
                      </a:pPr>
                      <a:r>
                        <a:rPr lang="en-GB" sz="1100" b="0" dirty="0">
                          <a:effectLst/>
                          <a:latin typeface="+mj-lt"/>
                        </a:rPr>
                        <a:t> </a:t>
                      </a:r>
                      <a:endParaRPr lang="en-IN" sz="1100" b="0" dirty="0">
                        <a:effectLst/>
                        <a:latin typeface="+mj-lt"/>
                      </a:endParaRPr>
                    </a:p>
                    <a:p>
                      <a:pPr>
                        <a:lnSpc>
                          <a:spcPct val="115000"/>
                        </a:lnSpc>
                        <a:spcAft>
                          <a:spcPts val="0"/>
                        </a:spcAft>
                      </a:pPr>
                      <a:r>
                        <a:rPr lang="en-GB" sz="1100" b="0" dirty="0" smtClean="0">
                          <a:effectLst/>
                          <a:latin typeface="+mj-lt"/>
                        </a:rPr>
                        <a:t>Principle </a:t>
                      </a:r>
                      <a:r>
                        <a:rPr lang="en-GB" sz="1100" b="0" dirty="0">
                          <a:effectLst/>
                          <a:latin typeface="+mj-lt"/>
                        </a:rPr>
                        <a:t>5: Businesses should respect and promote human </a:t>
                      </a:r>
                      <a:r>
                        <a:rPr lang="en-GB" sz="1100" b="0" dirty="0" smtClean="0">
                          <a:effectLst/>
                          <a:latin typeface="+mj-lt"/>
                        </a:rPr>
                        <a:t>rights</a:t>
                      </a:r>
                    </a:p>
                  </a:txBody>
                  <a:tcPr marL="68109" marR="68109"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IN" sz="1000" b="0" i="0" u="none" strike="noStrike" kern="1200" cap="none" spc="0" normalizeH="0" baseline="0" noProof="0" dirty="0" smtClean="0">
                        <a:ln>
                          <a:noFill/>
                        </a:ln>
                        <a:solidFill>
                          <a:prstClr val="black"/>
                        </a:solidFill>
                        <a:effectLst/>
                        <a:uLnTx/>
                        <a:uFillTx/>
                        <a:latin typeface="Cambria"/>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IN" sz="1100" b="0" i="0" u="none" strike="noStrike" kern="1200" cap="none" spc="0" normalizeH="0" baseline="0" noProof="0" dirty="0" smtClean="0">
                          <a:ln>
                            <a:noFill/>
                          </a:ln>
                          <a:solidFill>
                            <a:prstClr val="black"/>
                          </a:solidFill>
                          <a:effectLst/>
                          <a:uLnTx/>
                          <a:uFillTx/>
                          <a:latin typeface="Cambria"/>
                          <a:ea typeface="+mn-ea"/>
                          <a:cs typeface="+mn-cs"/>
                        </a:rPr>
                        <a:t>Land issues  pertaining to boundary issues were raised in the scoping study.</a:t>
                      </a:r>
                      <a:endParaRPr kumimoji="0" lang="en-IN" sz="1100" b="0" i="0" u="none" strike="noStrike" kern="1200" cap="none" spc="0" normalizeH="0" baseline="0" noProof="0" dirty="0" smtClean="0">
                        <a:ln>
                          <a:noFill/>
                        </a:ln>
                        <a:solidFill>
                          <a:prstClr val="black"/>
                        </a:solidFill>
                        <a:effectLst/>
                        <a:uLnTx/>
                        <a:uFillTx/>
                        <a:latin typeface="Cambria"/>
                        <a:ea typeface="Calibri"/>
                        <a:cs typeface="Times New Roman"/>
                      </a:endParaRPr>
                    </a:p>
                    <a:p>
                      <a:endParaRPr lang="en-IN" dirty="0"/>
                    </a:p>
                  </a:txBody>
                  <a:tcPr/>
                </a:tc>
              </a:tr>
            </a:tbl>
          </a:graphicData>
        </a:graphic>
      </p:graphicFrame>
    </p:spTree>
    <p:extLst>
      <p:ext uri="{BB962C8B-B14F-4D97-AF65-F5344CB8AC3E}">
        <p14:creationId xmlns:p14="http://schemas.microsoft.com/office/powerpoint/2010/main" val="622322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646B86"/>
                </a:solidFill>
              </a:rPr>
              <a:t>Research Framework</a:t>
            </a:r>
            <a:br>
              <a:rPr lang="en-IN" dirty="0">
                <a:solidFill>
                  <a:srgbClr val="646B86"/>
                </a:solidFill>
              </a:rPr>
            </a:br>
            <a:r>
              <a:rPr lang="en-IN" sz="2800" dirty="0">
                <a:solidFill>
                  <a:srgbClr val="646B86"/>
                </a:solidFill>
              </a:rPr>
              <a:t>(Agriculture)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0621685"/>
              </p:ext>
            </p:extLst>
          </p:nvPr>
        </p:nvGraphicFramePr>
        <p:xfrm>
          <a:off x="457200" y="1600200"/>
          <a:ext cx="7643193" cy="2947432"/>
        </p:xfrm>
        <a:graphic>
          <a:graphicData uri="http://schemas.openxmlformats.org/drawingml/2006/table">
            <a:tbl>
              <a:tblPr firstRow="1" bandRow="1">
                <a:tableStyleId>{5C22544A-7EE6-4342-B048-85BDC9FD1C3A}</a:tableStyleId>
              </a:tblPr>
              <a:tblGrid>
                <a:gridCol w="2547731"/>
                <a:gridCol w="2547731"/>
                <a:gridCol w="2547731"/>
              </a:tblGrid>
              <a:tr h="676672">
                <a:tc>
                  <a:txBody>
                    <a:bodyPr/>
                    <a:lstStyle/>
                    <a:p>
                      <a:pPr>
                        <a:lnSpc>
                          <a:spcPct val="115000"/>
                        </a:lnSpc>
                        <a:spcAft>
                          <a:spcPts val="0"/>
                        </a:spcAft>
                      </a:pPr>
                      <a:r>
                        <a:rPr lang="en-GB" sz="1100" b="1" dirty="0">
                          <a:effectLst/>
                          <a:latin typeface="+mj-lt"/>
                        </a:rPr>
                        <a:t>Critical Social Impacts</a:t>
                      </a:r>
                      <a:endParaRPr lang="en-IN" sz="1100" b="1" dirty="0">
                        <a:effectLst/>
                        <a:latin typeface="+mj-lt"/>
                        <a:ea typeface="Calibri"/>
                        <a:cs typeface="Times New Roman"/>
                      </a:endParaRPr>
                    </a:p>
                  </a:txBody>
                  <a:tcPr marL="68109" marR="68109" marT="0" marB="0"/>
                </a:tc>
                <a:tc>
                  <a:txBody>
                    <a:bodyPr/>
                    <a:lstStyle/>
                    <a:p>
                      <a:pPr>
                        <a:lnSpc>
                          <a:spcPct val="115000"/>
                        </a:lnSpc>
                        <a:spcAft>
                          <a:spcPts val="0"/>
                        </a:spcAft>
                      </a:pPr>
                      <a:r>
                        <a:rPr lang="en-GB" sz="1100" b="1" dirty="0">
                          <a:effectLst/>
                          <a:latin typeface="+mj-lt"/>
                        </a:rPr>
                        <a:t>Corresponding NVG Principle and Core Elements</a:t>
                      </a:r>
                      <a:endParaRPr lang="en-IN" sz="1100" b="1" dirty="0">
                        <a:effectLst/>
                        <a:latin typeface="+mj-lt"/>
                        <a:ea typeface="Calibri"/>
                        <a:cs typeface="Times New Roman"/>
                      </a:endParaRPr>
                    </a:p>
                  </a:txBody>
                  <a:tcPr marL="68109" marR="68109" marT="0" marB="0"/>
                </a:tc>
                <a:tc>
                  <a:txBody>
                    <a:bodyPr/>
                    <a:lstStyle/>
                    <a:p>
                      <a:r>
                        <a:rPr lang="pt-BR" sz="1100" dirty="0" smtClean="0">
                          <a:latin typeface="+mj-lt"/>
                        </a:rPr>
                        <a:t>Uganda – Mcleod Russel Uganda Limited</a:t>
                      </a:r>
                    </a:p>
                    <a:p>
                      <a:endParaRPr lang="en-IN" sz="1100" dirty="0">
                        <a:latin typeface="+mj-lt"/>
                      </a:endParaRPr>
                    </a:p>
                  </a:txBody>
                  <a:tcPr/>
                </a:tc>
              </a:tr>
              <a:tr h="370840">
                <a:tc>
                  <a:txBody>
                    <a:bodyPr/>
                    <a:lstStyle/>
                    <a:p>
                      <a:r>
                        <a:rPr lang="en-IN" sz="1100" b="1" i="1" u="sng" dirty="0" smtClean="0">
                          <a:latin typeface="+mj-lt"/>
                        </a:rPr>
                        <a:t>Displacement and Migration </a:t>
                      </a:r>
                    </a:p>
                    <a:p>
                      <a:r>
                        <a:rPr lang="en-IN" sz="1100" dirty="0" smtClean="0">
                          <a:latin typeface="+mj-lt"/>
                        </a:rPr>
                        <a:t> </a:t>
                      </a:r>
                    </a:p>
                    <a:p>
                      <a:pPr marL="171450" indent="-171450">
                        <a:buFont typeface="Arial" pitchFamily="34" charset="0"/>
                        <a:buChar char="•"/>
                      </a:pPr>
                      <a:r>
                        <a:rPr lang="en-IN" sz="1100" dirty="0" smtClean="0">
                          <a:latin typeface="+mj-lt"/>
                        </a:rPr>
                        <a:t>Agricultural projects tend to encourage population densities to increase, either because of the increased production of the area or because they are part of a resettlement</a:t>
                      </a:r>
                      <a:r>
                        <a:rPr lang="en-IN" sz="1100" baseline="0" dirty="0" smtClean="0">
                          <a:latin typeface="+mj-lt"/>
                        </a:rPr>
                        <a:t> </a:t>
                      </a:r>
                      <a:r>
                        <a:rPr lang="en-IN" sz="1100" dirty="0" smtClean="0">
                          <a:latin typeface="+mj-lt"/>
                        </a:rPr>
                        <a:t>project.</a:t>
                      </a:r>
                    </a:p>
                    <a:p>
                      <a:pPr marL="171450" indent="-171450">
                        <a:buFont typeface="Arial" pitchFamily="34" charset="0"/>
                        <a:buChar char="•"/>
                      </a:pPr>
                      <a:endParaRPr lang="en-IN" sz="1100" dirty="0" smtClean="0">
                        <a:latin typeface="+mj-lt"/>
                      </a:endParaRPr>
                    </a:p>
                    <a:p>
                      <a:pPr marL="171450" indent="-171450">
                        <a:buFont typeface="Arial" pitchFamily="34" charset="0"/>
                        <a:buChar char="•"/>
                      </a:pPr>
                      <a:r>
                        <a:rPr lang="en-IN" sz="1100" dirty="0" smtClean="0">
                          <a:latin typeface="+mj-lt"/>
                        </a:rPr>
                        <a:t>Resettlement and migration of people displaced due to large scale farming. </a:t>
                      </a:r>
                    </a:p>
                    <a:p>
                      <a:endParaRPr lang="en-IN" sz="1100" dirty="0">
                        <a:latin typeface="+mj-lt"/>
                      </a:endParaRPr>
                    </a:p>
                  </a:txBody>
                  <a:tcPr/>
                </a:tc>
                <a:tc>
                  <a:txBody>
                    <a:bodyPr/>
                    <a:lstStyle/>
                    <a:p>
                      <a:r>
                        <a:rPr lang="en-IN" sz="1100" dirty="0" smtClean="0">
                          <a:latin typeface="+mj-lt"/>
                        </a:rPr>
                        <a:t> </a:t>
                      </a:r>
                    </a:p>
                    <a:p>
                      <a:r>
                        <a:rPr lang="en-IN" sz="1100" dirty="0" smtClean="0">
                          <a:latin typeface="+mj-lt"/>
                        </a:rPr>
                        <a:t>Principle 4: Businesses should respect the interest of, and be responsive towards all stakeholders, especially those who are disadvantaged, vulnerable</a:t>
                      </a:r>
                    </a:p>
                    <a:p>
                      <a:endParaRPr lang="en-IN" sz="1100" dirty="0" smtClean="0">
                        <a:latin typeface="+mj-lt"/>
                      </a:endParaRPr>
                    </a:p>
                    <a:p>
                      <a:r>
                        <a:rPr lang="en-IN" sz="1100" dirty="0" smtClean="0">
                          <a:latin typeface="+mj-lt"/>
                        </a:rPr>
                        <a:t>Principle 5: Businesses should respect and promote human rights</a:t>
                      </a:r>
                    </a:p>
                    <a:p>
                      <a:endParaRPr lang="en-IN" sz="1100" dirty="0">
                        <a:latin typeface="+mj-lt"/>
                      </a:endParaRPr>
                    </a:p>
                  </a:txBody>
                  <a:tcPr/>
                </a:tc>
                <a:tc>
                  <a:txBody>
                    <a:bodyPr/>
                    <a:lstStyle/>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endParaRPr kumimoji="0" lang="en-IN" sz="1100" b="0" i="0" u="none" strike="noStrike" kern="1200" cap="none" spc="0" normalizeH="0" baseline="0" noProof="0" dirty="0" smtClean="0">
                        <a:ln>
                          <a:noFill/>
                        </a:ln>
                        <a:solidFill>
                          <a:prstClr val="black"/>
                        </a:solidFill>
                        <a:effectLst/>
                        <a:uLnTx/>
                        <a:uFillTx/>
                        <a:latin typeface="Cambria"/>
                        <a:ea typeface="+mn-ea"/>
                        <a:cs typeface="+mn-cs"/>
                      </a:endParaRPr>
                    </a:p>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IN" sz="1100" b="0" i="0" u="none" strike="noStrike" kern="1200" cap="none" spc="0" normalizeH="0" baseline="0" noProof="0" dirty="0" smtClean="0">
                          <a:ln>
                            <a:noFill/>
                          </a:ln>
                          <a:solidFill>
                            <a:prstClr val="black"/>
                          </a:solidFill>
                          <a:effectLst/>
                          <a:uLnTx/>
                          <a:uFillTx/>
                          <a:latin typeface="Cambria"/>
                          <a:ea typeface="+mn-ea"/>
                          <a:cs typeface="+mn-cs"/>
                        </a:rPr>
                        <a:t>There has been a high migration of workers to the area particularly in search of employment. </a:t>
                      </a:r>
                    </a:p>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endParaRPr kumimoji="0" lang="en-IN" sz="1100" b="0" i="0" u="none" strike="noStrike" kern="1200" cap="none" spc="0" normalizeH="0" baseline="0" noProof="0" dirty="0" smtClean="0">
                        <a:ln>
                          <a:noFill/>
                        </a:ln>
                        <a:solidFill>
                          <a:prstClr val="black"/>
                        </a:solidFill>
                        <a:effectLst/>
                        <a:uLnTx/>
                        <a:uFillTx/>
                        <a:latin typeface="Cambria"/>
                        <a:ea typeface="+mn-ea"/>
                        <a:cs typeface="+mn-cs"/>
                      </a:endParaRPr>
                    </a:p>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IN" sz="1100" b="0" i="0" u="none" strike="noStrike" kern="1200" cap="none" spc="0" normalizeH="0" baseline="0" noProof="0" dirty="0" smtClean="0">
                          <a:ln>
                            <a:noFill/>
                          </a:ln>
                          <a:solidFill>
                            <a:prstClr val="black"/>
                          </a:solidFill>
                          <a:effectLst/>
                          <a:uLnTx/>
                          <a:uFillTx/>
                          <a:latin typeface="Cambria"/>
                          <a:ea typeface="+mn-ea"/>
                          <a:cs typeface="+mn-cs"/>
                        </a:rPr>
                        <a:t>This has had both positive and negative impacts on the community. Increase in teenage pregnancies</a:t>
                      </a:r>
                      <a:endParaRPr kumimoji="0" lang="en-IN" sz="1100" b="0" i="0" u="none" strike="noStrike" kern="1200" cap="none" spc="0" normalizeH="0" baseline="0" noProof="0" dirty="0" smtClean="0">
                        <a:ln>
                          <a:noFill/>
                        </a:ln>
                        <a:solidFill>
                          <a:prstClr val="black"/>
                        </a:solidFill>
                        <a:effectLst/>
                        <a:uLnTx/>
                        <a:uFillTx/>
                        <a:latin typeface="Cambria"/>
                        <a:ea typeface="Calibri"/>
                        <a:cs typeface="Times New Roman"/>
                      </a:endParaRPr>
                    </a:p>
                    <a:p>
                      <a:endParaRPr lang="en-IN" sz="1100" dirty="0">
                        <a:latin typeface="+mj-lt"/>
                      </a:endParaRPr>
                    </a:p>
                  </a:txBody>
                  <a:tcPr/>
                </a:tc>
              </a:tr>
            </a:tbl>
          </a:graphicData>
        </a:graphic>
      </p:graphicFrame>
    </p:spTree>
    <p:extLst>
      <p:ext uri="{BB962C8B-B14F-4D97-AF65-F5344CB8AC3E}">
        <p14:creationId xmlns:p14="http://schemas.microsoft.com/office/powerpoint/2010/main" val="1757680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646B86"/>
                </a:solidFill>
              </a:rPr>
              <a:t>Research Framework</a:t>
            </a:r>
            <a:br>
              <a:rPr lang="en-IN" dirty="0">
                <a:solidFill>
                  <a:srgbClr val="646B86"/>
                </a:solidFill>
              </a:rPr>
            </a:br>
            <a:r>
              <a:rPr lang="en-IN" sz="2800" dirty="0">
                <a:solidFill>
                  <a:srgbClr val="646B86"/>
                </a:solidFill>
              </a:rPr>
              <a:t>(</a:t>
            </a:r>
            <a:r>
              <a:rPr lang="en-IN" sz="2800" dirty="0" smtClean="0">
                <a:solidFill>
                  <a:srgbClr val="646B86"/>
                </a:solidFill>
              </a:rPr>
              <a:t>Agriculture)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468267"/>
              </p:ext>
            </p:extLst>
          </p:nvPr>
        </p:nvGraphicFramePr>
        <p:xfrm>
          <a:off x="457200" y="1844824"/>
          <a:ext cx="7715199" cy="4739640"/>
        </p:xfrm>
        <a:graphic>
          <a:graphicData uri="http://schemas.openxmlformats.org/drawingml/2006/table">
            <a:tbl>
              <a:tblPr firstRow="1" bandRow="1">
                <a:tableStyleId>{5C22544A-7EE6-4342-B048-85BDC9FD1C3A}</a:tableStyleId>
              </a:tblPr>
              <a:tblGrid>
                <a:gridCol w="2571733"/>
                <a:gridCol w="2571733"/>
                <a:gridCol w="2571733"/>
              </a:tblGrid>
              <a:tr h="504056">
                <a:tc>
                  <a:txBody>
                    <a:bodyPr/>
                    <a:lstStyle/>
                    <a:p>
                      <a:pPr>
                        <a:lnSpc>
                          <a:spcPct val="115000"/>
                        </a:lnSpc>
                        <a:spcAft>
                          <a:spcPts val="0"/>
                        </a:spcAft>
                      </a:pPr>
                      <a:r>
                        <a:rPr lang="en-GB" sz="1100" b="1" dirty="0">
                          <a:effectLst/>
                          <a:latin typeface="+mj-lt"/>
                        </a:rPr>
                        <a:t>Critical Economic Impacts</a:t>
                      </a:r>
                      <a:endParaRPr lang="en-IN" sz="1100" b="1" dirty="0">
                        <a:effectLst/>
                        <a:latin typeface="+mj-lt"/>
                        <a:ea typeface="Calibri"/>
                        <a:cs typeface="Times New Roman" pitchFamily="18" charset="0"/>
                      </a:endParaRPr>
                    </a:p>
                  </a:txBody>
                  <a:tcPr marL="62848" marR="62848" marT="0" marB="0"/>
                </a:tc>
                <a:tc>
                  <a:txBody>
                    <a:bodyPr/>
                    <a:lstStyle/>
                    <a:p>
                      <a:pPr>
                        <a:lnSpc>
                          <a:spcPct val="115000"/>
                        </a:lnSpc>
                        <a:spcAft>
                          <a:spcPts val="0"/>
                        </a:spcAft>
                      </a:pPr>
                      <a:r>
                        <a:rPr lang="en-IN" sz="1100" b="1" dirty="0" smtClean="0">
                          <a:effectLst/>
                          <a:latin typeface="+mj-lt"/>
                        </a:rPr>
                        <a:t>Corresponding NVG principle and core elements </a:t>
                      </a:r>
                      <a:endParaRPr lang="en-IN" sz="1100" b="1" dirty="0">
                        <a:effectLst/>
                        <a:latin typeface="+mj-lt"/>
                        <a:ea typeface="Calibri"/>
                        <a:cs typeface="Times New Roman" pitchFamily="18" charset="0"/>
                      </a:endParaRPr>
                    </a:p>
                  </a:txBody>
                  <a:tcPr marL="62848" marR="62848" marT="0" marB="0"/>
                </a:tc>
                <a:tc>
                  <a:txBody>
                    <a:bodyPr/>
                    <a:lstStyle/>
                    <a:p>
                      <a:r>
                        <a:rPr lang="pt-BR" sz="1100" dirty="0" smtClean="0">
                          <a:latin typeface="+mj-lt"/>
                        </a:rPr>
                        <a:t>Uganda – Mcleod Russel Uganda Limited</a:t>
                      </a:r>
                    </a:p>
                    <a:p>
                      <a:endParaRPr lang="en-IN" sz="1100" dirty="0">
                        <a:latin typeface="+mj-lt"/>
                      </a:endParaRPr>
                    </a:p>
                  </a:txBody>
                  <a:tcPr/>
                </a:tc>
              </a:tr>
              <a:tr h="370840">
                <a:tc>
                  <a:txBody>
                    <a:bodyPr/>
                    <a:lstStyle/>
                    <a:p>
                      <a:pPr>
                        <a:lnSpc>
                          <a:spcPct val="115000"/>
                        </a:lnSpc>
                        <a:spcAft>
                          <a:spcPts val="0"/>
                        </a:spcAft>
                      </a:pPr>
                      <a:endParaRPr lang="en-GB" sz="1050" b="0" u="sng" dirty="0" smtClean="0">
                        <a:effectLst/>
                        <a:latin typeface="+mj-lt"/>
                      </a:endParaRPr>
                    </a:p>
                    <a:p>
                      <a:pPr>
                        <a:lnSpc>
                          <a:spcPct val="115000"/>
                        </a:lnSpc>
                        <a:spcAft>
                          <a:spcPts val="0"/>
                        </a:spcAft>
                      </a:pPr>
                      <a:r>
                        <a:rPr lang="en-GB" sz="1050" b="1" i="1" u="sng" dirty="0" smtClean="0">
                          <a:effectLst/>
                          <a:latin typeface="+mj-lt"/>
                        </a:rPr>
                        <a:t>Gender </a:t>
                      </a:r>
                      <a:r>
                        <a:rPr lang="en-GB" sz="1050" b="1" i="1" u="sng" dirty="0">
                          <a:effectLst/>
                          <a:latin typeface="+mj-lt"/>
                        </a:rPr>
                        <a:t>Issues</a:t>
                      </a:r>
                      <a:endParaRPr lang="en-IN" sz="1050" b="1" i="1" u="sng" dirty="0">
                        <a:effectLst/>
                        <a:latin typeface="+mj-lt"/>
                      </a:endParaRPr>
                    </a:p>
                    <a:p>
                      <a:pPr>
                        <a:lnSpc>
                          <a:spcPct val="115000"/>
                        </a:lnSpc>
                        <a:spcAft>
                          <a:spcPts val="0"/>
                        </a:spcAft>
                      </a:pPr>
                      <a:r>
                        <a:rPr lang="en-GB" sz="1050" b="0" u="none" strike="noStrike" dirty="0">
                          <a:effectLst/>
                          <a:latin typeface="+mj-lt"/>
                        </a:rPr>
                        <a:t> </a:t>
                      </a:r>
                      <a:endParaRPr lang="en-IN" sz="1050" b="0" dirty="0">
                        <a:effectLst/>
                        <a:latin typeface="+mj-lt"/>
                      </a:endParaRPr>
                    </a:p>
                    <a:p>
                      <a:pPr marL="0" lvl="0" indent="0">
                        <a:lnSpc>
                          <a:spcPct val="115000"/>
                        </a:lnSpc>
                        <a:spcAft>
                          <a:spcPts val="0"/>
                        </a:spcAft>
                        <a:buFont typeface="Symbol"/>
                        <a:buNone/>
                        <a:tabLst>
                          <a:tab pos="180340" algn="l"/>
                        </a:tabLst>
                      </a:pPr>
                      <a:r>
                        <a:rPr lang="en-GB" sz="1050" b="0" dirty="0">
                          <a:effectLst/>
                          <a:latin typeface="+mj-lt"/>
                        </a:rPr>
                        <a:t>Farming at large scale may affect both the mobility and economic activities performed by women. </a:t>
                      </a:r>
                      <a:endParaRPr lang="en-IN" sz="1050" b="0" dirty="0">
                        <a:effectLst/>
                        <a:latin typeface="+mj-lt"/>
                        <a:ea typeface="Calibri"/>
                        <a:cs typeface="Times New Roman"/>
                      </a:endParaRPr>
                    </a:p>
                  </a:txBody>
                  <a:tcPr marL="68109" marR="6810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100" b="0" i="0" u="none" strike="noStrike" kern="1200" cap="none" spc="0" normalizeH="0" baseline="0" noProof="0" dirty="0" smtClean="0">
                        <a:ln>
                          <a:noFill/>
                        </a:ln>
                        <a:solidFill>
                          <a:prstClr val="black"/>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smtClean="0">
                          <a:ln>
                            <a:noFill/>
                          </a:ln>
                          <a:solidFill>
                            <a:prstClr val="black"/>
                          </a:solidFill>
                          <a:effectLst/>
                          <a:uLnTx/>
                          <a:uFillTx/>
                          <a:latin typeface="+mj-lt"/>
                          <a:ea typeface="+mn-ea"/>
                          <a:cs typeface="+mn-cs"/>
                        </a:rPr>
                        <a:t>Principle 4: Businesses should respect the interests of, and be responsive towards all stakeholders, especially those who are disadvantaged, vulnerable and marginalised.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smtClean="0">
                          <a:ln>
                            <a:noFill/>
                          </a:ln>
                          <a:solidFill>
                            <a:prstClr val="black"/>
                          </a:solidFill>
                          <a:effectLst/>
                          <a:uLnTx/>
                          <a:uFillTx/>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smtClean="0">
                          <a:ln>
                            <a:noFill/>
                          </a:ln>
                          <a:solidFill>
                            <a:prstClr val="black"/>
                          </a:solidFill>
                          <a:effectLst/>
                          <a:uLnTx/>
                          <a:uFillTx/>
                          <a:latin typeface="+mj-lt"/>
                          <a:ea typeface="+mn-ea"/>
                          <a:cs typeface="+mn-cs"/>
                        </a:rPr>
                        <a:t>Principle 5: Businesses should respect and promote human rights</a:t>
                      </a:r>
                    </a:p>
                    <a:p>
                      <a:endParaRPr lang="en-IN" dirty="0">
                        <a:latin typeface="+mj-lt"/>
                      </a:endParaRPr>
                    </a:p>
                  </a:txBody>
                  <a:tcPr/>
                </a:tc>
                <a:tc>
                  <a:txBody>
                    <a:bodyPr/>
                    <a:lstStyle/>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endParaRPr kumimoji="0" lang="en-IN" sz="1000" b="0" i="0" u="none" strike="noStrike" kern="1200" cap="none" spc="0" normalizeH="0" baseline="0" noProof="0" dirty="0" smtClean="0">
                        <a:ln>
                          <a:noFill/>
                        </a:ln>
                        <a:solidFill>
                          <a:prstClr val="black"/>
                        </a:solidFill>
                        <a:effectLst/>
                        <a:uLnTx/>
                        <a:uFillTx/>
                        <a:latin typeface="+mj-lt"/>
                        <a:ea typeface="+mn-ea"/>
                        <a:cs typeface="+mn-cs"/>
                      </a:endParaRPr>
                    </a:p>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IN" sz="1000" b="0" i="0" u="none" strike="noStrike" kern="1200" cap="none" spc="0" normalizeH="0" baseline="0" noProof="0" dirty="0" smtClean="0">
                          <a:ln>
                            <a:noFill/>
                          </a:ln>
                          <a:solidFill>
                            <a:prstClr val="black"/>
                          </a:solidFill>
                          <a:effectLst/>
                          <a:uLnTx/>
                          <a:uFillTx/>
                          <a:latin typeface="+mj-lt"/>
                          <a:ea typeface="+mn-ea"/>
                          <a:cs typeface="+mn-cs"/>
                        </a:rPr>
                        <a:t>There is a large number of women employed in the tea-picking, drying and processing</a:t>
                      </a:r>
                      <a:endParaRPr kumimoji="0" lang="en-IN" sz="1000" b="0" i="0" u="none" strike="noStrike" kern="1200" cap="none" spc="0" normalizeH="0" baseline="0" noProof="0" dirty="0" smtClean="0">
                        <a:ln>
                          <a:noFill/>
                        </a:ln>
                        <a:solidFill>
                          <a:prstClr val="black"/>
                        </a:solidFill>
                        <a:effectLst/>
                        <a:uLnTx/>
                        <a:uFillTx/>
                        <a:latin typeface="+mj-lt"/>
                        <a:ea typeface="Calibri"/>
                        <a:cs typeface="Times New Roman"/>
                      </a:endParaRPr>
                    </a:p>
                    <a:p>
                      <a:endParaRPr lang="en-IN" dirty="0">
                        <a:latin typeface="+mj-lt"/>
                      </a:endParaRPr>
                    </a:p>
                  </a:txBody>
                  <a:tcPr/>
                </a:tc>
              </a:tr>
              <a:tr h="370840">
                <a:tc>
                  <a:txBody>
                    <a:bodyPr/>
                    <a:lstStyle/>
                    <a:p>
                      <a:pPr>
                        <a:lnSpc>
                          <a:spcPct val="115000"/>
                        </a:lnSpc>
                        <a:spcAft>
                          <a:spcPts val="0"/>
                        </a:spcAft>
                      </a:pPr>
                      <a:endParaRPr lang="en-GB" sz="1050" b="0" u="sng" dirty="0" smtClean="0">
                        <a:effectLst/>
                        <a:latin typeface="+mj-lt"/>
                      </a:endParaRPr>
                    </a:p>
                    <a:p>
                      <a:pPr>
                        <a:lnSpc>
                          <a:spcPct val="115000"/>
                        </a:lnSpc>
                        <a:spcAft>
                          <a:spcPts val="0"/>
                        </a:spcAft>
                      </a:pPr>
                      <a:r>
                        <a:rPr lang="en-GB" sz="1050" b="1" i="1" u="sng" dirty="0" smtClean="0">
                          <a:effectLst/>
                          <a:latin typeface="+mj-lt"/>
                        </a:rPr>
                        <a:t>Infrastructural Development</a:t>
                      </a:r>
                    </a:p>
                    <a:p>
                      <a:pPr>
                        <a:lnSpc>
                          <a:spcPct val="115000"/>
                        </a:lnSpc>
                        <a:spcAft>
                          <a:spcPts val="0"/>
                        </a:spcAft>
                      </a:pPr>
                      <a:endParaRPr lang="en-GB" sz="1050" b="0" dirty="0" smtClean="0">
                        <a:effectLst/>
                        <a:latin typeface="+mj-lt"/>
                      </a:endParaRPr>
                    </a:p>
                    <a:p>
                      <a:pPr>
                        <a:lnSpc>
                          <a:spcPct val="115000"/>
                        </a:lnSpc>
                        <a:spcAft>
                          <a:spcPts val="0"/>
                        </a:spcAft>
                      </a:pPr>
                      <a:r>
                        <a:rPr lang="en-GB" sz="1050" b="0" dirty="0" smtClean="0">
                          <a:effectLst/>
                          <a:latin typeface="+mj-lt"/>
                        </a:rPr>
                        <a:t>Infrastructural development such as education, medical facilities, roads, electricity, basic amenities, training opportunities etc.</a:t>
                      </a:r>
                      <a:endParaRPr lang="en-IN" sz="1050" b="0" dirty="0">
                        <a:effectLst/>
                        <a:latin typeface="+mj-lt"/>
                        <a:ea typeface="Calibri"/>
                        <a:cs typeface="Times New Roman"/>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100" b="0" i="0" u="none" strike="noStrike" kern="1200" cap="none" spc="0" normalizeH="0" baseline="0" noProof="0" dirty="0" smtClean="0">
                        <a:ln>
                          <a:noFill/>
                        </a:ln>
                        <a:solidFill>
                          <a:prstClr val="black"/>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smtClean="0">
                          <a:ln>
                            <a:noFill/>
                          </a:ln>
                          <a:solidFill>
                            <a:prstClr val="black"/>
                          </a:solidFill>
                          <a:effectLst/>
                          <a:uLnTx/>
                          <a:uFillTx/>
                          <a:latin typeface="+mj-lt"/>
                          <a:ea typeface="+mn-ea"/>
                          <a:cs typeface="+mn-cs"/>
                        </a:rPr>
                        <a:t>Principle 4: Businesses should respect the interests of, and be responsive towards all stakeholders, especially those who are disadvantaged, vulnerable and marginalised.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smtClean="0">
                          <a:ln>
                            <a:noFill/>
                          </a:ln>
                          <a:solidFill>
                            <a:prstClr val="black"/>
                          </a:solidFill>
                          <a:effectLst/>
                          <a:uLnTx/>
                          <a:uFillTx/>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smtClean="0">
                          <a:ln>
                            <a:noFill/>
                          </a:ln>
                          <a:solidFill>
                            <a:prstClr val="black"/>
                          </a:solidFill>
                          <a:effectLst/>
                          <a:uLnTx/>
                          <a:uFillTx/>
                          <a:latin typeface="+mj-lt"/>
                          <a:ea typeface="+mn-ea"/>
                          <a:cs typeface="+mn-cs"/>
                        </a:rPr>
                        <a:t>Principle 8: Businesses should support inclusive growth and equitable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100" b="0" i="0" u="none" strike="noStrike" kern="1200" cap="none" spc="0" normalizeH="0" baseline="0" noProof="0" dirty="0" smtClean="0">
                        <a:ln>
                          <a:noFill/>
                        </a:ln>
                        <a:solidFill>
                          <a:prstClr val="black"/>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100" b="0" i="0" u="none" strike="noStrike" kern="1200" cap="none" spc="0" normalizeH="0" baseline="0" noProof="0" dirty="0" smtClean="0">
                        <a:ln>
                          <a:noFill/>
                        </a:ln>
                        <a:solidFill>
                          <a:prstClr val="black"/>
                        </a:solidFill>
                        <a:effectLst/>
                        <a:uLnTx/>
                        <a:uFillTx/>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100" b="0" i="0" u="none" strike="noStrike" kern="1200" cap="none" spc="0" normalizeH="0" baseline="0" noProof="0" dirty="0" smtClean="0">
                        <a:ln>
                          <a:noFill/>
                        </a:ln>
                        <a:solidFill>
                          <a:prstClr val="black"/>
                        </a:solidFill>
                        <a:effectLst/>
                        <a:uLnTx/>
                        <a:uFillTx/>
                        <a:latin typeface="+mj-lt"/>
                        <a:ea typeface="+mn-ea"/>
                        <a:cs typeface="+mn-cs"/>
                      </a:endParaRPr>
                    </a:p>
                  </a:txBody>
                  <a:tcPr/>
                </a:tc>
                <a:tc>
                  <a:txBody>
                    <a:bodyPr/>
                    <a:lstStyle/>
                    <a:p>
                      <a:pPr marL="171450" indent="-171450">
                        <a:buFont typeface="Arial" pitchFamily="34" charset="0"/>
                        <a:buChar char="•"/>
                      </a:pPr>
                      <a:endParaRPr lang="en-IN" sz="1100" dirty="0" smtClean="0">
                        <a:latin typeface="+mj-lt"/>
                      </a:endParaRPr>
                    </a:p>
                    <a:p>
                      <a:pPr marL="171450" indent="-171450">
                        <a:buFont typeface="Arial" pitchFamily="34" charset="0"/>
                        <a:buChar char="•"/>
                      </a:pPr>
                      <a:r>
                        <a:rPr lang="en-IN" sz="1100" dirty="0" smtClean="0">
                          <a:latin typeface="+mj-lt"/>
                        </a:rPr>
                        <a:t>Amenities are evident.</a:t>
                      </a:r>
                    </a:p>
                    <a:p>
                      <a:pPr marL="171450" indent="-171450">
                        <a:buFont typeface="Arial" pitchFamily="34" charset="0"/>
                        <a:buChar char="•"/>
                      </a:pPr>
                      <a:r>
                        <a:rPr lang="en-IN" sz="1100" dirty="0" smtClean="0">
                          <a:latin typeface="+mj-lt"/>
                        </a:rPr>
                        <a:t>There has been general development in water, road, schools and health facilities wither provided or supported by the company</a:t>
                      </a:r>
                      <a:endParaRPr lang="en-IN" sz="1100" dirty="0">
                        <a:latin typeface="+mj-lt"/>
                      </a:endParaRPr>
                    </a:p>
                  </a:txBody>
                  <a:tcPr/>
                </a:tc>
              </a:tr>
            </a:tbl>
          </a:graphicData>
        </a:graphic>
      </p:graphicFrame>
    </p:spTree>
    <p:extLst>
      <p:ext uri="{BB962C8B-B14F-4D97-AF65-F5344CB8AC3E}">
        <p14:creationId xmlns:p14="http://schemas.microsoft.com/office/powerpoint/2010/main" val="1001996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646B86"/>
                </a:solidFill>
              </a:rPr>
              <a:t>Research Framework</a:t>
            </a:r>
            <a:br>
              <a:rPr lang="en-IN" dirty="0">
                <a:solidFill>
                  <a:srgbClr val="646B86"/>
                </a:solidFill>
              </a:rPr>
            </a:br>
            <a:r>
              <a:rPr lang="en-IN" sz="2800" dirty="0">
                <a:solidFill>
                  <a:srgbClr val="646B86"/>
                </a:solidFill>
              </a:rPr>
              <a:t>(</a:t>
            </a:r>
            <a:r>
              <a:rPr lang="en-IN" sz="2800" dirty="0" smtClean="0">
                <a:solidFill>
                  <a:srgbClr val="646B86"/>
                </a:solidFill>
              </a:rPr>
              <a:t>Agriculture)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384188"/>
              </p:ext>
            </p:extLst>
          </p:nvPr>
        </p:nvGraphicFramePr>
        <p:xfrm>
          <a:off x="251520" y="1403378"/>
          <a:ext cx="8064896" cy="5414010"/>
        </p:xfrm>
        <a:graphic>
          <a:graphicData uri="http://schemas.openxmlformats.org/drawingml/2006/table">
            <a:tbl>
              <a:tblPr firstRow="1" bandRow="1">
                <a:tableStyleId>{5C22544A-7EE6-4342-B048-85BDC9FD1C3A}</a:tableStyleId>
              </a:tblPr>
              <a:tblGrid>
                <a:gridCol w="5184576"/>
                <a:gridCol w="1368152"/>
                <a:gridCol w="1512168"/>
              </a:tblGrid>
              <a:tr h="585462">
                <a:tc>
                  <a:txBody>
                    <a:bodyPr/>
                    <a:lstStyle/>
                    <a:p>
                      <a:pPr>
                        <a:lnSpc>
                          <a:spcPct val="115000"/>
                        </a:lnSpc>
                        <a:spcAft>
                          <a:spcPts val="0"/>
                        </a:spcAft>
                      </a:pPr>
                      <a:r>
                        <a:rPr lang="en-GB" sz="1100" b="1" dirty="0">
                          <a:effectLst/>
                          <a:latin typeface="+mj-lt"/>
                        </a:rPr>
                        <a:t>Critical Environmental Impacts </a:t>
                      </a:r>
                      <a:endParaRPr lang="en-IN" sz="1100" b="1" dirty="0">
                        <a:effectLst/>
                        <a:latin typeface="+mj-lt"/>
                        <a:ea typeface="Calibri"/>
                        <a:cs typeface="Times New Roman" pitchFamily="18" charset="0"/>
                      </a:endParaRPr>
                    </a:p>
                  </a:txBody>
                  <a:tcPr marL="39958" marR="39958" marT="0" marB="0"/>
                </a:tc>
                <a:tc>
                  <a:txBody>
                    <a:bodyPr/>
                    <a:lstStyle/>
                    <a:p>
                      <a:pPr>
                        <a:lnSpc>
                          <a:spcPct val="115000"/>
                        </a:lnSpc>
                        <a:spcAft>
                          <a:spcPts val="0"/>
                        </a:spcAft>
                      </a:pPr>
                      <a:r>
                        <a:rPr lang="en-GB" sz="1100" b="1" dirty="0">
                          <a:effectLst/>
                          <a:latin typeface="+mj-lt"/>
                        </a:rPr>
                        <a:t>Corresponding NVG Principle and Core </a:t>
                      </a:r>
                      <a:r>
                        <a:rPr lang="en-GB" sz="1100" b="1" dirty="0" smtClean="0">
                          <a:effectLst/>
                          <a:latin typeface="+mj-lt"/>
                        </a:rPr>
                        <a:t>Elements</a:t>
                      </a:r>
                    </a:p>
                  </a:txBody>
                  <a:tcPr marL="39958" marR="39958" marT="0" marB="0"/>
                </a:tc>
                <a:tc>
                  <a:txBody>
                    <a:bodyPr/>
                    <a:lstStyle/>
                    <a:p>
                      <a:r>
                        <a:rPr lang="pt-BR" sz="1100" dirty="0" smtClean="0">
                          <a:latin typeface="+mj-lt"/>
                        </a:rPr>
                        <a:t>Uganda – Mcleod Russel Uganda Limited</a:t>
                      </a:r>
                      <a:endParaRPr lang="en-IN" sz="1100" dirty="0">
                        <a:latin typeface="+mj-lt"/>
                      </a:endParaRPr>
                    </a:p>
                  </a:txBody>
                  <a:tcPr/>
                </a:tc>
              </a:tr>
              <a:tr h="4649853">
                <a:tc>
                  <a:txBody>
                    <a:bodyPr/>
                    <a:lstStyle/>
                    <a:p>
                      <a:pPr>
                        <a:lnSpc>
                          <a:spcPct val="115000"/>
                        </a:lnSpc>
                        <a:spcAft>
                          <a:spcPts val="0"/>
                        </a:spcAft>
                      </a:pPr>
                      <a:r>
                        <a:rPr lang="en-GB" sz="1100" b="0" dirty="0">
                          <a:effectLst/>
                          <a:latin typeface="+mj-lt"/>
                        </a:rPr>
                        <a:t> </a:t>
                      </a:r>
                    </a:p>
                    <a:p>
                      <a:pPr>
                        <a:lnSpc>
                          <a:spcPct val="115000"/>
                        </a:lnSpc>
                        <a:spcAft>
                          <a:spcPts val="0"/>
                        </a:spcAft>
                      </a:pPr>
                      <a:r>
                        <a:rPr lang="en-GB" sz="1100" b="1" i="1" u="sng" dirty="0" smtClean="0">
                          <a:effectLst/>
                          <a:latin typeface="+mj-lt"/>
                        </a:rPr>
                        <a:t>Impacts</a:t>
                      </a:r>
                      <a:r>
                        <a:rPr lang="en-GB" sz="1100" b="1" i="1" u="sng" baseline="0" dirty="0" smtClean="0">
                          <a:effectLst/>
                          <a:latin typeface="+mj-lt"/>
                        </a:rPr>
                        <a:t> on air, land and water</a:t>
                      </a:r>
                    </a:p>
                    <a:p>
                      <a:pPr>
                        <a:lnSpc>
                          <a:spcPct val="115000"/>
                        </a:lnSpc>
                        <a:spcAft>
                          <a:spcPts val="0"/>
                        </a:spcAft>
                      </a:pPr>
                      <a:r>
                        <a:rPr lang="en-GB" sz="1100" b="0" dirty="0" smtClean="0">
                          <a:effectLst/>
                          <a:latin typeface="+mj-lt"/>
                        </a:rPr>
                        <a:t> </a:t>
                      </a:r>
                      <a:endParaRPr lang="en-IN" sz="1100" b="0" dirty="0" smtClean="0">
                        <a:effectLst/>
                        <a:latin typeface="+mj-lt"/>
                      </a:endParaRPr>
                    </a:p>
                    <a:p>
                      <a:pPr marL="342900" lvl="0" indent="-342900">
                        <a:lnSpc>
                          <a:spcPct val="115000"/>
                        </a:lnSpc>
                        <a:spcAft>
                          <a:spcPts val="0"/>
                        </a:spcAft>
                        <a:buFont typeface="Symbol"/>
                        <a:buChar char=""/>
                      </a:pPr>
                      <a:r>
                        <a:rPr lang="en-GB" sz="1100" b="0" dirty="0" smtClean="0">
                          <a:effectLst/>
                          <a:latin typeface="+mj-lt"/>
                        </a:rPr>
                        <a:t>Usage of Land: In a sustainable system, soil is kept in balance. Crops are rotated through the fields to replace nutrients in the soil. Industrial farms disregard that need for balance. At</a:t>
                      </a:r>
                      <a:r>
                        <a:rPr lang="en-GB" sz="1100" b="0" baseline="0" dirty="0" smtClean="0">
                          <a:effectLst/>
                          <a:latin typeface="+mj-lt"/>
                        </a:rPr>
                        <a:t> times l</a:t>
                      </a:r>
                      <a:r>
                        <a:rPr lang="en-GB" sz="1100" b="0" dirty="0" smtClean="0">
                          <a:effectLst/>
                          <a:latin typeface="+mj-lt"/>
                        </a:rPr>
                        <a:t>and is used continuously and not given proper rest. Crops are not rotated in a way that replenishes the soil. Manure and chemical fertilizers are used to “feed” the soil, but through over-application these additives become a problem. </a:t>
                      </a:r>
                      <a:endParaRPr lang="en-IN" sz="1100" b="0" dirty="0" smtClean="0">
                        <a:effectLst/>
                        <a:latin typeface="+mj-lt"/>
                      </a:endParaRPr>
                    </a:p>
                    <a:p>
                      <a:pPr marL="342900" marR="0" lvl="0" indent="-342900" algn="l" defTabSz="914400" rtl="0" eaLnBrk="1" fontAlgn="auto" latinLnBrk="0" hangingPunct="1">
                        <a:lnSpc>
                          <a:spcPct val="115000"/>
                        </a:lnSpc>
                        <a:spcBef>
                          <a:spcPts val="0"/>
                        </a:spcBef>
                        <a:spcAft>
                          <a:spcPts val="0"/>
                        </a:spcAft>
                        <a:buClrTx/>
                        <a:buSzTx/>
                        <a:buFont typeface="Symbol"/>
                        <a:buChar char=""/>
                        <a:tabLst>
                          <a:tab pos="180340" algn="l"/>
                        </a:tabLst>
                        <a:defRPr/>
                      </a:pPr>
                      <a:endParaRPr lang="en-GB" sz="1100" b="0" dirty="0" smtClean="0">
                        <a:effectLst/>
                        <a:latin typeface="+mj-lt"/>
                      </a:endParaRPr>
                    </a:p>
                    <a:p>
                      <a:pPr marL="342900" marR="0" lvl="0" indent="-342900" algn="l" defTabSz="914400" rtl="0" eaLnBrk="1" fontAlgn="auto" latinLnBrk="0" hangingPunct="1">
                        <a:lnSpc>
                          <a:spcPct val="115000"/>
                        </a:lnSpc>
                        <a:spcBef>
                          <a:spcPts val="0"/>
                        </a:spcBef>
                        <a:spcAft>
                          <a:spcPts val="0"/>
                        </a:spcAft>
                        <a:buClrTx/>
                        <a:buSzTx/>
                        <a:buFont typeface="Symbol"/>
                        <a:buChar char=""/>
                        <a:tabLst>
                          <a:tab pos="180340" algn="l"/>
                        </a:tabLst>
                        <a:defRPr/>
                      </a:pPr>
                      <a:r>
                        <a:rPr lang="en-GB" sz="1100" b="0" dirty="0" smtClean="0">
                          <a:effectLst/>
                          <a:latin typeface="+mj-lt"/>
                        </a:rPr>
                        <a:t>Use of fertilizers: Fertilizer carries with it other substances that are used on industrial farms. These include antibiotics and artificial growth hormones, which contaminate waterways and affect the plants and animals that live in them.  Salt, a common component of manure from industries can damage soil quality and contributes to erosion.  </a:t>
                      </a:r>
                    </a:p>
                    <a:p>
                      <a:pPr marL="342900" marR="0" lvl="0" indent="-342900" algn="l" defTabSz="914400" rtl="0" eaLnBrk="1" fontAlgn="auto" latinLnBrk="0" hangingPunct="1">
                        <a:lnSpc>
                          <a:spcPct val="115000"/>
                        </a:lnSpc>
                        <a:spcBef>
                          <a:spcPts val="0"/>
                        </a:spcBef>
                        <a:spcAft>
                          <a:spcPts val="0"/>
                        </a:spcAft>
                        <a:buClrTx/>
                        <a:buSzTx/>
                        <a:buFont typeface="Symbol"/>
                        <a:buChar char=""/>
                        <a:tabLst>
                          <a:tab pos="180340" algn="l"/>
                        </a:tabLst>
                        <a:defRPr/>
                      </a:pPr>
                      <a:endParaRPr lang="en-IN" sz="1100" b="0" dirty="0" smtClean="0">
                        <a:effectLst/>
                        <a:latin typeface="+mj-lt"/>
                      </a:endParaRPr>
                    </a:p>
                    <a:p>
                      <a:pPr marL="342900" marR="0" lvl="0" indent="-342900" algn="l" defTabSz="914400" rtl="0" eaLnBrk="1" fontAlgn="auto" latinLnBrk="0" hangingPunct="1">
                        <a:lnSpc>
                          <a:spcPct val="115000"/>
                        </a:lnSpc>
                        <a:spcBef>
                          <a:spcPts val="0"/>
                        </a:spcBef>
                        <a:spcAft>
                          <a:spcPts val="0"/>
                        </a:spcAft>
                        <a:buClrTx/>
                        <a:buSzTx/>
                        <a:buFont typeface="Symbol"/>
                        <a:buChar char=""/>
                        <a:tabLst>
                          <a:tab pos="180340" algn="l"/>
                        </a:tabLst>
                        <a:defRPr/>
                      </a:pPr>
                      <a:r>
                        <a:rPr lang="en-GB" sz="1100" b="0" dirty="0" smtClean="0">
                          <a:effectLst/>
                          <a:latin typeface="+mj-lt"/>
                        </a:rPr>
                        <a:t>Factory farms emit harmful gases and particles such as methane and hydrogen sulphide, which can contribute to global warming and harm the health of those living or working nearby. </a:t>
                      </a:r>
                      <a:endParaRPr lang="en-IN" sz="1100" b="0" dirty="0" smtClean="0">
                        <a:effectLst/>
                        <a:latin typeface="+mj-lt"/>
                      </a:endParaRPr>
                    </a:p>
                    <a:p>
                      <a:pPr marL="342900" lvl="0" indent="-342900">
                        <a:lnSpc>
                          <a:spcPct val="115000"/>
                        </a:lnSpc>
                        <a:spcAft>
                          <a:spcPts val="0"/>
                        </a:spcAft>
                        <a:buFont typeface="Symbol"/>
                        <a:buChar char=""/>
                        <a:tabLst>
                          <a:tab pos="180340" algn="l"/>
                        </a:tabLst>
                      </a:pPr>
                      <a:endParaRPr lang="en-GB" sz="1100" b="0" dirty="0" smtClean="0">
                        <a:effectLst/>
                        <a:latin typeface="+mj-lt"/>
                      </a:endParaRPr>
                    </a:p>
                    <a:p>
                      <a:pPr marL="342900" lvl="0" indent="-342900">
                        <a:lnSpc>
                          <a:spcPct val="115000"/>
                        </a:lnSpc>
                        <a:spcAft>
                          <a:spcPts val="0"/>
                        </a:spcAft>
                        <a:buFont typeface="Symbol"/>
                        <a:buChar char=""/>
                        <a:tabLst>
                          <a:tab pos="180340" algn="l"/>
                        </a:tabLst>
                      </a:pPr>
                      <a:r>
                        <a:rPr lang="en-GB" sz="1100" b="0" dirty="0" smtClean="0">
                          <a:effectLst/>
                          <a:latin typeface="+mj-lt"/>
                        </a:rPr>
                        <a:t>Air pollution results from the overuse of machinery, the mismanagement of manure etc.</a:t>
                      </a:r>
                    </a:p>
                    <a:p>
                      <a:pPr marL="342900" lvl="0" indent="-342900">
                        <a:lnSpc>
                          <a:spcPct val="115000"/>
                        </a:lnSpc>
                        <a:spcAft>
                          <a:spcPts val="0"/>
                        </a:spcAft>
                        <a:buFont typeface="Symbol"/>
                        <a:buChar char=""/>
                        <a:tabLst>
                          <a:tab pos="180340" algn="l"/>
                        </a:tabLst>
                      </a:pPr>
                      <a:endParaRPr lang="en-GB" sz="1100" b="0" dirty="0" smtClean="0">
                        <a:effectLst/>
                        <a:latin typeface="+mj-lt"/>
                      </a:endParaRPr>
                    </a:p>
                    <a:p>
                      <a:pPr marL="342900" marR="0" lvl="0" indent="-342900" algn="l" defTabSz="914400" rtl="0" eaLnBrk="1" fontAlgn="auto" latinLnBrk="0" hangingPunct="1">
                        <a:lnSpc>
                          <a:spcPct val="115000"/>
                        </a:lnSpc>
                        <a:spcBef>
                          <a:spcPts val="0"/>
                        </a:spcBef>
                        <a:spcAft>
                          <a:spcPts val="0"/>
                        </a:spcAft>
                        <a:buClrTx/>
                        <a:buSzTx/>
                        <a:buFont typeface="Symbol"/>
                        <a:buChar char=""/>
                        <a:tabLst>
                          <a:tab pos="180340" algn="l"/>
                        </a:tabLst>
                        <a:defRPr/>
                      </a:pPr>
                      <a:r>
                        <a:rPr lang="en-GB" sz="1100" b="0" dirty="0" smtClean="0">
                          <a:effectLst/>
                          <a:latin typeface="+mj-lt"/>
                        </a:rPr>
                        <a:t>Pollution of surface water and ground water from agricultural biocides, deterioration of water quality </a:t>
                      </a:r>
                      <a:endParaRPr lang="en-IN" sz="1100" b="0" dirty="0">
                        <a:effectLst/>
                        <a:latin typeface="+mj-lt"/>
                        <a:cs typeface="Times New Roman" pitchFamily="18" charset="0"/>
                      </a:endParaRPr>
                    </a:p>
                  </a:txBody>
                  <a:tcPr marL="39958" marR="39958" marT="0" marB="0"/>
                </a:tc>
                <a:tc>
                  <a:txBody>
                    <a:bodyPr/>
                    <a:lstStyle/>
                    <a:p>
                      <a:pPr>
                        <a:lnSpc>
                          <a:spcPct val="115000"/>
                        </a:lnSpc>
                        <a:spcAft>
                          <a:spcPts val="0"/>
                        </a:spcAft>
                      </a:pPr>
                      <a:r>
                        <a:rPr lang="en-GB" sz="1100" b="0" dirty="0">
                          <a:effectLst/>
                          <a:latin typeface="+mj-lt"/>
                        </a:rPr>
                        <a:t> </a:t>
                      </a:r>
                      <a:endParaRPr lang="en-IN" sz="1100" b="0" dirty="0">
                        <a:effectLst/>
                        <a:latin typeface="+mj-lt"/>
                      </a:endParaRPr>
                    </a:p>
                    <a:p>
                      <a:pPr>
                        <a:lnSpc>
                          <a:spcPct val="115000"/>
                        </a:lnSpc>
                        <a:spcAft>
                          <a:spcPts val="0"/>
                        </a:spcAft>
                      </a:pPr>
                      <a:endParaRPr lang="en-IN" sz="1100" b="0" dirty="0" smtClean="0">
                        <a:effectLst/>
                        <a:latin typeface="+mj-lt"/>
                      </a:endParaRPr>
                    </a:p>
                    <a:p>
                      <a:pPr>
                        <a:lnSpc>
                          <a:spcPct val="115000"/>
                        </a:lnSpc>
                        <a:spcAft>
                          <a:spcPts val="0"/>
                        </a:spcAft>
                      </a:pPr>
                      <a:r>
                        <a:rPr lang="en-IN" sz="1100" b="0" dirty="0" smtClean="0">
                          <a:effectLst/>
                          <a:latin typeface="+mj-lt"/>
                        </a:rPr>
                        <a:t>Principle 2 - Businesses should provide goods and services that are safe and contribute to sustainability throughout their life cycle</a:t>
                      </a:r>
                    </a:p>
                    <a:p>
                      <a:pPr>
                        <a:lnSpc>
                          <a:spcPct val="115000"/>
                        </a:lnSpc>
                        <a:spcAft>
                          <a:spcPts val="0"/>
                        </a:spcAft>
                      </a:pPr>
                      <a:endParaRPr lang="en-GB" sz="1100" b="0" dirty="0" smtClean="0">
                        <a:effectLst/>
                        <a:latin typeface="+mj-lt"/>
                      </a:endParaRPr>
                    </a:p>
                    <a:p>
                      <a:pPr>
                        <a:lnSpc>
                          <a:spcPct val="115000"/>
                        </a:lnSpc>
                        <a:spcAft>
                          <a:spcPts val="0"/>
                        </a:spcAft>
                      </a:pPr>
                      <a:endParaRPr lang="en-GB" sz="1100" b="0" dirty="0" smtClean="0">
                        <a:effectLst/>
                        <a:latin typeface="+mj-lt"/>
                      </a:endParaRPr>
                    </a:p>
                    <a:p>
                      <a:pPr>
                        <a:lnSpc>
                          <a:spcPct val="115000"/>
                        </a:lnSpc>
                        <a:spcAft>
                          <a:spcPts val="0"/>
                        </a:spcAft>
                      </a:pPr>
                      <a:r>
                        <a:rPr lang="en-GB" sz="1100" b="0" dirty="0" smtClean="0">
                          <a:effectLst/>
                          <a:latin typeface="+mj-lt"/>
                        </a:rPr>
                        <a:t>Principle </a:t>
                      </a:r>
                      <a:r>
                        <a:rPr lang="en-GB" sz="1100" b="0" dirty="0">
                          <a:effectLst/>
                          <a:latin typeface="+mj-lt"/>
                        </a:rPr>
                        <a:t>6: Business should respect, protect, and make efforts to restore the </a:t>
                      </a:r>
                      <a:r>
                        <a:rPr lang="en-GB" sz="1100" b="0" dirty="0" smtClean="0">
                          <a:effectLst/>
                          <a:latin typeface="+mj-lt"/>
                        </a:rPr>
                        <a:t>environment</a:t>
                      </a:r>
                      <a:endParaRPr lang="en-IN" sz="1100" b="0" dirty="0">
                        <a:effectLst/>
                        <a:latin typeface="+mj-lt"/>
                        <a:ea typeface="Calibri"/>
                        <a:cs typeface="Times New Roman" pitchFamily="18" charset="0"/>
                      </a:endParaRPr>
                    </a:p>
                  </a:txBody>
                  <a:tcPr marL="39958" marR="39958"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IN" sz="1000" b="0" i="0" u="none" strike="noStrike" kern="1200" cap="none" spc="0" normalizeH="0" baseline="0" noProof="0" dirty="0" smtClean="0">
                        <a:ln>
                          <a:noFill/>
                        </a:ln>
                        <a:solidFill>
                          <a:prstClr val="black"/>
                        </a:solidFill>
                        <a:effectLst/>
                        <a:uLnTx/>
                        <a:uFillTx/>
                        <a:latin typeface="Cambria"/>
                        <a:ea typeface="+mn-ea"/>
                        <a:cs typeface="+mn-cs"/>
                      </a:endParaRPr>
                    </a:p>
                    <a:p>
                      <a:pPr marL="0" marR="0" lvl="0" indent="0" algn="l" defTabSz="914400" rtl="0" eaLnBrk="1" fontAlgn="auto" latinLnBrk="0" hangingPunct="1">
                        <a:lnSpc>
                          <a:spcPct val="115000"/>
                        </a:lnSpc>
                        <a:spcBef>
                          <a:spcPts val="0"/>
                        </a:spcBef>
                        <a:spcAft>
                          <a:spcPts val="0"/>
                        </a:spcAft>
                        <a:buClrTx/>
                        <a:buSzTx/>
                        <a:buFont typeface="Arial" pitchFamily="34" charset="0"/>
                        <a:buNone/>
                        <a:tabLst/>
                        <a:defRPr/>
                      </a:pPr>
                      <a:endParaRPr kumimoji="0" lang="en-IN" sz="1000" b="0" i="0" u="none" strike="noStrike" kern="1200" cap="none" spc="0" normalizeH="0" baseline="0" noProof="0" dirty="0" smtClean="0">
                        <a:ln>
                          <a:noFill/>
                        </a:ln>
                        <a:solidFill>
                          <a:prstClr val="black"/>
                        </a:solidFill>
                        <a:effectLst/>
                        <a:uLnTx/>
                        <a:uFillTx/>
                        <a:latin typeface="Cambria"/>
                        <a:ea typeface="+mn-ea"/>
                        <a:cs typeface="+mn-cs"/>
                      </a:endParaRPr>
                    </a:p>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IN" sz="1000" b="0" i="0" u="none" strike="noStrike" kern="1200" cap="none" spc="0" normalizeH="0" baseline="0" noProof="0" dirty="0" smtClean="0">
                          <a:ln>
                            <a:noFill/>
                          </a:ln>
                          <a:solidFill>
                            <a:prstClr val="black"/>
                          </a:solidFill>
                          <a:effectLst/>
                          <a:uLnTx/>
                          <a:uFillTx/>
                          <a:latin typeface="Cambria"/>
                          <a:ea typeface="+mn-ea"/>
                          <a:cs typeface="+mn-cs"/>
                        </a:rPr>
                        <a:t>The company runs forestation projects for the timber required in the running of its projects. </a:t>
                      </a:r>
                    </a:p>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IN" sz="1000" b="0" i="0" u="none" strike="noStrike" kern="1200" cap="none" spc="0" normalizeH="0" baseline="0" noProof="0" dirty="0" smtClean="0">
                          <a:ln>
                            <a:noFill/>
                          </a:ln>
                          <a:solidFill>
                            <a:prstClr val="black"/>
                          </a:solidFill>
                          <a:effectLst/>
                          <a:uLnTx/>
                          <a:uFillTx/>
                          <a:latin typeface="Cambria"/>
                          <a:ea typeface="+mn-ea"/>
                          <a:cs typeface="+mn-cs"/>
                        </a:rPr>
                        <a:t>It also supports community forestation initiatives. </a:t>
                      </a:r>
                    </a:p>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IN" sz="1000" b="0" i="0" u="none" strike="noStrike" kern="1200" cap="none" spc="0" normalizeH="0" baseline="0" noProof="0" dirty="0" smtClean="0">
                          <a:ln>
                            <a:noFill/>
                          </a:ln>
                          <a:solidFill>
                            <a:prstClr val="black"/>
                          </a:solidFill>
                          <a:effectLst/>
                          <a:uLnTx/>
                          <a:uFillTx/>
                          <a:latin typeface="Cambria"/>
                          <a:ea typeface="+mn-ea"/>
                          <a:cs typeface="+mn-cs"/>
                        </a:rPr>
                        <a:t>When expansion is started, environmental authorities are called in to assess impact. </a:t>
                      </a:r>
                    </a:p>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IN" sz="1000" b="0" i="0" u="none" strike="noStrike" kern="1200" cap="none" spc="0" normalizeH="0" baseline="0" noProof="0" dirty="0" smtClean="0">
                          <a:ln>
                            <a:noFill/>
                          </a:ln>
                          <a:solidFill>
                            <a:prstClr val="black"/>
                          </a:solidFill>
                          <a:effectLst/>
                          <a:uLnTx/>
                          <a:uFillTx/>
                          <a:latin typeface="Cambria"/>
                          <a:ea typeface="+mn-ea"/>
                          <a:cs typeface="+mn-cs"/>
                        </a:rPr>
                        <a:t>Environmental concerns were also raised but not addressed but the scoping study.</a:t>
                      </a:r>
                      <a:endParaRPr kumimoji="0" lang="en-IN" sz="1000" b="0" i="0" u="none" strike="noStrike" kern="1200" cap="none" spc="0" normalizeH="0" baseline="0" noProof="0" dirty="0" smtClean="0">
                        <a:ln>
                          <a:noFill/>
                        </a:ln>
                        <a:solidFill>
                          <a:prstClr val="black"/>
                        </a:solidFill>
                        <a:effectLst/>
                        <a:uLnTx/>
                        <a:uFillTx/>
                        <a:latin typeface="Cambria"/>
                        <a:ea typeface="Calibri"/>
                        <a:cs typeface="Times New Roman"/>
                      </a:endParaRPr>
                    </a:p>
                    <a:p>
                      <a:endParaRPr lang="en-IN" dirty="0"/>
                    </a:p>
                  </a:txBody>
                  <a:tcPr/>
                </a:tc>
              </a:tr>
            </a:tbl>
          </a:graphicData>
        </a:graphic>
      </p:graphicFrame>
    </p:spTree>
    <p:extLst>
      <p:ext uri="{BB962C8B-B14F-4D97-AF65-F5344CB8AC3E}">
        <p14:creationId xmlns:p14="http://schemas.microsoft.com/office/powerpoint/2010/main" val="3140327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Research Framework </a:t>
            </a:r>
            <a:r>
              <a:rPr lang="en-IN" dirty="0" smtClean="0"/>
              <a:t/>
            </a:r>
            <a:br>
              <a:rPr lang="en-IN" dirty="0" smtClean="0"/>
            </a:br>
            <a:r>
              <a:rPr lang="en-IN" sz="3200" dirty="0" smtClean="0"/>
              <a:t>(</a:t>
            </a:r>
            <a:r>
              <a:rPr lang="en-IN" sz="3200" dirty="0"/>
              <a:t>Agriculture)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71029357"/>
              </p:ext>
            </p:extLst>
          </p:nvPr>
        </p:nvGraphicFramePr>
        <p:xfrm>
          <a:off x="457200" y="1600200"/>
          <a:ext cx="7620000" cy="4421088"/>
        </p:xfrm>
        <a:graphic>
          <a:graphicData uri="http://schemas.openxmlformats.org/drawingml/2006/table">
            <a:tbl>
              <a:tblPr firstRow="1" bandRow="1">
                <a:tableStyleId>{5C22544A-7EE6-4342-B048-85BDC9FD1C3A}</a:tableStyleId>
              </a:tblPr>
              <a:tblGrid>
                <a:gridCol w="3106688"/>
                <a:gridCol w="2304256"/>
                <a:gridCol w="2209056"/>
              </a:tblGrid>
              <a:tr h="532656">
                <a:tc>
                  <a:txBody>
                    <a:bodyPr/>
                    <a:lstStyle/>
                    <a:p>
                      <a:pPr>
                        <a:lnSpc>
                          <a:spcPct val="115000"/>
                        </a:lnSpc>
                        <a:spcAft>
                          <a:spcPts val="0"/>
                        </a:spcAft>
                      </a:pPr>
                      <a:r>
                        <a:rPr lang="en-GB" sz="1100" b="1" dirty="0">
                          <a:effectLst/>
                          <a:latin typeface="+mj-lt"/>
                        </a:rPr>
                        <a:t>Critical Economic impact </a:t>
                      </a:r>
                      <a:endParaRPr lang="en-IN" sz="1100" b="1" dirty="0">
                        <a:effectLst/>
                        <a:latin typeface="+mj-lt"/>
                        <a:ea typeface="Calibri"/>
                        <a:cs typeface="Times New Roman" pitchFamily="18" charset="0"/>
                      </a:endParaRPr>
                    </a:p>
                  </a:txBody>
                  <a:tcPr marL="50886" marR="50886" marT="0" marB="0"/>
                </a:tc>
                <a:tc>
                  <a:txBody>
                    <a:bodyPr/>
                    <a:lstStyle/>
                    <a:p>
                      <a:pPr>
                        <a:lnSpc>
                          <a:spcPct val="115000"/>
                        </a:lnSpc>
                        <a:spcAft>
                          <a:spcPts val="0"/>
                        </a:spcAft>
                      </a:pPr>
                      <a:r>
                        <a:rPr lang="en-GB" sz="1100" b="1" dirty="0">
                          <a:effectLst/>
                          <a:latin typeface="+mj-lt"/>
                        </a:rPr>
                        <a:t>Corresponding NVG Principle and Core Elements</a:t>
                      </a:r>
                      <a:endParaRPr lang="en-IN" sz="1100" b="1" dirty="0">
                        <a:effectLst/>
                        <a:latin typeface="+mj-lt"/>
                        <a:ea typeface="Calibri"/>
                        <a:cs typeface="Times New Roman" pitchFamily="18" charset="0"/>
                      </a:endParaRPr>
                    </a:p>
                  </a:txBody>
                  <a:tcPr marL="50886" marR="50886" marT="0" marB="0"/>
                </a:tc>
                <a:tc>
                  <a:txBody>
                    <a:bodyPr/>
                    <a:lstStyle/>
                    <a:p>
                      <a:r>
                        <a:rPr lang="pt-BR" sz="1100" dirty="0" smtClean="0">
                          <a:latin typeface="+mj-lt"/>
                        </a:rPr>
                        <a:t>Uganda – Mcleod Russel Uganda Limited</a:t>
                      </a:r>
                    </a:p>
                  </a:txBody>
                  <a:tcPr/>
                </a:tc>
              </a:tr>
              <a:tr h="388843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GB" sz="1100" b="0" u="sng" kern="1200" dirty="0" smtClean="0">
                        <a:effectLst/>
                        <a:latin typeface="+mj-lt"/>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1100" b="1" i="1" u="sng" kern="1200" dirty="0" smtClean="0">
                          <a:effectLst/>
                          <a:latin typeface="+mj-lt"/>
                        </a:rPr>
                        <a:t>Economic viability</a:t>
                      </a:r>
                      <a:r>
                        <a:rPr lang="en-GB" sz="1100" b="1" i="1" u="none" kern="1200" baseline="0" dirty="0" smtClean="0">
                          <a:effectLst/>
                          <a:latin typeface="+mj-lt"/>
                        </a:rPr>
                        <a:t> </a:t>
                      </a:r>
                      <a:r>
                        <a:rPr lang="en-IN" sz="1100" b="0" u="none" kern="1200" dirty="0" smtClean="0">
                          <a:effectLst/>
                          <a:latin typeface="+mj-lt"/>
                        </a:rPr>
                        <a:t>:</a:t>
                      </a:r>
                      <a:r>
                        <a:rPr lang="en-IN" sz="1100" b="0" u="none" kern="1200" baseline="0" dirty="0" smtClean="0">
                          <a:effectLst/>
                          <a:latin typeface="+mj-lt"/>
                        </a:rPr>
                        <a:t> </a:t>
                      </a:r>
                      <a:r>
                        <a:rPr lang="en-IN" sz="1100" b="0" kern="1200" dirty="0" smtClean="0">
                          <a:effectLst/>
                          <a:latin typeface="+mj-lt"/>
                        </a:rPr>
                        <a:t>Employment</a:t>
                      </a:r>
                      <a:r>
                        <a:rPr lang="en-IN" sz="1100" b="0" kern="1200" baseline="0" dirty="0" smtClean="0">
                          <a:effectLst/>
                          <a:latin typeface="+mj-lt"/>
                        </a:rPr>
                        <a:t> creation, backward  – forward linkages, and skills development</a:t>
                      </a:r>
                      <a:endParaRPr lang="en-IN" sz="1100" b="0" kern="1200" dirty="0" smtClean="0">
                        <a:effectLst/>
                        <a:latin typeface="+mj-lt"/>
                      </a:endParaRPr>
                    </a:p>
                    <a:p>
                      <a:pPr>
                        <a:lnSpc>
                          <a:spcPct val="115000"/>
                        </a:lnSpc>
                        <a:spcAft>
                          <a:spcPts val="0"/>
                        </a:spcAft>
                      </a:pPr>
                      <a:endParaRPr lang="en-IN" sz="1100" b="0" dirty="0" smtClean="0">
                        <a:effectLst/>
                        <a:latin typeface="+mj-lt"/>
                      </a:endParaRPr>
                    </a:p>
                    <a:p>
                      <a:pPr marL="171450" indent="-171450">
                        <a:lnSpc>
                          <a:spcPct val="115000"/>
                        </a:lnSpc>
                        <a:spcAft>
                          <a:spcPts val="0"/>
                        </a:spcAft>
                        <a:buFont typeface="Arial" pitchFamily="34" charset="0"/>
                        <a:buChar char="•"/>
                      </a:pPr>
                      <a:r>
                        <a:rPr lang="en-IN" sz="1100" b="0" dirty="0" smtClean="0">
                          <a:effectLst/>
                          <a:latin typeface="+mj-lt"/>
                        </a:rPr>
                        <a:t>Backward-forward linkages: whether large-scale farming has resulted into growth of other sectors/industries and employment in the region. </a:t>
                      </a:r>
                    </a:p>
                    <a:p>
                      <a:pPr marL="171450" indent="-171450">
                        <a:lnSpc>
                          <a:spcPct val="115000"/>
                        </a:lnSpc>
                        <a:spcAft>
                          <a:spcPts val="0"/>
                        </a:spcAft>
                        <a:buFont typeface="Arial" pitchFamily="34" charset="0"/>
                        <a:buChar char="•"/>
                      </a:pPr>
                      <a:r>
                        <a:rPr lang="en-IN" sz="1100" b="0" dirty="0" smtClean="0">
                          <a:effectLst/>
                          <a:latin typeface="+mj-lt"/>
                        </a:rPr>
                        <a:t>Livelihood options arisen due to large-scale farming. </a:t>
                      </a:r>
                    </a:p>
                    <a:p>
                      <a:pPr marL="171450" indent="-171450">
                        <a:lnSpc>
                          <a:spcPct val="115000"/>
                        </a:lnSpc>
                        <a:spcAft>
                          <a:spcPts val="0"/>
                        </a:spcAft>
                        <a:buFont typeface="Arial" pitchFamily="34" charset="0"/>
                        <a:buChar char="•"/>
                      </a:pPr>
                      <a:r>
                        <a:rPr lang="en-IN" sz="1100" b="0" dirty="0" smtClean="0">
                          <a:effectLst/>
                          <a:latin typeface="+mj-lt"/>
                        </a:rPr>
                        <a:t>Loss of access to common property resources i.e. ponds, grazing land, market place.</a:t>
                      </a:r>
                    </a:p>
                    <a:p>
                      <a:pPr marL="171450" indent="-171450">
                        <a:lnSpc>
                          <a:spcPct val="115000"/>
                        </a:lnSpc>
                        <a:spcAft>
                          <a:spcPts val="0"/>
                        </a:spcAft>
                        <a:buFont typeface="Arial" pitchFamily="34" charset="0"/>
                        <a:buChar char="•"/>
                      </a:pPr>
                      <a:r>
                        <a:rPr lang="en-IN" sz="1100" b="0" dirty="0" smtClean="0">
                          <a:effectLst/>
                          <a:latin typeface="+mj-lt"/>
                        </a:rPr>
                        <a:t>Impact on businesses/jobs.</a:t>
                      </a:r>
                    </a:p>
                    <a:p>
                      <a:pPr marL="171450" indent="-171450">
                        <a:lnSpc>
                          <a:spcPct val="115000"/>
                        </a:lnSpc>
                        <a:spcAft>
                          <a:spcPts val="0"/>
                        </a:spcAft>
                        <a:buFont typeface="Arial" pitchFamily="34" charset="0"/>
                        <a:buChar char="•"/>
                      </a:pPr>
                      <a:r>
                        <a:rPr lang="en-IN" sz="1100" b="0" dirty="0" smtClean="0">
                          <a:effectLst/>
                          <a:latin typeface="+mj-lt"/>
                        </a:rPr>
                        <a:t>Changing labour patterns that make labour-intensive irrigation unattractive: Adverse/positive impact on local economy as a whole.  </a:t>
                      </a:r>
                    </a:p>
                    <a:p>
                      <a:pPr marL="171450" indent="-171450">
                        <a:lnSpc>
                          <a:spcPct val="115000"/>
                        </a:lnSpc>
                        <a:spcAft>
                          <a:spcPts val="0"/>
                        </a:spcAft>
                        <a:buFont typeface="Arial" pitchFamily="34" charset="0"/>
                        <a:buChar char="•"/>
                      </a:pPr>
                      <a:r>
                        <a:rPr lang="en-IN" sz="1100" b="0" dirty="0" smtClean="0">
                          <a:effectLst/>
                          <a:latin typeface="+mj-lt"/>
                        </a:rPr>
                        <a:t>Overall reduction/increase in income</a:t>
                      </a:r>
                    </a:p>
                  </a:txBody>
                  <a:tcPr marL="50886" marR="50886" marT="0" marB="0"/>
                </a:tc>
                <a:tc>
                  <a:txBody>
                    <a:bodyPr/>
                    <a:lstStyle/>
                    <a:p>
                      <a:pPr>
                        <a:lnSpc>
                          <a:spcPct val="115000"/>
                        </a:lnSpc>
                        <a:spcAft>
                          <a:spcPts val="0"/>
                        </a:spcAft>
                      </a:pPr>
                      <a:r>
                        <a:rPr lang="en-GB" sz="1100" b="0" dirty="0">
                          <a:effectLst/>
                          <a:latin typeface="+mj-lt"/>
                        </a:rPr>
                        <a:t> </a:t>
                      </a:r>
                      <a:endParaRPr lang="en-IN" sz="1100" b="0" dirty="0">
                        <a:effectLst/>
                        <a:latin typeface="+mj-lt"/>
                      </a:endParaRPr>
                    </a:p>
                    <a:p>
                      <a:pPr>
                        <a:lnSpc>
                          <a:spcPct val="115000"/>
                        </a:lnSpc>
                        <a:spcAft>
                          <a:spcPts val="0"/>
                        </a:spcAft>
                      </a:pPr>
                      <a:r>
                        <a:rPr lang="en-IN" sz="1100" b="0" dirty="0" smtClean="0">
                          <a:effectLst/>
                          <a:latin typeface="+mj-lt"/>
                        </a:rPr>
                        <a:t>Principle 3 - Businesses should promote the wellbeing of all employees</a:t>
                      </a:r>
                      <a:endParaRPr lang="en-GB" sz="1100" b="0" dirty="0" smtClean="0">
                        <a:effectLst/>
                        <a:latin typeface="+mj-lt"/>
                      </a:endParaRPr>
                    </a:p>
                    <a:p>
                      <a:pPr>
                        <a:lnSpc>
                          <a:spcPct val="115000"/>
                        </a:lnSpc>
                        <a:spcAft>
                          <a:spcPts val="0"/>
                        </a:spcAft>
                      </a:pPr>
                      <a:endParaRPr lang="en-GB" sz="1100" b="0" dirty="0" smtClean="0">
                        <a:effectLst/>
                        <a:latin typeface="+mj-lt"/>
                      </a:endParaRPr>
                    </a:p>
                    <a:p>
                      <a:pPr>
                        <a:lnSpc>
                          <a:spcPct val="115000"/>
                        </a:lnSpc>
                        <a:spcAft>
                          <a:spcPts val="0"/>
                        </a:spcAft>
                      </a:pPr>
                      <a:r>
                        <a:rPr lang="en-GB" sz="1100" b="0" dirty="0" smtClean="0">
                          <a:effectLst/>
                          <a:latin typeface="+mj-lt"/>
                        </a:rPr>
                        <a:t>Principle </a:t>
                      </a:r>
                      <a:r>
                        <a:rPr lang="en-GB" sz="1100" b="0" dirty="0">
                          <a:effectLst/>
                          <a:latin typeface="+mj-lt"/>
                        </a:rPr>
                        <a:t>8: Businesses should support inclusive growth and equitable development</a:t>
                      </a:r>
                      <a:endParaRPr lang="en-IN" sz="1100" b="0" dirty="0">
                        <a:effectLst/>
                        <a:latin typeface="+mj-lt"/>
                      </a:endParaRPr>
                    </a:p>
                    <a:p>
                      <a:pPr>
                        <a:lnSpc>
                          <a:spcPct val="115000"/>
                        </a:lnSpc>
                        <a:spcAft>
                          <a:spcPts val="0"/>
                        </a:spcAft>
                      </a:pPr>
                      <a:r>
                        <a:rPr lang="en-GB" sz="1100" b="0" dirty="0">
                          <a:effectLst/>
                          <a:latin typeface="+mj-lt"/>
                        </a:rPr>
                        <a:t> </a:t>
                      </a:r>
                      <a:endParaRPr lang="en-IN" sz="1100" b="0" dirty="0">
                        <a:effectLst/>
                        <a:latin typeface="+mj-lt"/>
                        <a:cs typeface="Times New Roman" pitchFamily="18" charset="0"/>
                      </a:endParaRPr>
                    </a:p>
                  </a:txBody>
                  <a:tcPr marL="50886" marR="50886" marT="0" marB="0"/>
                </a:tc>
                <a:tc>
                  <a:txBody>
                    <a:bodyPr/>
                    <a:lstStyle/>
                    <a:p>
                      <a:pPr marL="171450" marR="0" lvl="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kumimoji="0" lang="en-IN" sz="1100" b="0" i="0" u="none" strike="noStrike" kern="1200" cap="none" spc="0" normalizeH="0" baseline="0" noProof="0" dirty="0" smtClean="0">
                          <a:ln>
                            <a:noFill/>
                          </a:ln>
                          <a:solidFill>
                            <a:prstClr val="black"/>
                          </a:solidFill>
                          <a:effectLst/>
                          <a:uLnTx/>
                          <a:uFillTx/>
                          <a:latin typeface="Cambria"/>
                          <a:ea typeface="+mn-ea"/>
                          <a:cs typeface="+mn-cs"/>
                        </a:rPr>
                        <a:t>The company has had a high impact in reducing the high unemployment in the area resulting in positive socio-economic impacts. There has also been a growth in trading centres, trading centres and other similar activities.</a:t>
                      </a:r>
                      <a:endParaRPr kumimoji="0" lang="en-IN" sz="1100" b="0" i="0" u="none" strike="noStrike" kern="1200" cap="none" spc="0" normalizeH="0" baseline="0" noProof="0" dirty="0" smtClean="0">
                        <a:ln>
                          <a:noFill/>
                        </a:ln>
                        <a:solidFill>
                          <a:prstClr val="black"/>
                        </a:solidFill>
                        <a:effectLst/>
                        <a:uLnTx/>
                        <a:uFillTx/>
                        <a:latin typeface="Cambria"/>
                        <a:ea typeface="Calibri"/>
                        <a:cs typeface="Times New Roman"/>
                      </a:endParaRPr>
                    </a:p>
                    <a:p>
                      <a:endParaRPr lang="en-IN" sz="1100" dirty="0"/>
                    </a:p>
                  </a:txBody>
                  <a:tcPr/>
                </a:tc>
              </a:tr>
            </a:tbl>
          </a:graphicData>
        </a:graphic>
      </p:graphicFrame>
    </p:spTree>
    <p:extLst>
      <p:ext uri="{BB962C8B-B14F-4D97-AF65-F5344CB8AC3E}">
        <p14:creationId xmlns:p14="http://schemas.microsoft.com/office/powerpoint/2010/main" val="2459298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Data Collection – </a:t>
            </a:r>
            <a:br>
              <a:rPr lang="en-IN" dirty="0" smtClean="0"/>
            </a:br>
            <a:r>
              <a:rPr lang="en-IN" sz="2400" dirty="0" smtClean="0"/>
              <a:t>Tools and Methodology</a:t>
            </a:r>
            <a:endParaRPr lang="en-IN" sz="2400" dirty="0"/>
          </a:p>
        </p:txBody>
      </p:sp>
      <p:sp>
        <p:nvSpPr>
          <p:cNvPr id="3" name="Content Placeholder 2"/>
          <p:cNvSpPr>
            <a:spLocks noGrp="1"/>
          </p:cNvSpPr>
          <p:nvPr>
            <p:ph idx="1"/>
          </p:nvPr>
        </p:nvSpPr>
        <p:spPr/>
        <p:txBody>
          <a:bodyPr/>
          <a:lstStyle/>
          <a:p>
            <a:r>
              <a:rPr lang="en-IN" dirty="0" smtClean="0">
                <a:latin typeface="+mj-lt"/>
              </a:rPr>
              <a:t>Scoping Study </a:t>
            </a:r>
          </a:p>
          <a:p>
            <a:r>
              <a:rPr lang="en-IN" dirty="0" smtClean="0">
                <a:latin typeface="+mj-lt"/>
              </a:rPr>
              <a:t>Surveys </a:t>
            </a:r>
            <a:r>
              <a:rPr lang="en-IN" dirty="0">
                <a:latin typeface="+mj-lt"/>
              </a:rPr>
              <a:t>(structured </a:t>
            </a:r>
            <a:r>
              <a:rPr lang="en-IN" dirty="0" smtClean="0">
                <a:latin typeface="+mj-lt"/>
              </a:rPr>
              <a:t>questionnaires)</a:t>
            </a:r>
          </a:p>
          <a:p>
            <a:r>
              <a:rPr lang="en-IN" dirty="0" smtClean="0">
                <a:latin typeface="+mj-lt"/>
              </a:rPr>
              <a:t>Focus Groups Discussion </a:t>
            </a:r>
            <a:r>
              <a:rPr lang="en-IN" dirty="0">
                <a:latin typeface="+mj-lt"/>
              </a:rPr>
              <a:t>(FGD) </a:t>
            </a:r>
            <a:r>
              <a:rPr lang="en-IN" dirty="0" smtClean="0">
                <a:latin typeface="+mj-lt"/>
              </a:rPr>
              <a:t>with community members largely and one to one interviews</a:t>
            </a:r>
          </a:p>
        </p:txBody>
      </p:sp>
      <p:graphicFrame>
        <p:nvGraphicFramePr>
          <p:cNvPr id="6" name="Content Placeholder 3"/>
          <p:cNvGraphicFramePr>
            <a:graphicFrameLocks/>
          </p:cNvGraphicFramePr>
          <p:nvPr>
            <p:extLst>
              <p:ext uri="{D42A27DB-BD31-4B8C-83A1-F6EECF244321}">
                <p14:modId xmlns:p14="http://schemas.microsoft.com/office/powerpoint/2010/main" val="2177662792"/>
              </p:ext>
            </p:extLst>
          </p:nvPr>
        </p:nvGraphicFramePr>
        <p:xfrm>
          <a:off x="683568" y="3501009"/>
          <a:ext cx="6840760" cy="2745386"/>
        </p:xfrm>
        <a:graphic>
          <a:graphicData uri="http://schemas.openxmlformats.org/drawingml/2006/table">
            <a:tbl>
              <a:tblPr firstRow="1" bandRow="1">
                <a:tableStyleId>{5C22544A-7EE6-4342-B048-85BDC9FD1C3A}</a:tableStyleId>
              </a:tblPr>
              <a:tblGrid>
                <a:gridCol w="4719033"/>
                <a:gridCol w="2121727"/>
              </a:tblGrid>
              <a:tr h="611786">
                <a:tc>
                  <a:txBody>
                    <a:bodyPr/>
                    <a:lstStyle/>
                    <a:p>
                      <a:r>
                        <a:rPr lang="en-IN" sz="1400" dirty="0" smtClean="0">
                          <a:latin typeface="+mj-lt"/>
                        </a:rPr>
                        <a:t>Stakeholder</a:t>
                      </a:r>
                      <a:r>
                        <a:rPr lang="en-IN" sz="1400" baseline="0" dirty="0" smtClean="0">
                          <a:latin typeface="+mj-lt"/>
                        </a:rPr>
                        <a:t> Groups</a:t>
                      </a:r>
                      <a:endParaRPr lang="en-IN" sz="1400" b="0" dirty="0">
                        <a:latin typeface="+mj-lt"/>
                      </a:endParaRPr>
                    </a:p>
                  </a:txBody>
                  <a:tcPr/>
                </a:tc>
                <a:tc>
                  <a:txBody>
                    <a:bodyPr/>
                    <a:lstStyle/>
                    <a:p>
                      <a:r>
                        <a:rPr lang="en-IN" sz="1400" dirty="0" smtClean="0">
                          <a:latin typeface="+mj-lt"/>
                        </a:rPr>
                        <a:t>Sample Size (+/-)</a:t>
                      </a:r>
                      <a:endParaRPr lang="en-IN" sz="1400" b="0" dirty="0">
                        <a:latin typeface="+mj-lt"/>
                      </a:endParaRPr>
                    </a:p>
                  </a:txBody>
                  <a:tcPr/>
                </a:tc>
              </a:tr>
              <a:tr h="303503">
                <a:tc>
                  <a:txBody>
                    <a:bodyPr/>
                    <a:lstStyle/>
                    <a:p>
                      <a:r>
                        <a:rPr lang="en-IN" sz="1400" dirty="0" smtClean="0">
                          <a:latin typeface="+mj-lt"/>
                        </a:rPr>
                        <a:t>Communities</a:t>
                      </a:r>
                      <a:endParaRPr lang="en-IN" sz="1400" b="0" dirty="0">
                        <a:latin typeface="+mj-lt"/>
                      </a:endParaRPr>
                    </a:p>
                  </a:txBody>
                  <a:tcPr/>
                </a:tc>
                <a:tc>
                  <a:txBody>
                    <a:bodyPr/>
                    <a:lstStyle/>
                    <a:p>
                      <a:r>
                        <a:rPr lang="en-IN" sz="1400" smtClean="0">
                          <a:latin typeface="+mj-lt"/>
                        </a:rPr>
                        <a:t>50</a:t>
                      </a:r>
                      <a:endParaRPr lang="en-IN" sz="1400" b="0" dirty="0">
                        <a:latin typeface="+mj-lt"/>
                      </a:endParaRPr>
                    </a:p>
                  </a:txBody>
                  <a:tcPr/>
                </a:tc>
              </a:tr>
              <a:tr h="303503">
                <a:tc>
                  <a:txBody>
                    <a:bodyPr/>
                    <a:lstStyle/>
                    <a:p>
                      <a:r>
                        <a:rPr lang="en-IN" sz="1400" dirty="0" smtClean="0">
                          <a:latin typeface="+mj-lt"/>
                        </a:rPr>
                        <a:t>Business Chambers</a:t>
                      </a:r>
                      <a:endParaRPr lang="en-IN" sz="1400" b="0" dirty="0">
                        <a:latin typeface="+mj-lt"/>
                      </a:endParaRPr>
                    </a:p>
                  </a:txBody>
                  <a:tcPr/>
                </a:tc>
                <a:tc>
                  <a:txBody>
                    <a:bodyPr/>
                    <a:lstStyle/>
                    <a:p>
                      <a:r>
                        <a:rPr lang="en-IN" sz="1400" dirty="0" smtClean="0">
                          <a:latin typeface="+mj-lt"/>
                        </a:rPr>
                        <a:t>3</a:t>
                      </a:r>
                      <a:endParaRPr lang="en-IN" sz="1400" b="0" dirty="0">
                        <a:latin typeface="+mj-lt"/>
                      </a:endParaRPr>
                    </a:p>
                  </a:txBody>
                  <a:tcPr/>
                </a:tc>
              </a:tr>
              <a:tr h="303503">
                <a:tc>
                  <a:txBody>
                    <a:bodyPr/>
                    <a:lstStyle/>
                    <a:p>
                      <a:r>
                        <a:rPr lang="en-IN" sz="1400" dirty="0" smtClean="0">
                          <a:latin typeface="+mj-lt"/>
                        </a:rPr>
                        <a:t>Project company</a:t>
                      </a:r>
                      <a:endParaRPr lang="en-IN" sz="1400" b="0" dirty="0">
                        <a:latin typeface="+mj-lt"/>
                      </a:endParaRPr>
                    </a:p>
                  </a:txBody>
                  <a:tcPr/>
                </a:tc>
                <a:tc>
                  <a:txBody>
                    <a:bodyPr/>
                    <a:lstStyle/>
                    <a:p>
                      <a:r>
                        <a:rPr lang="en-IN" sz="1400" dirty="0" smtClean="0">
                          <a:latin typeface="+mj-lt"/>
                        </a:rPr>
                        <a:t>2</a:t>
                      </a:r>
                      <a:endParaRPr lang="en-IN" sz="1400" b="0" dirty="0">
                        <a:latin typeface="+mj-lt"/>
                      </a:endParaRPr>
                    </a:p>
                  </a:txBody>
                  <a:tcPr/>
                </a:tc>
              </a:tr>
              <a:tr h="274013">
                <a:tc>
                  <a:txBody>
                    <a:bodyPr/>
                    <a:lstStyle/>
                    <a:p>
                      <a:r>
                        <a:rPr lang="en-IN" sz="1400" dirty="0" smtClean="0">
                          <a:latin typeface="+mj-lt"/>
                        </a:rPr>
                        <a:t>Industry/</a:t>
                      </a:r>
                      <a:r>
                        <a:rPr lang="en-IN" sz="1400" dirty="0" err="1" smtClean="0">
                          <a:latin typeface="+mj-lt"/>
                        </a:rPr>
                        <a:t>sectoral</a:t>
                      </a:r>
                      <a:r>
                        <a:rPr lang="en-IN" sz="1400" dirty="0" smtClean="0">
                          <a:latin typeface="+mj-lt"/>
                        </a:rPr>
                        <a:t> associations</a:t>
                      </a:r>
                      <a:endParaRPr lang="en-IN" sz="1400" b="0" dirty="0">
                        <a:latin typeface="+mj-lt"/>
                      </a:endParaRPr>
                    </a:p>
                  </a:txBody>
                  <a:tcPr/>
                </a:tc>
                <a:tc>
                  <a:txBody>
                    <a:bodyPr/>
                    <a:lstStyle/>
                    <a:p>
                      <a:r>
                        <a:rPr lang="en-IN" sz="1400" dirty="0" smtClean="0">
                          <a:latin typeface="+mj-lt"/>
                        </a:rPr>
                        <a:t>2</a:t>
                      </a:r>
                      <a:endParaRPr lang="en-IN" sz="1400" b="0" dirty="0">
                        <a:latin typeface="+mj-lt"/>
                      </a:endParaRPr>
                    </a:p>
                  </a:txBody>
                  <a:tcPr/>
                </a:tc>
              </a:tr>
              <a:tr h="303503">
                <a:tc>
                  <a:txBody>
                    <a:bodyPr/>
                    <a:lstStyle/>
                    <a:p>
                      <a:r>
                        <a:rPr lang="en-IN" sz="1400" dirty="0" smtClean="0">
                          <a:latin typeface="+mj-lt"/>
                        </a:rPr>
                        <a:t>Regulatory</a:t>
                      </a:r>
                      <a:r>
                        <a:rPr lang="en-IN" sz="1400" baseline="0" dirty="0" smtClean="0">
                          <a:latin typeface="+mj-lt"/>
                        </a:rPr>
                        <a:t> authorities</a:t>
                      </a:r>
                      <a:endParaRPr lang="en-IN" sz="1400" b="0" dirty="0">
                        <a:latin typeface="+mj-lt"/>
                      </a:endParaRPr>
                    </a:p>
                  </a:txBody>
                  <a:tcPr/>
                </a:tc>
                <a:tc>
                  <a:txBody>
                    <a:bodyPr/>
                    <a:lstStyle/>
                    <a:p>
                      <a:r>
                        <a:rPr lang="en-IN" sz="1400" dirty="0" smtClean="0">
                          <a:latin typeface="+mj-lt"/>
                        </a:rPr>
                        <a:t>2</a:t>
                      </a:r>
                      <a:endParaRPr lang="en-IN" sz="1400" b="0" dirty="0">
                        <a:latin typeface="+mj-lt"/>
                      </a:endParaRPr>
                    </a:p>
                  </a:txBody>
                  <a:tcPr/>
                </a:tc>
              </a:tr>
              <a:tr h="303503">
                <a:tc>
                  <a:txBody>
                    <a:bodyPr/>
                    <a:lstStyle/>
                    <a:p>
                      <a:r>
                        <a:rPr lang="en-IN" sz="1400" dirty="0" smtClean="0">
                          <a:latin typeface="+mj-lt"/>
                        </a:rPr>
                        <a:t>CSOs/NGOs/think</a:t>
                      </a:r>
                      <a:r>
                        <a:rPr lang="en-IN" sz="1400" baseline="0" dirty="0" smtClean="0">
                          <a:latin typeface="+mj-lt"/>
                        </a:rPr>
                        <a:t> tanks</a:t>
                      </a:r>
                      <a:endParaRPr lang="en-IN" sz="1400" b="0" dirty="0">
                        <a:latin typeface="+mj-lt"/>
                      </a:endParaRPr>
                    </a:p>
                  </a:txBody>
                  <a:tcPr/>
                </a:tc>
                <a:tc>
                  <a:txBody>
                    <a:bodyPr/>
                    <a:lstStyle/>
                    <a:p>
                      <a:r>
                        <a:rPr lang="en-IN" sz="1400" dirty="0" smtClean="0">
                          <a:latin typeface="+mj-lt"/>
                        </a:rPr>
                        <a:t>5</a:t>
                      </a:r>
                      <a:endParaRPr lang="en-IN" sz="1400" b="0" dirty="0">
                        <a:latin typeface="+mj-lt"/>
                      </a:endParaRPr>
                    </a:p>
                  </a:txBody>
                  <a:tcPr/>
                </a:tc>
              </a:tr>
              <a:tr h="303503">
                <a:tc>
                  <a:txBody>
                    <a:bodyPr/>
                    <a:lstStyle/>
                    <a:p>
                      <a:r>
                        <a:rPr lang="en-IN" sz="1400" dirty="0" smtClean="0">
                          <a:latin typeface="+mj-lt"/>
                        </a:rPr>
                        <a:t>Media/local journalists</a:t>
                      </a:r>
                      <a:endParaRPr lang="en-IN" sz="1400" b="0" dirty="0">
                        <a:latin typeface="+mj-lt"/>
                      </a:endParaRPr>
                    </a:p>
                  </a:txBody>
                  <a:tcPr/>
                </a:tc>
                <a:tc>
                  <a:txBody>
                    <a:bodyPr/>
                    <a:lstStyle/>
                    <a:p>
                      <a:r>
                        <a:rPr lang="en-IN" sz="1400" dirty="0" smtClean="0">
                          <a:latin typeface="+mj-lt"/>
                        </a:rPr>
                        <a:t>5</a:t>
                      </a:r>
                      <a:endParaRPr lang="en-IN" sz="1400" b="0" dirty="0">
                        <a:latin typeface="+mj-lt"/>
                      </a:endParaRPr>
                    </a:p>
                  </a:txBody>
                  <a:tcPr/>
                </a:tc>
              </a:tr>
            </a:tbl>
          </a:graphicData>
        </a:graphic>
      </p:graphicFrame>
    </p:spTree>
    <p:extLst>
      <p:ext uri="{BB962C8B-B14F-4D97-AF65-F5344CB8AC3E}">
        <p14:creationId xmlns:p14="http://schemas.microsoft.com/office/powerpoint/2010/main" val="22624143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Challenges </a:t>
            </a:r>
            <a:endParaRPr lang="en-IN" dirty="0"/>
          </a:p>
        </p:txBody>
      </p:sp>
      <p:sp>
        <p:nvSpPr>
          <p:cNvPr id="3" name="Content Placeholder 2"/>
          <p:cNvSpPr>
            <a:spLocks noGrp="1"/>
          </p:cNvSpPr>
          <p:nvPr>
            <p:ph idx="1"/>
          </p:nvPr>
        </p:nvSpPr>
        <p:spPr/>
        <p:txBody>
          <a:bodyPr/>
          <a:lstStyle/>
          <a:p>
            <a:r>
              <a:rPr lang="en-IN" sz="2000" dirty="0" smtClean="0">
                <a:latin typeface="+mj-lt"/>
              </a:rPr>
              <a:t>Finalisation of countries</a:t>
            </a:r>
          </a:p>
          <a:p>
            <a:endParaRPr lang="en-IN" sz="2000" dirty="0" smtClean="0">
              <a:latin typeface="+mj-lt"/>
            </a:endParaRPr>
          </a:p>
          <a:p>
            <a:pPr lvl="1"/>
            <a:r>
              <a:rPr lang="en-IN" dirty="0" smtClean="0">
                <a:latin typeface="+mj-lt"/>
              </a:rPr>
              <a:t>Ethiopia - </a:t>
            </a:r>
            <a:r>
              <a:rPr lang="en-IN" sz="2000" dirty="0" smtClean="0">
                <a:latin typeface="+mj-lt"/>
              </a:rPr>
              <a:t>Had to change company, </a:t>
            </a:r>
            <a:r>
              <a:rPr lang="en-IN" sz="2000" dirty="0" err="1" smtClean="0">
                <a:latin typeface="+mj-lt"/>
              </a:rPr>
              <a:t>Karuturi</a:t>
            </a:r>
            <a:r>
              <a:rPr lang="en-IN" dirty="0">
                <a:latin typeface="+mj-lt"/>
              </a:rPr>
              <a:t>,</a:t>
            </a:r>
            <a:r>
              <a:rPr lang="en-IN" sz="2000" dirty="0" smtClean="0">
                <a:latin typeface="+mj-lt"/>
              </a:rPr>
              <a:t> due to likely closure of company</a:t>
            </a:r>
            <a:endParaRPr lang="en-IN" dirty="0" smtClean="0">
              <a:latin typeface="+mj-lt"/>
            </a:endParaRPr>
          </a:p>
          <a:p>
            <a:endParaRPr lang="en-IN" sz="2000" dirty="0" smtClean="0">
              <a:latin typeface="+mj-lt"/>
            </a:endParaRPr>
          </a:p>
          <a:p>
            <a:r>
              <a:rPr lang="en-IN" sz="2000" dirty="0" smtClean="0">
                <a:latin typeface="+mj-lt"/>
              </a:rPr>
              <a:t>Lack of cooperation from companies:  we however </a:t>
            </a:r>
            <a:r>
              <a:rPr lang="en-IN" sz="2000" dirty="0" err="1" smtClean="0">
                <a:latin typeface="+mj-lt"/>
              </a:rPr>
              <a:t>managaed</a:t>
            </a:r>
            <a:r>
              <a:rPr lang="en-IN" sz="2000" dirty="0" smtClean="0">
                <a:latin typeface="+mj-lt"/>
              </a:rPr>
              <a:t> to make inroads in Kenya and Uganda</a:t>
            </a:r>
            <a:endParaRPr lang="en-IN" sz="2000" dirty="0">
              <a:latin typeface="+mj-lt"/>
            </a:endParaRPr>
          </a:p>
          <a:p>
            <a:pPr lvl="1"/>
            <a:endParaRPr lang="en-IN" dirty="0" smtClean="0">
              <a:latin typeface="+mj-lt"/>
            </a:endParaRPr>
          </a:p>
          <a:p>
            <a:endParaRPr lang="en-IN" dirty="0" smtClean="0">
              <a:latin typeface="+mj-lt"/>
            </a:endParaRPr>
          </a:p>
          <a:p>
            <a:pPr lvl="1"/>
            <a:endParaRPr lang="en-IN" dirty="0" smtClean="0">
              <a:latin typeface="+mj-lt"/>
            </a:endParaRPr>
          </a:p>
          <a:p>
            <a:endParaRPr lang="en-IN" dirty="0">
              <a:latin typeface="+mj-lt"/>
            </a:endParaRPr>
          </a:p>
        </p:txBody>
      </p:sp>
    </p:spTree>
    <p:extLst>
      <p:ext uri="{BB962C8B-B14F-4D97-AF65-F5344CB8AC3E}">
        <p14:creationId xmlns:p14="http://schemas.microsoft.com/office/powerpoint/2010/main" val="4125378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Outline of Research Report</a:t>
            </a:r>
            <a:endParaRPr lang="en-IN" dirty="0"/>
          </a:p>
        </p:txBody>
      </p:sp>
      <p:sp>
        <p:nvSpPr>
          <p:cNvPr id="3" name="Content Placeholder 2"/>
          <p:cNvSpPr>
            <a:spLocks noGrp="1"/>
          </p:cNvSpPr>
          <p:nvPr>
            <p:ph idx="1"/>
          </p:nvPr>
        </p:nvSpPr>
        <p:spPr>
          <a:xfrm>
            <a:off x="467544" y="1340768"/>
            <a:ext cx="7620000" cy="5069160"/>
          </a:xfrm>
        </p:spPr>
        <p:txBody>
          <a:bodyPr>
            <a:normAutofit fontScale="25000" lnSpcReduction="20000"/>
          </a:bodyPr>
          <a:lstStyle/>
          <a:p>
            <a:pPr marL="114300" indent="0">
              <a:buNone/>
            </a:pPr>
            <a:r>
              <a:rPr lang="en-IN" sz="7200" b="1" dirty="0" smtClean="0">
                <a:latin typeface="+mj-lt"/>
              </a:rPr>
              <a:t>I.	EXECUTIVE </a:t>
            </a:r>
            <a:r>
              <a:rPr lang="en-IN" sz="7200" b="1" dirty="0">
                <a:latin typeface="+mj-lt"/>
              </a:rPr>
              <a:t>SUMMARY (+/-10 pages)</a:t>
            </a:r>
          </a:p>
          <a:p>
            <a:pPr marL="114300" indent="0">
              <a:buNone/>
            </a:pPr>
            <a:endParaRPr lang="en-IN" sz="4400" dirty="0">
              <a:latin typeface="+mj-lt"/>
            </a:endParaRPr>
          </a:p>
          <a:p>
            <a:pPr marL="114300" indent="0">
              <a:buNone/>
            </a:pPr>
            <a:r>
              <a:rPr lang="en-IN" sz="5600" dirty="0">
                <a:latin typeface="+mj-lt"/>
              </a:rPr>
              <a:t>This section will include</a:t>
            </a:r>
            <a:r>
              <a:rPr lang="en-IN" sz="5600" dirty="0" smtClean="0">
                <a:latin typeface="+mj-lt"/>
              </a:rPr>
              <a:t>:</a:t>
            </a:r>
          </a:p>
          <a:p>
            <a:pPr marL="114300" indent="0">
              <a:buNone/>
            </a:pPr>
            <a:endParaRPr lang="en-IN" sz="5600" dirty="0">
              <a:latin typeface="+mj-lt"/>
            </a:endParaRPr>
          </a:p>
          <a:p>
            <a:r>
              <a:rPr lang="en-IN" sz="5600" dirty="0" smtClean="0">
                <a:latin typeface="+mj-lt"/>
              </a:rPr>
              <a:t>Background</a:t>
            </a:r>
            <a:r>
              <a:rPr lang="en-IN" sz="5600" dirty="0">
                <a:latin typeface="+mj-lt"/>
              </a:rPr>
              <a:t>; methodology; rationale for both country and sector selection; the overall survey results; commonalities in challenges and perspectives in the respective countries: the main economic, social and environmental impacts of Indian investments in each country as understood from both the local community perspective (through surveys) as well as the selected company (through interactive sessions)</a:t>
            </a:r>
          </a:p>
          <a:p>
            <a:r>
              <a:rPr lang="en-IN" sz="5600" dirty="0" smtClean="0">
                <a:latin typeface="+mj-lt"/>
              </a:rPr>
              <a:t>A summary of the policy implications of the results obtained in the study and recommendations for future policymaking and implementation at the national levels in select ‘host’ African countries as well as good practices as adopted by individual companies</a:t>
            </a:r>
          </a:p>
          <a:p>
            <a:pPr marL="114300" indent="0">
              <a:buNone/>
            </a:pPr>
            <a:endParaRPr lang="en-IN" sz="8000" dirty="0" smtClean="0">
              <a:latin typeface="+mj-lt"/>
            </a:endParaRPr>
          </a:p>
          <a:p>
            <a:pPr marL="114300" indent="0">
              <a:buNone/>
            </a:pPr>
            <a:r>
              <a:rPr lang="en-IN" sz="7200" b="1" dirty="0" smtClean="0">
                <a:latin typeface="+mj-lt"/>
              </a:rPr>
              <a:t>II.  	INTRODUCTION </a:t>
            </a:r>
            <a:r>
              <a:rPr lang="en-IN" sz="7200" b="1" dirty="0">
                <a:latin typeface="+mj-lt"/>
              </a:rPr>
              <a:t>(+/-10 pages)</a:t>
            </a:r>
          </a:p>
          <a:p>
            <a:pPr marL="114300" indent="0">
              <a:buNone/>
            </a:pPr>
            <a:endParaRPr lang="en-IN" sz="5600" dirty="0">
              <a:latin typeface="+mj-lt"/>
            </a:endParaRPr>
          </a:p>
          <a:p>
            <a:pPr marL="114300" indent="0">
              <a:buNone/>
            </a:pPr>
            <a:r>
              <a:rPr lang="en-IN" sz="5600" dirty="0">
                <a:latin typeface="+mj-lt"/>
              </a:rPr>
              <a:t>This section will provide</a:t>
            </a:r>
            <a:r>
              <a:rPr lang="en-IN" sz="5600" dirty="0" smtClean="0">
                <a:latin typeface="+mj-lt"/>
              </a:rPr>
              <a:t>:</a:t>
            </a:r>
          </a:p>
          <a:p>
            <a:pPr marL="114300" indent="0">
              <a:buNone/>
            </a:pPr>
            <a:endParaRPr lang="en-IN" sz="5600" dirty="0">
              <a:latin typeface="+mj-lt"/>
            </a:endParaRPr>
          </a:p>
          <a:p>
            <a:r>
              <a:rPr lang="en-IN" sz="5600" dirty="0" smtClean="0">
                <a:latin typeface="+mj-lt"/>
              </a:rPr>
              <a:t>A </a:t>
            </a:r>
            <a:r>
              <a:rPr lang="en-IN" sz="5600" dirty="0">
                <a:latin typeface="+mj-lt"/>
              </a:rPr>
              <a:t>description of the structure of the study; methodology; research questions</a:t>
            </a:r>
          </a:p>
          <a:p>
            <a:r>
              <a:rPr lang="en-IN" sz="5600" dirty="0" smtClean="0">
                <a:latin typeface="+mj-lt"/>
              </a:rPr>
              <a:t>The </a:t>
            </a:r>
            <a:r>
              <a:rPr lang="en-IN" sz="5600" dirty="0">
                <a:latin typeface="+mj-lt"/>
              </a:rPr>
              <a:t>aims of the study; an overview of the role and importance of investments in developing regions, particularly Africa; a perspective on policy space autonomy with reference to institutional resources, capabilities, and the political economy. </a:t>
            </a:r>
          </a:p>
          <a:p>
            <a:r>
              <a:rPr lang="en-IN" sz="5600" dirty="0" smtClean="0">
                <a:latin typeface="+mj-lt"/>
              </a:rPr>
              <a:t>An </a:t>
            </a:r>
            <a:r>
              <a:rPr lang="en-IN" sz="5600" dirty="0">
                <a:latin typeface="+mj-lt"/>
              </a:rPr>
              <a:t>overview of the BRICS call for increased investments in Africa and an analysis of individual BRICS country current investment in Africa, trends, shifts, etc. </a:t>
            </a:r>
          </a:p>
          <a:p>
            <a:r>
              <a:rPr lang="en-IN" sz="5600" dirty="0" smtClean="0">
                <a:latin typeface="+mj-lt"/>
              </a:rPr>
              <a:t>A </a:t>
            </a:r>
            <a:r>
              <a:rPr lang="en-IN" sz="5600" dirty="0">
                <a:latin typeface="+mj-lt"/>
              </a:rPr>
              <a:t>summary of Indo-Africa investment: how it compares to Brazil, Russia, China and South </a:t>
            </a:r>
            <a:r>
              <a:rPr lang="en-IN" sz="5600" dirty="0" smtClean="0">
                <a:latin typeface="+mj-lt"/>
              </a:rPr>
              <a:t>Africa</a:t>
            </a:r>
            <a:endParaRPr lang="en-IN" sz="5600" dirty="0">
              <a:latin typeface="+mj-lt"/>
            </a:endParaRPr>
          </a:p>
        </p:txBody>
      </p:sp>
    </p:spTree>
    <p:extLst>
      <p:ext uri="{BB962C8B-B14F-4D97-AF65-F5344CB8AC3E}">
        <p14:creationId xmlns:p14="http://schemas.microsoft.com/office/powerpoint/2010/main" val="12051126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Outline of Research Report</a:t>
            </a:r>
            <a:endParaRPr lang="en-IN" dirty="0"/>
          </a:p>
        </p:txBody>
      </p:sp>
      <p:sp>
        <p:nvSpPr>
          <p:cNvPr id="3" name="Content Placeholder 2"/>
          <p:cNvSpPr>
            <a:spLocks noGrp="1"/>
          </p:cNvSpPr>
          <p:nvPr>
            <p:ph idx="1"/>
          </p:nvPr>
        </p:nvSpPr>
        <p:spPr>
          <a:xfrm>
            <a:off x="323528" y="1233192"/>
            <a:ext cx="8064896" cy="5400600"/>
          </a:xfrm>
        </p:spPr>
        <p:txBody>
          <a:bodyPr>
            <a:normAutofit fontScale="25000" lnSpcReduction="20000"/>
          </a:bodyPr>
          <a:lstStyle/>
          <a:p>
            <a:pPr marL="114300" lvl="0" indent="0">
              <a:buClr>
                <a:srgbClr val="D16349"/>
              </a:buClr>
              <a:buNone/>
            </a:pPr>
            <a:r>
              <a:rPr lang="en-IN" sz="7200" b="1" dirty="0">
                <a:solidFill>
                  <a:prstClr val="black"/>
                </a:solidFill>
                <a:latin typeface="Cambria"/>
              </a:rPr>
              <a:t>III.  	INDO – AFRICAN INVESMENT (+/- 10 pages)  </a:t>
            </a:r>
          </a:p>
          <a:p>
            <a:pPr marL="114300" lvl="0" indent="0">
              <a:buClr>
                <a:srgbClr val="D16349"/>
              </a:buClr>
              <a:buNone/>
            </a:pPr>
            <a:endParaRPr lang="en-IN" sz="5600" dirty="0">
              <a:solidFill>
                <a:prstClr val="black"/>
              </a:solidFill>
              <a:latin typeface="Cambria"/>
            </a:endParaRPr>
          </a:p>
          <a:p>
            <a:pPr marL="114300" lvl="0" indent="0">
              <a:buClr>
                <a:srgbClr val="D16349"/>
              </a:buClr>
              <a:buNone/>
            </a:pPr>
            <a:r>
              <a:rPr lang="en-IN" sz="5600" dirty="0">
                <a:solidFill>
                  <a:prstClr val="black"/>
                </a:solidFill>
                <a:latin typeface="Cambria"/>
              </a:rPr>
              <a:t>This section will provide</a:t>
            </a:r>
            <a:r>
              <a:rPr lang="en-IN" sz="5600" dirty="0" smtClean="0">
                <a:solidFill>
                  <a:prstClr val="black"/>
                </a:solidFill>
                <a:latin typeface="Cambria"/>
              </a:rPr>
              <a:t>:</a:t>
            </a:r>
          </a:p>
          <a:p>
            <a:pPr marL="114300" lvl="0" indent="0">
              <a:buClr>
                <a:srgbClr val="D16349"/>
              </a:buClr>
              <a:buNone/>
            </a:pPr>
            <a:endParaRPr lang="en-IN" sz="5600" dirty="0">
              <a:solidFill>
                <a:prstClr val="black"/>
              </a:solidFill>
              <a:latin typeface="Cambria"/>
            </a:endParaRPr>
          </a:p>
          <a:p>
            <a:pPr lvl="0">
              <a:buClr>
                <a:srgbClr val="D16349"/>
              </a:buClr>
            </a:pPr>
            <a:r>
              <a:rPr lang="en-IN" sz="5600" dirty="0">
                <a:solidFill>
                  <a:prstClr val="black"/>
                </a:solidFill>
                <a:latin typeface="Cambria"/>
              </a:rPr>
              <a:t>Comprehensive analysis of India’s investment in Africa: historical context, sectorial, country/region-wise breakups, size of investments</a:t>
            </a:r>
          </a:p>
          <a:p>
            <a:pPr lvl="0">
              <a:buClr>
                <a:srgbClr val="D16349"/>
              </a:buClr>
            </a:pPr>
            <a:r>
              <a:rPr lang="en-IN" sz="5600" dirty="0">
                <a:solidFill>
                  <a:prstClr val="black"/>
                </a:solidFill>
                <a:latin typeface="Cambria"/>
              </a:rPr>
              <a:t>An overview of India’s National Voluntary Guidelines on Social, Environmental and Economic Responsibilities of Business (NVGs), as set up by the Ministry of Corporate Affairs to assess whether these companies are meeting their social, economic and environmental responsibilities. </a:t>
            </a:r>
          </a:p>
          <a:p>
            <a:pPr lvl="0">
              <a:buClr>
                <a:srgbClr val="D16349"/>
              </a:buClr>
            </a:pPr>
            <a:r>
              <a:rPr lang="en-IN" sz="5600" dirty="0">
                <a:solidFill>
                  <a:prstClr val="black"/>
                </a:solidFill>
                <a:latin typeface="Cambria"/>
              </a:rPr>
              <a:t>An assessment of other regulations governing Indian MNCs such as the Companies Act</a:t>
            </a:r>
          </a:p>
          <a:p>
            <a:pPr marL="114300" indent="0">
              <a:buNone/>
            </a:pPr>
            <a:endParaRPr lang="en-IN" sz="6400" b="1" dirty="0">
              <a:latin typeface="+mj-lt"/>
            </a:endParaRPr>
          </a:p>
          <a:p>
            <a:pPr marL="114300" indent="0">
              <a:buNone/>
            </a:pPr>
            <a:r>
              <a:rPr lang="en-IN" sz="7200" b="1" dirty="0" smtClean="0">
                <a:latin typeface="+mj-lt"/>
              </a:rPr>
              <a:t>IV</a:t>
            </a:r>
            <a:r>
              <a:rPr lang="en-IN" sz="7200" b="1" dirty="0">
                <a:latin typeface="+mj-lt"/>
              </a:rPr>
              <a:t>.	CASE STUDIES (+/-100 pages: +/- 25 pages/case study</a:t>
            </a:r>
            <a:r>
              <a:rPr lang="en-IN" sz="7200" b="1" dirty="0" smtClean="0">
                <a:latin typeface="+mj-lt"/>
              </a:rPr>
              <a:t>)</a:t>
            </a:r>
            <a:endParaRPr lang="en-IN" sz="7200" dirty="0">
              <a:latin typeface="+mj-lt"/>
            </a:endParaRPr>
          </a:p>
          <a:p>
            <a:endParaRPr lang="en-IN" sz="5600" dirty="0" smtClean="0">
              <a:latin typeface="+mj-lt"/>
            </a:endParaRPr>
          </a:p>
          <a:p>
            <a:pPr marL="114300" indent="0">
              <a:buNone/>
            </a:pPr>
            <a:r>
              <a:rPr lang="en-IN" sz="5600" dirty="0" smtClean="0">
                <a:latin typeface="+mj-lt"/>
              </a:rPr>
              <a:t>This </a:t>
            </a:r>
            <a:r>
              <a:rPr lang="en-IN" sz="5600" dirty="0">
                <a:latin typeface="+mj-lt"/>
              </a:rPr>
              <a:t>section will look one company in each selected country in a separate section and provide a comprehensive analysis of the survey results. Below is a general outline for each case study</a:t>
            </a:r>
            <a:r>
              <a:rPr lang="en-IN" sz="5600" dirty="0" smtClean="0">
                <a:latin typeface="+mj-lt"/>
              </a:rPr>
              <a:t>:</a:t>
            </a:r>
          </a:p>
          <a:p>
            <a:pPr marL="114300" indent="0">
              <a:buNone/>
            </a:pPr>
            <a:endParaRPr lang="en-IN" sz="5600" dirty="0">
              <a:latin typeface="+mj-lt"/>
            </a:endParaRPr>
          </a:p>
          <a:p>
            <a:r>
              <a:rPr lang="en-IN" sz="5600" dirty="0" smtClean="0">
                <a:latin typeface="+mj-lt"/>
              </a:rPr>
              <a:t>Introduction</a:t>
            </a:r>
            <a:r>
              <a:rPr lang="en-IN" sz="5600" dirty="0">
                <a:latin typeface="+mj-lt"/>
              </a:rPr>
              <a:t>; economic overview; national investment climate environment; national laws, rules and regulations governing foreign investment; country’s bilateral relations with </a:t>
            </a:r>
            <a:r>
              <a:rPr lang="en-IN" sz="5600" dirty="0" smtClean="0">
                <a:latin typeface="+mj-lt"/>
              </a:rPr>
              <a:t>India</a:t>
            </a:r>
          </a:p>
          <a:p>
            <a:r>
              <a:rPr lang="en-IN" sz="5600" dirty="0" smtClean="0">
                <a:latin typeface="+mj-lt"/>
              </a:rPr>
              <a:t>Secondary data analysis of social, economic and environmental practices of  other companies</a:t>
            </a:r>
            <a:endParaRPr lang="en-IN" sz="5600" dirty="0">
              <a:latin typeface="+mj-lt"/>
            </a:endParaRPr>
          </a:p>
          <a:p>
            <a:r>
              <a:rPr lang="en-IN" sz="5600" dirty="0" smtClean="0">
                <a:latin typeface="+mj-lt"/>
              </a:rPr>
              <a:t>Company </a:t>
            </a:r>
            <a:r>
              <a:rPr lang="en-IN" sz="5600" dirty="0">
                <a:latin typeface="+mj-lt"/>
              </a:rPr>
              <a:t>selected: overview of sector, operation, size, employment (foreign/local), backward/forward linkages, infrastructural investment, account of any campaigns/media on the country, inclusivity, accountability and transparency</a:t>
            </a:r>
          </a:p>
          <a:p>
            <a:r>
              <a:rPr lang="en-IN" sz="5600" dirty="0" smtClean="0">
                <a:latin typeface="+mj-lt"/>
              </a:rPr>
              <a:t>Comprehensive </a:t>
            </a:r>
            <a:r>
              <a:rPr lang="en-IN" sz="5600" dirty="0">
                <a:latin typeface="+mj-lt"/>
              </a:rPr>
              <a:t>analysis of local community survey results </a:t>
            </a:r>
            <a:r>
              <a:rPr lang="en-IN" sz="5600" dirty="0" smtClean="0">
                <a:latin typeface="+mj-lt"/>
              </a:rPr>
              <a:t>as well as other stakeholders and  </a:t>
            </a:r>
            <a:r>
              <a:rPr lang="en-IN" sz="5600" dirty="0">
                <a:latin typeface="+mj-lt"/>
              </a:rPr>
              <a:t>companies</a:t>
            </a:r>
          </a:p>
          <a:p>
            <a:r>
              <a:rPr lang="en-IN" sz="5600" dirty="0" smtClean="0">
                <a:latin typeface="+mj-lt"/>
              </a:rPr>
              <a:t>Assessment </a:t>
            </a:r>
            <a:r>
              <a:rPr lang="en-IN" sz="5600" dirty="0">
                <a:latin typeface="+mj-lt"/>
              </a:rPr>
              <a:t>of each company as per the nine principles of the NVGs that provide Indian multinational companies with a framework for responsible business </a:t>
            </a:r>
            <a:r>
              <a:rPr lang="en-IN" sz="5600" dirty="0" smtClean="0">
                <a:latin typeface="+mj-lt"/>
              </a:rPr>
              <a:t>behaviour </a:t>
            </a:r>
            <a:r>
              <a:rPr lang="en-IN" sz="5600" dirty="0">
                <a:latin typeface="+mj-lt"/>
              </a:rPr>
              <a:t>when operating in other parts of the world </a:t>
            </a:r>
            <a:endParaRPr lang="en-IN" sz="5600" dirty="0" smtClean="0">
              <a:latin typeface="+mj-lt"/>
            </a:endParaRPr>
          </a:p>
          <a:p>
            <a:endParaRPr lang="en-IN" sz="3500" dirty="0">
              <a:latin typeface="+mj-lt"/>
            </a:endParaRPr>
          </a:p>
        </p:txBody>
      </p:sp>
    </p:spTree>
    <p:extLst>
      <p:ext uri="{BB962C8B-B14F-4D97-AF65-F5344CB8AC3E}">
        <p14:creationId xmlns:p14="http://schemas.microsoft.com/office/powerpoint/2010/main" val="1816390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Outline of Research Report</a:t>
            </a:r>
            <a:endParaRPr lang="en-IN" dirty="0"/>
          </a:p>
        </p:txBody>
      </p:sp>
      <p:sp>
        <p:nvSpPr>
          <p:cNvPr id="3" name="Content Placeholder 2"/>
          <p:cNvSpPr>
            <a:spLocks noGrp="1"/>
          </p:cNvSpPr>
          <p:nvPr>
            <p:ph idx="1"/>
          </p:nvPr>
        </p:nvSpPr>
        <p:spPr/>
        <p:txBody>
          <a:bodyPr/>
          <a:lstStyle/>
          <a:p>
            <a:pPr lvl="0">
              <a:buClr>
                <a:srgbClr val="D16349"/>
              </a:buClr>
            </a:pPr>
            <a:endParaRPr lang="en-IN" sz="1200" b="1" dirty="0">
              <a:solidFill>
                <a:prstClr val="black"/>
              </a:solidFill>
              <a:latin typeface="Cambria"/>
            </a:endParaRPr>
          </a:p>
          <a:p>
            <a:pPr marL="114300" lvl="0" indent="0">
              <a:buClr>
                <a:srgbClr val="D16349"/>
              </a:buClr>
              <a:buNone/>
            </a:pPr>
            <a:r>
              <a:rPr lang="en-IN" sz="1600" b="1" dirty="0">
                <a:solidFill>
                  <a:prstClr val="black"/>
                </a:solidFill>
                <a:latin typeface="Cambria"/>
              </a:rPr>
              <a:t>IV.	KEY FINDINGS AND RECOMMENDATIONS  (+/-30 pages)</a:t>
            </a:r>
          </a:p>
          <a:p>
            <a:pPr lvl="0">
              <a:buClr>
                <a:srgbClr val="D16349"/>
              </a:buClr>
            </a:pPr>
            <a:endParaRPr lang="en-IN" sz="1600" dirty="0">
              <a:solidFill>
                <a:prstClr val="black"/>
              </a:solidFill>
              <a:latin typeface="Cambria"/>
            </a:endParaRPr>
          </a:p>
          <a:p>
            <a:pPr marL="114300" lvl="0" indent="0">
              <a:buClr>
                <a:srgbClr val="D16349"/>
              </a:buClr>
              <a:buNone/>
            </a:pPr>
            <a:r>
              <a:rPr lang="en-IN" sz="1400" dirty="0">
                <a:solidFill>
                  <a:prstClr val="black"/>
                </a:solidFill>
                <a:latin typeface="Cambria"/>
              </a:rPr>
              <a:t>The concluding section will draw from the previous assessments to provide useful insights on the impact of the increasing BRICS investments in Africa. Drawing from the Indian experience, it will look at:</a:t>
            </a:r>
          </a:p>
          <a:p>
            <a:pPr lvl="0">
              <a:buClr>
                <a:srgbClr val="D16349"/>
              </a:buClr>
            </a:pPr>
            <a:endParaRPr lang="en-IN" sz="1400" dirty="0">
              <a:solidFill>
                <a:prstClr val="black"/>
              </a:solidFill>
              <a:latin typeface="Cambria"/>
            </a:endParaRPr>
          </a:p>
          <a:p>
            <a:pPr lvl="0">
              <a:buClr>
                <a:srgbClr val="D16349"/>
              </a:buClr>
            </a:pPr>
            <a:r>
              <a:rPr lang="en-IN" sz="1400" dirty="0">
                <a:solidFill>
                  <a:prstClr val="black"/>
                </a:solidFill>
                <a:latin typeface="Cambria"/>
              </a:rPr>
              <a:t>Findings from the case studies as divided by sectors</a:t>
            </a:r>
          </a:p>
          <a:p>
            <a:pPr lvl="0">
              <a:buClr>
                <a:srgbClr val="D16349"/>
              </a:buClr>
            </a:pPr>
            <a:r>
              <a:rPr lang="en-IN" sz="1400" dirty="0">
                <a:solidFill>
                  <a:prstClr val="black"/>
                </a:solidFill>
                <a:latin typeface="Cambria"/>
              </a:rPr>
              <a:t>What policies by BRICS countries could facilitate sustainable investment in Africa and make a particular contribution to productive capacity building and employment generation, including: infrastructure development, investments beneficial to local enterprise development (operations with significant local linkages, financial sector investment improving access to finance etc.). </a:t>
            </a:r>
          </a:p>
          <a:p>
            <a:pPr lvl="0">
              <a:buClr>
                <a:srgbClr val="D16349"/>
              </a:buClr>
            </a:pPr>
            <a:r>
              <a:rPr lang="en-IN" sz="1400" dirty="0">
                <a:solidFill>
                  <a:prstClr val="black"/>
                </a:solidFill>
                <a:latin typeface="Cambria"/>
              </a:rPr>
              <a:t>What policies by BRICS countries could help ensure that investment in Africa is conducive to inclusive and sustainable development? </a:t>
            </a:r>
          </a:p>
          <a:p>
            <a:pPr lvl="0">
              <a:buClr>
                <a:srgbClr val="D16349"/>
              </a:buClr>
            </a:pPr>
            <a:r>
              <a:rPr lang="en-IN" sz="1400" dirty="0">
                <a:solidFill>
                  <a:prstClr val="black"/>
                </a:solidFill>
                <a:latin typeface="Cambria"/>
              </a:rPr>
              <a:t>Way forward</a:t>
            </a:r>
          </a:p>
          <a:p>
            <a:pPr lvl="0">
              <a:buClr>
                <a:srgbClr val="D16349"/>
              </a:buClr>
            </a:pPr>
            <a:endParaRPr lang="en-IN" sz="900" dirty="0">
              <a:solidFill>
                <a:prstClr val="black"/>
              </a:solidFill>
            </a:endParaRPr>
          </a:p>
          <a:p>
            <a:endParaRPr lang="en-IN" dirty="0"/>
          </a:p>
        </p:txBody>
      </p:sp>
    </p:spTree>
    <p:extLst>
      <p:ext uri="{BB962C8B-B14F-4D97-AF65-F5344CB8AC3E}">
        <p14:creationId xmlns:p14="http://schemas.microsoft.com/office/powerpoint/2010/main" val="2683732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Research Questions</a:t>
            </a:r>
            <a:endParaRPr lang="en-IN" dirty="0"/>
          </a:p>
        </p:txBody>
      </p:sp>
      <p:sp>
        <p:nvSpPr>
          <p:cNvPr id="3" name="Content Placeholder 2"/>
          <p:cNvSpPr>
            <a:spLocks noGrp="1"/>
          </p:cNvSpPr>
          <p:nvPr>
            <p:ph idx="1"/>
          </p:nvPr>
        </p:nvSpPr>
        <p:spPr/>
        <p:txBody>
          <a:bodyPr/>
          <a:lstStyle/>
          <a:p>
            <a:pPr marL="571500" indent="-457200">
              <a:buFont typeface="+mj-lt"/>
              <a:buAutoNum type="arabicPeriod"/>
            </a:pPr>
            <a:r>
              <a:rPr lang="en-IN" sz="2000" dirty="0" smtClean="0">
                <a:latin typeface="+mj-lt"/>
              </a:rPr>
              <a:t>To what degree have Indian investments impacted local communities? </a:t>
            </a:r>
          </a:p>
          <a:p>
            <a:pPr marL="571500" indent="-457200">
              <a:buFont typeface="+mj-lt"/>
              <a:buAutoNum type="arabicPeriod"/>
            </a:pPr>
            <a:endParaRPr lang="en-IN" sz="2000" dirty="0" smtClean="0">
              <a:latin typeface="+mj-lt"/>
            </a:endParaRPr>
          </a:p>
          <a:p>
            <a:pPr marL="571500" indent="-457200">
              <a:buFont typeface="+mj-lt"/>
              <a:buAutoNum type="arabicPeriod"/>
            </a:pPr>
            <a:r>
              <a:rPr lang="en-IN" sz="2000" dirty="0" smtClean="0">
                <a:latin typeface="+mj-lt"/>
              </a:rPr>
              <a:t>What is the perception of local communities on the direct social, economic and environmental impact of Indian companies?</a:t>
            </a:r>
          </a:p>
          <a:p>
            <a:pPr marL="571500" indent="-457200">
              <a:buFont typeface="+mj-lt"/>
              <a:buAutoNum type="arabicPeriod"/>
            </a:pPr>
            <a:endParaRPr lang="en-IN" sz="2000" dirty="0" smtClean="0">
              <a:latin typeface="+mj-lt"/>
            </a:endParaRPr>
          </a:p>
          <a:p>
            <a:pPr marL="571500" indent="-457200">
              <a:buFont typeface="+mj-lt"/>
              <a:buAutoNum type="arabicPeriod"/>
            </a:pPr>
            <a:r>
              <a:rPr lang="en-IN" sz="2000" dirty="0" smtClean="0">
                <a:latin typeface="+mj-lt"/>
              </a:rPr>
              <a:t>Can social, economic and environmental good practices by other Indian and non-Indian companies in other sectors be </a:t>
            </a:r>
            <a:r>
              <a:rPr lang="en-IN" sz="2000" dirty="0">
                <a:latin typeface="+mj-lt"/>
              </a:rPr>
              <a:t>adopted by </a:t>
            </a:r>
            <a:r>
              <a:rPr lang="en-IN" sz="2000" dirty="0" smtClean="0">
                <a:latin typeface="+mj-lt"/>
              </a:rPr>
              <a:t>Indian companies in agriculture and mining?</a:t>
            </a:r>
          </a:p>
          <a:p>
            <a:pPr marL="571500" indent="-457200">
              <a:buFont typeface="+mj-lt"/>
              <a:buAutoNum type="arabicPeriod"/>
            </a:pPr>
            <a:endParaRPr lang="en-IN" dirty="0">
              <a:latin typeface="+mj-lt"/>
            </a:endParaRPr>
          </a:p>
        </p:txBody>
      </p:sp>
    </p:spTree>
    <p:extLst>
      <p:ext uri="{BB962C8B-B14F-4D97-AF65-F5344CB8AC3E}">
        <p14:creationId xmlns:p14="http://schemas.microsoft.com/office/powerpoint/2010/main" val="3797609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7620000" cy="1656184"/>
          </a:xfrm>
        </p:spPr>
        <p:txBody>
          <a:bodyPr/>
          <a:lstStyle/>
          <a:p>
            <a:pPr algn="ctr"/>
            <a:r>
              <a:rPr lang="en-IN" sz="7200" i="1" dirty="0" smtClean="0"/>
              <a:t>Thank  you</a:t>
            </a:r>
            <a:endParaRPr lang="en-IN" sz="7200" i="1" dirty="0"/>
          </a:p>
        </p:txBody>
      </p:sp>
    </p:spTree>
    <p:extLst>
      <p:ext uri="{BB962C8B-B14F-4D97-AF65-F5344CB8AC3E}">
        <p14:creationId xmlns:p14="http://schemas.microsoft.com/office/powerpoint/2010/main" val="1275466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Framework of </a:t>
            </a:r>
            <a:r>
              <a:rPr lang="en-IN" dirty="0"/>
              <a:t>A</a:t>
            </a:r>
            <a:r>
              <a:rPr lang="en-IN" dirty="0" smtClean="0"/>
              <a:t>nalysis</a:t>
            </a:r>
            <a:endParaRPr lang="en-IN" dirty="0"/>
          </a:p>
        </p:txBody>
      </p:sp>
      <p:sp>
        <p:nvSpPr>
          <p:cNvPr id="3" name="Content Placeholder 2"/>
          <p:cNvSpPr>
            <a:spLocks noGrp="1"/>
          </p:cNvSpPr>
          <p:nvPr>
            <p:ph idx="1"/>
          </p:nvPr>
        </p:nvSpPr>
        <p:spPr/>
        <p:txBody>
          <a:bodyPr>
            <a:noAutofit/>
          </a:bodyPr>
          <a:lstStyle/>
          <a:p>
            <a:pPr marL="114300" indent="0">
              <a:buNone/>
            </a:pPr>
            <a:r>
              <a:rPr lang="en-IN" sz="2000" dirty="0" smtClean="0">
                <a:latin typeface="+mj-lt"/>
              </a:rPr>
              <a:t>Three-pronged process:</a:t>
            </a:r>
          </a:p>
          <a:p>
            <a:endParaRPr lang="en-IN" sz="1600" dirty="0">
              <a:latin typeface="+mj-lt"/>
            </a:endParaRPr>
          </a:p>
          <a:p>
            <a:pPr marL="571500" indent="-457200">
              <a:buFont typeface="Arial" pitchFamily="34" charset="0"/>
              <a:buAutoNum type="arabicPeriod"/>
            </a:pPr>
            <a:r>
              <a:rPr lang="en-IN" sz="2000" dirty="0">
                <a:latin typeface="+mj-lt"/>
              </a:rPr>
              <a:t>U</a:t>
            </a:r>
            <a:r>
              <a:rPr lang="en-IN" sz="2000" dirty="0" smtClean="0">
                <a:latin typeface="+mj-lt"/>
              </a:rPr>
              <a:t>ndertook a comprehensive literature review to identify 	relevant social, economic and environmental indicators in 	both mining and agricultural sectors</a:t>
            </a:r>
          </a:p>
          <a:p>
            <a:pPr marL="571500" indent="-457200">
              <a:buFont typeface="Arial" pitchFamily="34" charset="0"/>
              <a:buAutoNum type="arabicPeriod"/>
            </a:pPr>
            <a:endParaRPr lang="en-IN" sz="2000" dirty="0" smtClean="0">
              <a:latin typeface="+mj-lt"/>
            </a:endParaRPr>
          </a:p>
          <a:p>
            <a:pPr marL="571500" indent="-457200">
              <a:buFont typeface="Arial" pitchFamily="34" charset="0"/>
              <a:buAutoNum type="arabicPeriod"/>
            </a:pPr>
            <a:r>
              <a:rPr lang="en-IN" sz="2000" dirty="0" smtClean="0">
                <a:latin typeface="+mj-lt"/>
              </a:rPr>
              <a:t>Juxtaposed </a:t>
            </a:r>
            <a:r>
              <a:rPr lang="en-IN" sz="2000" dirty="0">
                <a:latin typeface="+mj-lt"/>
              </a:rPr>
              <a:t>the </a:t>
            </a:r>
            <a:r>
              <a:rPr lang="en-IN" sz="2000" b="1" i="1" dirty="0">
                <a:latin typeface="+mj-lt"/>
              </a:rPr>
              <a:t>National Voluntary Guidelines on Social, 	Environmental &amp; Economic responsibilities (NVGs) for 	India </a:t>
            </a:r>
            <a:r>
              <a:rPr lang="en-IN" sz="2000" dirty="0">
                <a:latin typeface="+mj-lt"/>
              </a:rPr>
              <a:t>against </a:t>
            </a:r>
            <a:r>
              <a:rPr lang="en-IN" sz="2000" dirty="0" smtClean="0">
                <a:latin typeface="+mj-lt"/>
              </a:rPr>
              <a:t>the selected indicators</a:t>
            </a:r>
          </a:p>
          <a:p>
            <a:pPr marL="571500" indent="-457200">
              <a:buFont typeface="Arial" pitchFamily="34" charset="0"/>
              <a:buAutoNum type="arabicPeriod"/>
            </a:pPr>
            <a:endParaRPr lang="en-IN" sz="2000" dirty="0" smtClean="0">
              <a:latin typeface="+mj-lt"/>
            </a:endParaRPr>
          </a:p>
          <a:p>
            <a:pPr marL="571500" indent="-457200">
              <a:buFont typeface="Arial" pitchFamily="34" charset="0"/>
              <a:buAutoNum type="arabicPeriod"/>
            </a:pPr>
            <a:r>
              <a:rPr lang="en-IN" sz="2000" dirty="0" smtClean="0">
                <a:latin typeface="+mj-lt"/>
              </a:rPr>
              <a:t>Undertook scoping study in each country to verify results of 	secondary research analysis</a:t>
            </a:r>
          </a:p>
          <a:p>
            <a:pPr marL="114300" indent="0">
              <a:buNone/>
            </a:pPr>
            <a:endParaRPr lang="en-IN" sz="2000" dirty="0" smtClean="0">
              <a:latin typeface="+mj-lt"/>
            </a:endParaRPr>
          </a:p>
          <a:p>
            <a:pPr marL="114300" indent="0">
              <a:buNone/>
            </a:pPr>
            <a:r>
              <a:rPr lang="en-IN" sz="2000" dirty="0" smtClean="0">
                <a:latin typeface="+mj-lt"/>
              </a:rPr>
              <a:t>Results as follows:</a:t>
            </a:r>
          </a:p>
          <a:p>
            <a:endParaRPr lang="en-IN" sz="1600" dirty="0"/>
          </a:p>
        </p:txBody>
      </p:sp>
    </p:spTree>
    <p:extLst>
      <p:ext uri="{BB962C8B-B14F-4D97-AF65-F5344CB8AC3E}">
        <p14:creationId xmlns:p14="http://schemas.microsoft.com/office/powerpoint/2010/main" val="3836348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Research Framework</a:t>
            </a:r>
            <a:br>
              <a:rPr lang="en-IN" dirty="0" smtClean="0"/>
            </a:br>
            <a:r>
              <a:rPr lang="en-IN" sz="2800" dirty="0" smtClean="0"/>
              <a:t>(Mining)</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6398782"/>
              </p:ext>
            </p:extLst>
          </p:nvPr>
        </p:nvGraphicFramePr>
        <p:xfrm>
          <a:off x="467544" y="1484784"/>
          <a:ext cx="7560841" cy="5274936"/>
        </p:xfrm>
        <a:graphic>
          <a:graphicData uri="http://schemas.openxmlformats.org/drawingml/2006/table">
            <a:tbl>
              <a:tblPr firstRow="1" bandRow="1">
                <a:tableStyleId>{5C22544A-7EE6-4342-B048-85BDC9FD1C3A}</a:tableStyleId>
              </a:tblPr>
              <a:tblGrid>
                <a:gridCol w="2448273"/>
                <a:gridCol w="2142236"/>
                <a:gridCol w="1458164"/>
                <a:gridCol w="1512168"/>
              </a:tblGrid>
              <a:tr h="648072">
                <a:tc>
                  <a:txBody>
                    <a:bodyPr/>
                    <a:lstStyle/>
                    <a:p>
                      <a:pPr>
                        <a:lnSpc>
                          <a:spcPct val="115000"/>
                        </a:lnSpc>
                        <a:spcAft>
                          <a:spcPts val="0"/>
                        </a:spcAft>
                      </a:pPr>
                      <a:r>
                        <a:rPr lang="en-GB" sz="1100" b="1" dirty="0">
                          <a:effectLst/>
                          <a:latin typeface="+mj-lt"/>
                          <a:ea typeface="Calibri"/>
                          <a:cs typeface="Times New Roman"/>
                        </a:rPr>
                        <a:t>Critical Social Impacts </a:t>
                      </a: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r>
                        <a:rPr lang="en-IN" sz="1100">
                          <a:effectLst/>
                          <a:latin typeface="+mj-lt"/>
                          <a:ea typeface="Calibri"/>
                          <a:cs typeface="Times New Roman"/>
                        </a:rPr>
                        <a:t>Corresponding NVG principle and core elements </a:t>
                      </a:r>
                    </a:p>
                  </a:txBody>
                  <a:tcPr marL="68580" marR="68580" marT="0" marB="0"/>
                </a:tc>
                <a:tc>
                  <a:txBody>
                    <a:bodyPr/>
                    <a:lstStyle/>
                    <a:p>
                      <a:pPr>
                        <a:lnSpc>
                          <a:spcPct val="115000"/>
                        </a:lnSpc>
                        <a:spcAft>
                          <a:spcPts val="0"/>
                        </a:spcAft>
                      </a:pPr>
                      <a:r>
                        <a:rPr lang="en-IN" sz="1100" b="1" dirty="0" smtClean="0">
                          <a:effectLst/>
                          <a:latin typeface="+mj-lt"/>
                          <a:ea typeface="Calibri"/>
                          <a:cs typeface="Times New Roman"/>
                        </a:rPr>
                        <a:t>Kenya – Tata Chemicals</a:t>
                      </a:r>
                      <a:r>
                        <a:rPr lang="en-IN" sz="1100" b="1" baseline="0" dirty="0" smtClean="0">
                          <a:effectLst/>
                          <a:latin typeface="+mj-lt"/>
                          <a:ea typeface="Calibri"/>
                          <a:cs typeface="Times New Roman"/>
                        </a:rPr>
                        <a:t> </a:t>
                      </a:r>
                      <a:r>
                        <a:rPr lang="en-IN" sz="1100" b="1" baseline="0" dirty="0" err="1" smtClean="0">
                          <a:effectLst/>
                          <a:latin typeface="+mj-lt"/>
                          <a:ea typeface="Calibri"/>
                          <a:cs typeface="Times New Roman"/>
                        </a:rPr>
                        <a:t>Magadi</a:t>
                      </a: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r>
                        <a:rPr lang="en-IN" sz="1100" b="1" dirty="0" smtClean="0">
                          <a:effectLst/>
                          <a:latin typeface="+mj-lt"/>
                          <a:ea typeface="Calibri"/>
                          <a:cs typeface="Times New Roman"/>
                        </a:rPr>
                        <a:t>Zambia – Nava Bharat Ventures Limited</a:t>
                      </a:r>
                      <a:endParaRPr lang="en-IN" sz="1100" dirty="0">
                        <a:effectLst/>
                        <a:latin typeface="+mj-lt"/>
                        <a:ea typeface="Calibri"/>
                        <a:cs typeface="Times New Roman"/>
                      </a:endParaRPr>
                    </a:p>
                  </a:txBody>
                  <a:tcPr marL="68580" marR="68580" marT="0" marB="0"/>
                </a:tc>
              </a:tr>
              <a:tr h="2471271">
                <a:tc>
                  <a:txBody>
                    <a:bodyPr/>
                    <a:lstStyle/>
                    <a:p>
                      <a:pPr algn="l">
                        <a:lnSpc>
                          <a:spcPct val="115000"/>
                        </a:lnSpc>
                        <a:spcAft>
                          <a:spcPts val="0"/>
                        </a:spcAft>
                      </a:pPr>
                      <a:endParaRPr lang="en-GB" sz="1100" b="1" i="1" kern="1200" dirty="0" smtClean="0">
                        <a:solidFill>
                          <a:schemeClr val="dk1"/>
                        </a:solidFill>
                        <a:effectLst/>
                        <a:latin typeface="+mj-lt"/>
                        <a:ea typeface="+mn-ea"/>
                        <a:cs typeface="+mn-cs"/>
                      </a:endParaRPr>
                    </a:p>
                    <a:p>
                      <a:pPr algn="l">
                        <a:lnSpc>
                          <a:spcPct val="115000"/>
                        </a:lnSpc>
                        <a:spcAft>
                          <a:spcPts val="0"/>
                        </a:spcAft>
                      </a:pPr>
                      <a:r>
                        <a:rPr lang="en-GB" sz="1100" b="1" i="1" u="sng" kern="1200" dirty="0" smtClean="0">
                          <a:solidFill>
                            <a:schemeClr val="dk1"/>
                          </a:solidFill>
                          <a:effectLst/>
                          <a:latin typeface="+mj-lt"/>
                          <a:ea typeface="+mn-ea"/>
                          <a:cs typeface="+mn-cs"/>
                        </a:rPr>
                        <a:t>Migration</a:t>
                      </a:r>
                      <a:r>
                        <a:rPr lang="en-GB" sz="1100" b="1" i="1" u="sng" kern="1200" baseline="0" dirty="0" smtClean="0">
                          <a:solidFill>
                            <a:schemeClr val="dk1"/>
                          </a:solidFill>
                          <a:effectLst/>
                          <a:latin typeface="+mj-lt"/>
                          <a:ea typeface="+mn-ea"/>
                          <a:cs typeface="+mn-cs"/>
                        </a:rPr>
                        <a:t> </a:t>
                      </a:r>
                      <a:r>
                        <a:rPr lang="en-GB" sz="1100" b="1" i="1" u="sng" kern="1200" dirty="0" smtClean="0">
                          <a:solidFill>
                            <a:schemeClr val="dk1"/>
                          </a:solidFill>
                          <a:effectLst/>
                          <a:latin typeface="+mj-lt"/>
                          <a:ea typeface="+mn-ea"/>
                          <a:cs typeface="+mn-cs"/>
                        </a:rPr>
                        <a:t>-</a:t>
                      </a:r>
                      <a:r>
                        <a:rPr lang="en-GB" sz="1100" b="1" i="1" u="sng" kern="1200" baseline="0" dirty="0" smtClean="0">
                          <a:solidFill>
                            <a:schemeClr val="dk1"/>
                          </a:solidFill>
                          <a:effectLst/>
                          <a:latin typeface="+mj-lt"/>
                          <a:ea typeface="+mn-ea"/>
                          <a:cs typeface="+mn-cs"/>
                        </a:rPr>
                        <a:t> </a:t>
                      </a:r>
                      <a:r>
                        <a:rPr lang="en-IN" sz="1100" b="1" i="1" u="sng" kern="1200" dirty="0" smtClean="0">
                          <a:solidFill>
                            <a:schemeClr val="dk1"/>
                          </a:solidFill>
                          <a:effectLst/>
                          <a:latin typeface="+mj-lt"/>
                          <a:ea typeface="+mn-ea"/>
                          <a:cs typeface="+mn-cs"/>
                        </a:rPr>
                        <a:t>Movement of people to a new area or country in order to find work or better living conditions</a:t>
                      </a:r>
                    </a:p>
                    <a:p>
                      <a:pPr algn="l">
                        <a:lnSpc>
                          <a:spcPct val="115000"/>
                        </a:lnSpc>
                        <a:spcAft>
                          <a:spcPts val="0"/>
                        </a:spcAft>
                      </a:pPr>
                      <a:endParaRPr lang="en-GB" sz="1100" b="0" kern="1200" dirty="0" smtClean="0">
                        <a:solidFill>
                          <a:schemeClr val="dk1"/>
                        </a:solidFill>
                        <a:effectLst/>
                        <a:latin typeface="+mj-lt"/>
                        <a:ea typeface="+mn-ea"/>
                        <a:cs typeface="+mn-cs"/>
                      </a:endParaRPr>
                    </a:p>
                    <a:p>
                      <a:pPr marL="342900" lvl="0" indent="-342900" algn="l">
                        <a:lnSpc>
                          <a:spcPct val="115000"/>
                        </a:lnSpc>
                        <a:spcAft>
                          <a:spcPts val="0"/>
                        </a:spcAft>
                        <a:buFont typeface="Symbol"/>
                        <a:buChar char=""/>
                        <a:tabLst>
                          <a:tab pos="180340" algn="l"/>
                        </a:tabLst>
                      </a:pPr>
                      <a:r>
                        <a:rPr lang="en-GB" sz="1100" b="0" kern="1200" dirty="0" smtClean="0">
                          <a:solidFill>
                            <a:schemeClr val="dk1"/>
                          </a:solidFill>
                          <a:effectLst/>
                          <a:latin typeface="+mj-lt"/>
                          <a:ea typeface="+mn-ea"/>
                          <a:cs typeface="+mn-cs"/>
                        </a:rPr>
                        <a:t>One of the most significant impacts of mining activity is the migration of people into a mining areas, particularly in remote parts of developing countries where the mine represents the single most important economic activity. </a:t>
                      </a:r>
                      <a:endParaRPr lang="en-IN" sz="1100" b="0" kern="1200" dirty="0" smtClean="0">
                        <a:solidFill>
                          <a:schemeClr val="dk1"/>
                        </a:solidFill>
                        <a:effectLst/>
                        <a:latin typeface="+mj-lt"/>
                        <a:ea typeface="+mn-ea"/>
                        <a:cs typeface="+mn-cs"/>
                      </a:endParaRPr>
                    </a:p>
                    <a:p>
                      <a:pPr marL="342900" lvl="0" indent="-342900" algn="l">
                        <a:lnSpc>
                          <a:spcPct val="115000"/>
                        </a:lnSpc>
                        <a:spcAft>
                          <a:spcPts val="0"/>
                        </a:spcAft>
                        <a:buFont typeface="Symbol"/>
                        <a:buChar char=""/>
                        <a:tabLst>
                          <a:tab pos="180340" algn="l"/>
                        </a:tabLst>
                      </a:pPr>
                      <a:r>
                        <a:rPr lang="en-GB" sz="1100" b="0" kern="1200" dirty="0" smtClean="0">
                          <a:solidFill>
                            <a:schemeClr val="dk1"/>
                          </a:solidFill>
                          <a:effectLst/>
                          <a:latin typeface="+mj-lt"/>
                          <a:ea typeface="+mn-ea"/>
                          <a:cs typeface="+mn-cs"/>
                        </a:rPr>
                        <a:t>Influx of people into mining communities and reduction of agriculture activities can result in social conflict. </a:t>
                      </a:r>
                      <a:endParaRPr lang="en-IN" sz="1100" b="0" kern="1200" dirty="0" smtClean="0">
                        <a:solidFill>
                          <a:schemeClr val="dk1"/>
                        </a:solidFill>
                        <a:effectLst/>
                        <a:latin typeface="+mj-lt"/>
                        <a:ea typeface="+mn-ea"/>
                        <a:cs typeface="+mn-cs"/>
                      </a:endParaRPr>
                    </a:p>
                    <a:p>
                      <a:pPr marL="342900" lvl="0" indent="-342900" algn="l">
                        <a:lnSpc>
                          <a:spcPct val="115000"/>
                        </a:lnSpc>
                        <a:spcAft>
                          <a:spcPts val="0"/>
                        </a:spcAft>
                        <a:buFont typeface="Symbol"/>
                        <a:buChar char=""/>
                        <a:tabLst>
                          <a:tab pos="180340" algn="l"/>
                        </a:tabLst>
                      </a:pPr>
                      <a:r>
                        <a:rPr lang="en-GB" sz="1100" b="0" kern="1200" dirty="0" smtClean="0">
                          <a:solidFill>
                            <a:schemeClr val="dk1"/>
                          </a:solidFill>
                          <a:effectLst/>
                          <a:latin typeface="+mj-lt"/>
                          <a:ea typeface="+mn-ea"/>
                          <a:cs typeface="+mn-cs"/>
                        </a:rPr>
                        <a:t>Sudden increases in mining communities can also lead to pressure on land, water and other resources as well as bringing problems of proper infrastructure and sanitation.</a:t>
                      </a:r>
                    </a:p>
                    <a:p>
                      <a:pPr>
                        <a:lnSpc>
                          <a:spcPct val="115000"/>
                        </a:lnSpc>
                        <a:spcAft>
                          <a:spcPts val="0"/>
                        </a:spcAft>
                      </a:pPr>
                      <a:endParaRPr lang="en-IN" sz="1100" b="1" dirty="0">
                        <a:effectLst/>
                        <a:latin typeface="+mj-lt"/>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IN" sz="1100" dirty="0" smtClean="0">
                        <a:effectLst/>
                        <a:latin typeface="+mj-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IN" sz="1100" dirty="0" smtClean="0">
                          <a:effectLst/>
                          <a:latin typeface="+mj-lt"/>
                          <a:ea typeface="Calibri"/>
                          <a:cs typeface="Times New Roman"/>
                        </a:rPr>
                        <a:t>Principle </a:t>
                      </a:r>
                      <a:r>
                        <a:rPr lang="en-IN" sz="1100" dirty="0">
                          <a:effectLst/>
                          <a:latin typeface="+mj-lt"/>
                          <a:ea typeface="Calibri"/>
                          <a:cs typeface="Times New Roman"/>
                        </a:rPr>
                        <a:t>4: Businesses should respect the interest of, and be responsive towards all stakeholders, especially those who are disadvantaged, </a:t>
                      </a:r>
                      <a:r>
                        <a:rPr lang="en-IN" sz="1100" dirty="0" smtClean="0">
                          <a:effectLst/>
                          <a:latin typeface="+mj-lt"/>
                          <a:ea typeface="Calibri"/>
                          <a:cs typeface="Times New Roman"/>
                        </a:rPr>
                        <a:t>vulnerable</a:t>
                      </a:r>
                    </a:p>
                    <a:p>
                      <a:pPr marL="171450" marR="0" indent="-171450" algn="l" defTabSz="914400" rtl="0" eaLnBrk="1" fontAlgn="auto" latinLnBrk="0" hangingPunct="1">
                        <a:lnSpc>
                          <a:spcPct val="115000"/>
                        </a:lnSpc>
                        <a:spcBef>
                          <a:spcPts val="0"/>
                        </a:spcBef>
                        <a:spcAft>
                          <a:spcPts val="0"/>
                        </a:spcAft>
                        <a:buClrTx/>
                        <a:buSzTx/>
                        <a:buFont typeface="Arial" pitchFamily="34" charset="0"/>
                        <a:buChar char="•"/>
                        <a:tabLst/>
                        <a:defRPr/>
                      </a:pPr>
                      <a:endParaRPr lang="en-IN" sz="1100" dirty="0" smtClean="0">
                        <a:effectLst/>
                        <a:latin typeface="+mj-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 typeface="Arial" pitchFamily="34" charset="0"/>
                        <a:buNone/>
                        <a:tabLst/>
                        <a:defRPr/>
                      </a:pPr>
                      <a:r>
                        <a:rPr lang="en-IN" sz="1100" dirty="0" smtClean="0">
                          <a:effectLst/>
                          <a:latin typeface="+mj-lt"/>
                          <a:ea typeface="Calibri"/>
                          <a:cs typeface="Times New Roman"/>
                        </a:rPr>
                        <a:t>Principle 5 - Businesses should respect and promote human rights</a:t>
                      </a:r>
                    </a:p>
                    <a:p>
                      <a:pPr marL="0" marR="0" indent="0" algn="l" defTabSz="914400" rtl="0" eaLnBrk="1" fontAlgn="auto" latinLnBrk="0" hangingPunct="1">
                        <a:lnSpc>
                          <a:spcPct val="115000"/>
                        </a:lnSpc>
                        <a:spcBef>
                          <a:spcPts val="0"/>
                        </a:spcBef>
                        <a:spcAft>
                          <a:spcPts val="0"/>
                        </a:spcAft>
                        <a:buClrTx/>
                        <a:buSzTx/>
                        <a:buFontTx/>
                        <a:buNone/>
                        <a:tabLst/>
                        <a:defRPr/>
                      </a:pP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endParaRPr lang="en-IN" sz="1100" i="1" dirty="0" smtClean="0">
                        <a:effectLst/>
                        <a:latin typeface="+mj-lt"/>
                        <a:ea typeface="Calibri"/>
                        <a:cs typeface="Times New Roman"/>
                      </a:endParaRPr>
                    </a:p>
                  </a:txBody>
                  <a:tcPr marL="68580" marR="68580" marT="0" marB="0"/>
                </a:tc>
                <a:tc>
                  <a:txBody>
                    <a:bodyPr/>
                    <a:lstStyle/>
                    <a:p>
                      <a:pPr marL="171450" indent="-171450">
                        <a:lnSpc>
                          <a:spcPct val="115000"/>
                        </a:lnSpc>
                        <a:spcAft>
                          <a:spcPts val="0"/>
                        </a:spcAft>
                        <a:buFont typeface="Arial" pitchFamily="34" charset="0"/>
                        <a:buChar char="•"/>
                      </a:pP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IN" sz="1100" dirty="0" smtClean="0">
                          <a:effectLst/>
                          <a:latin typeface="+mj-lt"/>
                          <a:ea typeface="Calibri"/>
                          <a:cs typeface="Times New Roman"/>
                        </a:rPr>
                        <a:t>There </a:t>
                      </a:r>
                      <a:r>
                        <a:rPr lang="en-IN" sz="1100" dirty="0">
                          <a:effectLst/>
                          <a:latin typeface="+mj-lt"/>
                          <a:ea typeface="Calibri"/>
                          <a:cs typeface="Times New Roman"/>
                        </a:rPr>
                        <a:t>has been an influx of workers and people visiting the district. </a:t>
                      </a: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IN" sz="1100" dirty="0" smtClean="0">
                          <a:effectLst/>
                          <a:latin typeface="+mj-lt"/>
                          <a:ea typeface="Calibri"/>
                          <a:cs typeface="Times New Roman"/>
                        </a:rPr>
                        <a:t>There </a:t>
                      </a:r>
                      <a:r>
                        <a:rPr lang="en-IN" sz="1100" dirty="0">
                          <a:effectLst/>
                          <a:latin typeface="+mj-lt"/>
                          <a:ea typeface="Calibri"/>
                          <a:cs typeface="Times New Roman"/>
                        </a:rPr>
                        <a:t>is a population increase expected when the coal mine is fully operational. </a:t>
                      </a: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IN" sz="1100" dirty="0" smtClean="0">
                          <a:effectLst/>
                          <a:latin typeface="+mj-lt"/>
                          <a:ea typeface="Calibri"/>
                          <a:cs typeface="Times New Roman"/>
                        </a:rPr>
                        <a:t>There are concerns </a:t>
                      </a:r>
                      <a:r>
                        <a:rPr lang="en-IN" sz="1100" dirty="0">
                          <a:effectLst/>
                          <a:latin typeface="+mj-lt"/>
                          <a:ea typeface="Calibri"/>
                          <a:cs typeface="Times New Roman"/>
                        </a:rPr>
                        <a:t>regarding how migration is affecting social life - particularly sexual behaviour.</a:t>
                      </a:r>
                    </a:p>
                  </a:txBody>
                  <a:tcPr marL="68580" marR="68580" marT="0" marB="0"/>
                </a:tc>
              </a:tr>
            </a:tbl>
          </a:graphicData>
        </a:graphic>
      </p:graphicFrame>
    </p:spTree>
    <p:extLst>
      <p:ext uri="{BB962C8B-B14F-4D97-AF65-F5344CB8AC3E}">
        <p14:creationId xmlns:p14="http://schemas.microsoft.com/office/powerpoint/2010/main" val="3436127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Research Framework</a:t>
            </a:r>
            <a:br>
              <a:rPr lang="en-IN" dirty="0" smtClean="0"/>
            </a:br>
            <a:r>
              <a:rPr lang="en-IN" sz="2800" dirty="0" smtClean="0"/>
              <a:t>(Mining)</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9965937"/>
              </p:ext>
            </p:extLst>
          </p:nvPr>
        </p:nvGraphicFramePr>
        <p:xfrm>
          <a:off x="323528" y="1556792"/>
          <a:ext cx="7848873" cy="4819650"/>
        </p:xfrm>
        <a:graphic>
          <a:graphicData uri="http://schemas.openxmlformats.org/drawingml/2006/table">
            <a:tbl>
              <a:tblPr firstRow="1" bandRow="1">
                <a:tableStyleId>{5C22544A-7EE6-4342-B048-85BDC9FD1C3A}</a:tableStyleId>
              </a:tblPr>
              <a:tblGrid>
                <a:gridCol w="2689369"/>
                <a:gridCol w="2132594"/>
                <a:gridCol w="1559318"/>
                <a:gridCol w="1467592"/>
              </a:tblGrid>
              <a:tr h="427447">
                <a:tc>
                  <a:txBody>
                    <a:bodyPr/>
                    <a:lstStyle/>
                    <a:p>
                      <a:pPr>
                        <a:lnSpc>
                          <a:spcPct val="115000"/>
                        </a:lnSpc>
                        <a:spcAft>
                          <a:spcPts val="0"/>
                        </a:spcAft>
                      </a:pPr>
                      <a:r>
                        <a:rPr lang="en-GB" sz="1100" b="1" dirty="0">
                          <a:effectLst/>
                          <a:latin typeface="+mj-lt"/>
                          <a:ea typeface="Calibri"/>
                          <a:cs typeface="Times New Roman"/>
                        </a:rPr>
                        <a:t>Critical Social Impacts </a:t>
                      </a: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r>
                        <a:rPr lang="en-IN" sz="1100">
                          <a:effectLst/>
                          <a:latin typeface="+mj-lt"/>
                          <a:ea typeface="Calibri"/>
                          <a:cs typeface="Times New Roman"/>
                        </a:rPr>
                        <a:t>Corresponding NVG principle and core elements </a:t>
                      </a:r>
                    </a:p>
                  </a:txBody>
                  <a:tcPr marL="68580" marR="68580" marT="0" marB="0"/>
                </a:tc>
                <a:tc>
                  <a:txBody>
                    <a:bodyPr/>
                    <a:lstStyle/>
                    <a:p>
                      <a:pPr>
                        <a:lnSpc>
                          <a:spcPct val="115000"/>
                        </a:lnSpc>
                        <a:spcAft>
                          <a:spcPts val="0"/>
                        </a:spcAft>
                      </a:pPr>
                      <a:r>
                        <a:rPr lang="en-IN" sz="1100" b="1" dirty="0" smtClean="0">
                          <a:effectLst/>
                          <a:latin typeface="+mj-lt"/>
                          <a:ea typeface="Calibri"/>
                          <a:cs typeface="Times New Roman"/>
                        </a:rPr>
                        <a:t>Kenya – Tata Chemicals</a:t>
                      </a:r>
                      <a:r>
                        <a:rPr lang="en-IN" sz="1100" b="1" baseline="0" dirty="0" smtClean="0">
                          <a:effectLst/>
                          <a:latin typeface="+mj-lt"/>
                          <a:ea typeface="Calibri"/>
                          <a:cs typeface="Times New Roman"/>
                        </a:rPr>
                        <a:t> </a:t>
                      </a:r>
                      <a:r>
                        <a:rPr lang="en-IN" sz="1100" b="1" baseline="0" dirty="0" err="1" smtClean="0">
                          <a:effectLst/>
                          <a:latin typeface="+mj-lt"/>
                          <a:ea typeface="Calibri"/>
                          <a:cs typeface="Times New Roman"/>
                        </a:rPr>
                        <a:t>Magadi</a:t>
                      </a: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r>
                        <a:rPr lang="en-IN" sz="1100" b="1" dirty="0" smtClean="0">
                          <a:effectLst/>
                          <a:latin typeface="+mj-lt"/>
                          <a:ea typeface="Calibri"/>
                          <a:cs typeface="Times New Roman"/>
                        </a:rPr>
                        <a:t>Zambia – Nava Bharat Ventures Limited</a:t>
                      </a:r>
                      <a:endParaRPr lang="en-IN" sz="1100" dirty="0">
                        <a:effectLst/>
                        <a:latin typeface="+mj-lt"/>
                        <a:ea typeface="Calibri"/>
                        <a:cs typeface="Times New Roman"/>
                      </a:endParaRPr>
                    </a:p>
                  </a:txBody>
                  <a:tcPr marL="68580" marR="68580" marT="0" marB="0"/>
                </a:tc>
              </a:tr>
              <a:tr h="406368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GB" sz="1100" b="1" i="1" u="sng" strike="noStrike" kern="1200" cap="none" spc="0" normalizeH="0" baseline="0" noProof="0" dirty="0" smtClean="0">
                        <a:ln>
                          <a:noFill/>
                        </a:ln>
                        <a:solidFill>
                          <a:prstClr val="black"/>
                        </a:solidFill>
                        <a:effectLst/>
                        <a:uLnTx/>
                        <a:uFillTx/>
                        <a:latin typeface="Cambria"/>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100" b="1" i="1" u="sng" strike="noStrike" kern="1200" cap="none" spc="0" normalizeH="0" baseline="0" noProof="0" dirty="0" smtClean="0">
                          <a:ln>
                            <a:noFill/>
                          </a:ln>
                          <a:solidFill>
                            <a:prstClr val="black"/>
                          </a:solidFill>
                          <a:effectLst/>
                          <a:uLnTx/>
                          <a:uFillTx/>
                          <a:latin typeface="Cambria"/>
                          <a:ea typeface="+mn-ea"/>
                          <a:cs typeface="+mn-cs"/>
                        </a:rPr>
                        <a:t>Displacement – </a:t>
                      </a:r>
                      <a:r>
                        <a:rPr kumimoji="0" lang="en-IN" sz="1100" b="1" i="1" u="sng" strike="noStrike" kern="1200" cap="none" spc="0" normalizeH="0" baseline="0" noProof="0" dirty="0" smtClean="0">
                          <a:ln>
                            <a:noFill/>
                          </a:ln>
                          <a:solidFill>
                            <a:prstClr val="black"/>
                          </a:solidFill>
                          <a:effectLst/>
                          <a:uLnTx/>
                          <a:uFillTx/>
                          <a:latin typeface="Cambria"/>
                          <a:ea typeface="+mn-ea"/>
                          <a:cs typeface="+mn-cs"/>
                        </a:rPr>
                        <a:t>The enforced departure of people from their homes</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Cambria"/>
                          <a:ea typeface="+mn-ea"/>
                          <a:cs typeface="+mn-cs"/>
                        </a:rPr>
                        <a:t> </a:t>
                      </a:r>
                      <a:endParaRPr kumimoji="0" lang="en-IN" sz="1100" b="0" i="0" u="none" strike="noStrike" kern="1200" cap="none" spc="0" normalizeH="0" baseline="0" noProof="0" dirty="0" smtClean="0">
                        <a:ln>
                          <a:noFill/>
                        </a:ln>
                        <a:solidFill>
                          <a:prstClr val="black"/>
                        </a:solidFill>
                        <a:effectLst/>
                        <a:uLnTx/>
                        <a:uFillTx/>
                        <a:latin typeface="Cambria"/>
                        <a:ea typeface="+mn-ea"/>
                        <a:cs typeface="+mn-cs"/>
                      </a:endParaRPr>
                    </a:p>
                    <a:p>
                      <a:pPr marL="342900" marR="0" lvl="0" indent="-342900" algn="l" defTabSz="914400" rtl="0" eaLnBrk="1" fontAlgn="auto" latinLnBrk="0" hangingPunct="1">
                        <a:lnSpc>
                          <a:spcPct val="115000"/>
                        </a:lnSpc>
                        <a:spcBef>
                          <a:spcPts val="0"/>
                        </a:spcBef>
                        <a:spcAft>
                          <a:spcPts val="0"/>
                        </a:spcAft>
                        <a:buClrTx/>
                        <a:buSzTx/>
                        <a:buFont typeface="Symbol"/>
                        <a:buChar char=""/>
                        <a:tabLst>
                          <a:tab pos="180340" algn="l"/>
                        </a:tabLst>
                        <a:defRPr/>
                      </a:pPr>
                      <a:r>
                        <a:rPr kumimoji="0" lang="en-GB" sz="1100" b="0" i="0" u="none" strike="noStrike" kern="1200" cap="none" spc="0" normalizeH="0" baseline="0" noProof="0" dirty="0" smtClean="0">
                          <a:ln>
                            <a:noFill/>
                          </a:ln>
                          <a:solidFill>
                            <a:prstClr val="black"/>
                          </a:solidFill>
                          <a:effectLst/>
                          <a:uLnTx/>
                          <a:uFillTx/>
                          <a:latin typeface="Cambria"/>
                          <a:ea typeface="+mn-ea"/>
                          <a:cs typeface="+mn-cs"/>
                        </a:rPr>
                        <a:t>In rural communities, locals depend on the land as a source of livelihood and many times mining activities (exploration, expansion etc.) force people to be displaced from their land threatening their livelihood and resulting in confrontation between communities and companies. </a:t>
                      </a:r>
                    </a:p>
                    <a:p>
                      <a:pPr marL="342900" marR="0" lvl="0" indent="-342900" algn="l" defTabSz="914400" rtl="0" eaLnBrk="1" fontAlgn="auto" latinLnBrk="0" hangingPunct="1">
                        <a:lnSpc>
                          <a:spcPct val="115000"/>
                        </a:lnSpc>
                        <a:spcBef>
                          <a:spcPts val="0"/>
                        </a:spcBef>
                        <a:spcAft>
                          <a:spcPts val="0"/>
                        </a:spcAft>
                        <a:buClrTx/>
                        <a:buSzTx/>
                        <a:buFont typeface="Symbol"/>
                        <a:buChar char=""/>
                        <a:tabLst>
                          <a:tab pos="180340" algn="l"/>
                        </a:tabLst>
                        <a:defRPr/>
                      </a:pPr>
                      <a:endParaRPr kumimoji="0" lang="en-IN" sz="1100" b="0" i="0" u="none" strike="noStrike" kern="1200" cap="none" spc="0" normalizeH="0" baseline="0" noProof="0" dirty="0" smtClean="0">
                        <a:ln>
                          <a:noFill/>
                        </a:ln>
                        <a:solidFill>
                          <a:prstClr val="black"/>
                        </a:solidFill>
                        <a:effectLst/>
                        <a:uLnTx/>
                        <a:uFillTx/>
                        <a:latin typeface="Cambria"/>
                        <a:ea typeface="+mn-ea"/>
                        <a:cs typeface="+mn-cs"/>
                      </a:endParaRPr>
                    </a:p>
                    <a:p>
                      <a:pPr marL="342900" marR="0" lvl="0" indent="-342900" algn="l" defTabSz="914400" rtl="0" eaLnBrk="1" fontAlgn="auto" latinLnBrk="0" hangingPunct="1">
                        <a:lnSpc>
                          <a:spcPct val="115000"/>
                        </a:lnSpc>
                        <a:spcBef>
                          <a:spcPts val="0"/>
                        </a:spcBef>
                        <a:spcAft>
                          <a:spcPts val="0"/>
                        </a:spcAft>
                        <a:buClrTx/>
                        <a:buSzTx/>
                        <a:buFont typeface="Symbol"/>
                        <a:buChar char=""/>
                        <a:tabLst>
                          <a:tab pos="180340" algn="l"/>
                        </a:tabLst>
                        <a:defRPr/>
                      </a:pPr>
                      <a:r>
                        <a:rPr kumimoji="0" lang="en-GB" sz="1100" b="0" i="0" u="none" strike="noStrike" kern="1200" cap="none" spc="0" normalizeH="0" baseline="0" noProof="0" dirty="0" smtClean="0">
                          <a:ln>
                            <a:noFill/>
                          </a:ln>
                          <a:solidFill>
                            <a:prstClr val="black"/>
                          </a:solidFill>
                          <a:effectLst/>
                          <a:uLnTx/>
                          <a:uFillTx/>
                          <a:latin typeface="Cambria"/>
                          <a:ea typeface="+mn-ea"/>
                          <a:cs typeface="+mn-cs"/>
                        </a:rPr>
                        <a:t>The long-term implications of such displacement includes accelerated food insecurity to landless classes, increased poverty and intensified environmental degradation</a:t>
                      </a:r>
                    </a:p>
                    <a:p>
                      <a:pPr marL="342900" marR="0" lvl="0" indent="-342900" algn="l" defTabSz="914400" rtl="0" eaLnBrk="1" fontAlgn="auto" latinLnBrk="0" hangingPunct="1">
                        <a:lnSpc>
                          <a:spcPct val="115000"/>
                        </a:lnSpc>
                        <a:spcBef>
                          <a:spcPts val="0"/>
                        </a:spcBef>
                        <a:spcAft>
                          <a:spcPts val="0"/>
                        </a:spcAft>
                        <a:buClrTx/>
                        <a:buSzTx/>
                        <a:buFont typeface="Symbol"/>
                        <a:buChar char=""/>
                        <a:tabLst>
                          <a:tab pos="180340" algn="l"/>
                        </a:tabLst>
                        <a:defRPr/>
                      </a:pPr>
                      <a:endParaRPr kumimoji="0" lang="en-GB" sz="1100" b="0" i="0" u="none" strike="noStrike" kern="1200" cap="none" spc="0" normalizeH="0" baseline="0" noProof="0" dirty="0" smtClean="0">
                        <a:ln>
                          <a:noFill/>
                        </a:ln>
                        <a:solidFill>
                          <a:prstClr val="black"/>
                        </a:solidFill>
                        <a:effectLst/>
                        <a:uLnTx/>
                        <a:uFillTx/>
                        <a:latin typeface="Cambria"/>
                        <a:ea typeface="+mn-ea"/>
                        <a:cs typeface="+mn-cs"/>
                      </a:endParaRPr>
                    </a:p>
                    <a:p>
                      <a:pPr marL="342900" marR="0" lvl="0" indent="-342900" algn="l" defTabSz="914400" rtl="0" eaLnBrk="1" fontAlgn="auto" latinLnBrk="0" hangingPunct="1">
                        <a:lnSpc>
                          <a:spcPct val="115000"/>
                        </a:lnSpc>
                        <a:spcBef>
                          <a:spcPts val="0"/>
                        </a:spcBef>
                        <a:spcAft>
                          <a:spcPts val="0"/>
                        </a:spcAft>
                        <a:buClrTx/>
                        <a:buSzTx/>
                        <a:buFont typeface="Symbol"/>
                        <a:buChar char=""/>
                        <a:tabLst>
                          <a:tab pos="180340" algn="l"/>
                        </a:tabLst>
                        <a:defRPr/>
                      </a:pPr>
                      <a:r>
                        <a:rPr kumimoji="0" lang="en-GB" sz="1100" b="0" i="0" u="none" strike="noStrike" kern="1200" cap="none" spc="0" normalizeH="0" baseline="0" noProof="0" dirty="0" smtClean="0">
                          <a:ln>
                            <a:noFill/>
                          </a:ln>
                          <a:solidFill>
                            <a:prstClr val="black"/>
                          </a:solidFill>
                          <a:effectLst/>
                          <a:uLnTx/>
                          <a:uFillTx/>
                          <a:latin typeface="Cambria"/>
                          <a:ea typeface="+mn-ea"/>
                          <a:cs typeface="+mn-cs"/>
                        </a:rPr>
                        <a:t>Land rights are often an area of consternation for local </a:t>
                      </a:r>
                      <a:r>
                        <a:rPr kumimoji="0" lang="en-GB" sz="1100" b="0" i="0" u="none" strike="noStrike" kern="1200" cap="none" spc="0" normalizeH="0" baseline="0" noProof="0" dirty="0" err="1" smtClean="0">
                          <a:ln>
                            <a:noFill/>
                          </a:ln>
                          <a:solidFill>
                            <a:prstClr val="black"/>
                          </a:solidFill>
                          <a:effectLst/>
                          <a:uLnTx/>
                          <a:uFillTx/>
                          <a:latin typeface="Cambria"/>
                          <a:ea typeface="+mn-ea"/>
                          <a:cs typeface="+mn-cs"/>
                        </a:rPr>
                        <a:t>communiteis</a:t>
                      </a:r>
                      <a:endParaRPr kumimoji="0" lang="en-GB" sz="1100" b="0" i="0" u="none" strike="noStrike" kern="1200" cap="none" spc="0" normalizeH="0" baseline="0" noProof="0" dirty="0" smtClean="0">
                        <a:ln>
                          <a:noFill/>
                        </a:ln>
                        <a:solidFill>
                          <a:prstClr val="black"/>
                        </a:solidFill>
                        <a:effectLst/>
                        <a:uLnTx/>
                        <a:uFillTx/>
                        <a:latin typeface="Cambria"/>
                        <a:ea typeface="+mn-ea"/>
                        <a:cs typeface="+mn-cs"/>
                      </a:endParaRPr>
                    </a:p>
                    <a:p>
                      <a:pPr>
                        <a:lnSpc>
                          <a:spcPct val="115000"/>
                        </a:lnSpc>
                        <a:spcAft>
                          <a:spcPts val="0"/>
                        </a:spcAft>
                      </a:pP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endParaRPr lang="en-IN" sz="1100" dirty="0" smtClean="0">
                        <a:effectLst/>
                        <a:latin typeface="+mj-lt"/>
                        <a:ea typeface="Calibri"/>
                        <a:cs typeface="Times New Roman"/>
                      </a:endParaRPr>
                    </a:p>
                    <a:p>
                      <a:pPr marL="0" indent="0">
                        <a:lnSpc>
                          <a:spcPct val="115000"/>
                        </a:lnSpc>
                        <a:spcAft>
                          <a:spcPts val="0"/>
                        </a:spcAft>
                        <a:buFont typeface="Arial" pitchFamily="34" charset="0"/>
                        <a:buNone/>
                      </a:pPr>
                      <a:r>
                        <a:rPr lang="en-IN" sz="1100" dirty="0" smtClean="0">
                          <a:effectLst/>
                          <a:latin typeface="+mj-lt"/>
                          <a:ea typeface="Calibri"/>
                          <a:cs typeface="Times New Roman"/>
                        </a:rPr>
                        <a:t>Principle 4: Businesses should respect the interest of, and be responsive towards all stakeholders, especially those who are disadvantaged, vulnerable</a:t>
                      </a:r>
                    </a:p>
                    <a:p>
                      <a:pPr marL="171450" indent="-171450">
                        <a:lnSpc>
                          <a:spcPct val="115000"/>
                        </a:lnSpc>
                        <a:spcAft>
                          <a:spcPts val="0"/>
                        </a:spcAft>
                        <a:buFont typeface="Arial" pitchFamily="34" charset="0"/>
                        <a:buChar char="•"/>
                      </a:pPr>
                      <a:endParaRPr lang="en-IN" sz="1100" dirty="0" smtClean="0">
                        <a:effectLst/>
                        <a:latin typeface="+mj-lt"/>
                        <a:ea typeface="Calibri"/>
                        <a:cs typeface="Times New Roman"/>
                      </a:endParaRPr>
                    </a:p>
                    <a:p>
                      <a:pPr marL="0" indent="0">
                        <a:lnSpc>
                          <a:spcPct val="115000"/>
                        </a:lnSpc>
                        <a:spcAft>
                          <a:spcPts val="0"/>
                        </a:spcAft>
                        <a:buFont typeface="Arial" pitchFamily="34" charset="0"/>
                        <a:buNone/>
                      </a:pPr>
                      <a:r>
                        <a:rPr lang="en-IN" sz="1100" dirty="0" smtClean="0">
                          <a:effectLst/>
                          <a:latin typeface="+mj-lt"/>
                          <a:ea typeface="Calibri"/>
                          <a:cs typeface="Times New Roman"/>
                        </a:rPr>
                        <a:t>Principle 5: Businesses should respect and promote human rights</a:t>
                      </a:r>
                    </a:p>
                    <a:p>
                      <a:pPr>
                        <a:lnSpc>
                          <a:spcPct val="115000"/>
                        </a:lnSpc>
                        <a:spcAft>
                          <a:spcPts val="0"/>
                        </a:spcAft>
                      </a:pP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IN" sz="1100" dirty="0" smtClean="0">
                          <a:effectLst/>
                          <a:latin typeface="+mj-lt"/>
                          <a:ea typeface="Calibri"/>
                          <a:cs typeface="Times New Roman"/>
                        </a:rPr>
                        <a:t>Concerns </a:t>
                      </a:r>
                      <a:r>
                        <a:rPr lang="en-IN" sz="1100" dirty="0">
                          <a:effectLst/>
                          <a:latin typeface="+mj-lt"/>
                          <a:ea typeface="Calibri"/>
                          <a:cs typeface="Times New Roman"/>
                        </a:rPr>
                        <a:t>were raised regarding the acquisition of land. </a:t>
                      </a: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IN" sz="1100" dirty="0" smtClean="0">
                          <a:effectLst/>
                          <a:latin typeface="+mj-lt"/>
                          <a:ea typeface="Calibri"/>
                          <a:cs typeface="Times New Roman"/>
                        </a:rPr>
                        <a:t>Community </a:t>
                      </a:r>
                      <a:r>
                        <a:rPr lang="en-IN" sz="1100" dirty="0">
                          <a:effectLst/>
                          <a:latin typeface="+mj-lt"/>
                          <a:ea typeface="Calibri"/>
                          <a:cs typeface="Times New Roman"/>
                        </a:rPr>
                        <a:t>members felt that their leader was coerced into signing an agreement for 120 years which resulted in loss of land for the </a:t>
                      </a:r>
                      <a:r>
                        <a:rPr lang="en-IN" sz="1100" dirty="0" err="1" smtClean="0">
                          <a:effectLst/>
                          <a:latin typeface="+mj-lt"/>
                          <a:ea typeface="Calibri"/>
                          <a:cs typeface="Times New Roman"/>
                        </a:rPr>
                        <a:t>Masai</a:t>
                      </a:r>
                      <a:r>
                        <a:rPr lang="en-IN" sz="1100" dirty="0" smtClean="0">
                          <a:effectLst/>
                          <a:latin typeface="+mj-lt"/>
                          <a:ea typeface="Calibri"/>
                          <a:cs typeface="Times New Roman"/>
                        </a:rPr>
                        <a:t> </a:t>
                      </a:r>
                      <a:r>
                        <a:rPr lang="en-IN" sz="1100" dirty="0">
                          <a:effectLst/>
                          <a:latin typeface="+mj-lt"/>
                          <a:ea typeface="Calibri"/>
                          <a:cs typeface="Times New Roman"/>
                        </a:rPr>
                        <a:t>people. </a:t>
                      </a: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IN" sz="1100" dirty="0" smtClean="0">
                          <a:effectLst/>
                          <a:latin typeface="+mj-lt"/>
                          <a:ea typeface="Calibri"/>
                          <a:cs typeface="Times New Roman"/>
                        </a:rPr>
                        <a:t>There </a:t>
                      </a:r>
                      <a:r>
                        <a:rPr lang="en-IN" sz="1100" dirty="0">
                          <a:effectLst/>
                          <a:latin typeface="+mj-lt"/>
                          <a:ea typeface="Calibri"/>
                          <a:cs typeface="Times New Roman"/>
                        </a:rPr>
                        <a:t>is a </a:t>
                      </a:r>
                      <a:r>
                        <a:rPr lang="en-IN" sz="1100" dirty="0" err="1" smtClean="0">
                          <a:effectLst/>
                          <a:latin typeface="+mj-lt"/>
                          <a:ea typeface="Calibri"/>
                          <a:cs typeface="Times New Roman"/>
                        </a:rPr>
                        <a:t>Masai</a:t>
                      </a:r>
                      <a:r>
                        <a:rPr lang="en-IN" sz="1100" dirty="0" smtClean="0">
                          <a:effectLst/>
                          <a:latin typeface="+mj-lt"/>
                          <a:ea typeface="Calibri"/>
                          <a:cs typeface="Times New Roman"/>
                        </a:rPr>
                        <a:t> </a:t>
                      </a:r>
                      <a:r>
                        <a:rPr lang="en-IN" sz="1100" dirty="0">
                          <a:effectLst/>
                          <a:latin typeface="+mj-lt"/>
                          <a:ea typeface="Calibri"/>
                          <a:cs typeface="Times New Roman"/>
                        </a:rPr>
                        <a:t>ranch is approximately 8 km away from the company and consists of about 6 to 10 households.</a:t>
                      </a:r>
                    </a:p>
                  </a:txBody>
                  <a:tcPr marL="68580" marR="68580" marT="0" marB="0"/>
                </a:tc>
                <a:tc>
                  <a:txBody>
                    <a:bodyPr/>
                    <a:lstStyle/>
                    <a:p>
                      <a:pPr marL="171450" indent="-171450">
                        <a:lnSpc>
                          <a:spcPct val="115000"/>
                        </a:lnSpc>
                        <a:spcAft>
                          <a:spcPts val="0"/>
                        </a:spcAft>
                        <a:buFont typeface="Arial" pitchFamily="34" charset="0"/>
                        <a:buChar char="•"/>
                      </a:pP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IN" sz="1100" dirty="0" smtClean="0">
                          <a:effectLst/>
                          <a:latin typeface="+mj-lt"/>
                          <a:ea typeface="Calibri"/>
                          <a:cs typeface="Times New Roman"/>
                        </a:rPr>
                        <a:t>There </a:t>
                      </a:r>
                      <a:r>
                        <a:rPr lang="en-IN" sz="1100" dirty="0">
                          <a:effectLst/>
                          <a:latin typeface="+mj-lt"/>
                          <a:ea typeface="Calibri"/>
                          <a:cs typeface="Times New Roman"/>
                        </a:rPr>
                        <a:t>had </a:t>
                      </a:r>
                      <a:r>
                        <a:rPr lang="en-IN" sz="1100" dirty="0" smtClean="0">
                          <a:effectLst/>
                          <a:latin typeface="+mj-lt"/>
                          <a:ea typeface="Calibri"/>
                          <a:cs typeface="Times New Roman"/>
                        </a:rPr>
                        <a:t>been displacement of community </a:t>
                      </a:r>
                      <a:r>
                        <a:rPr lang="en-IN" sz="1100" dirty="0" err="1" smtClean="0">
                          <a:effectLst/>
                          <a:latin typeface="+mj-lt"/>
                          <a:ea typeface="Calibri"/>
                          <a:cs typeface="Times New Roman"/>
                        </a:rPr>
                        <a:t>membes</a:t>
                      </a:r>
                      <a:r>
                        <a:rPr lang="en-IN" sz="1100" dirty="0" smtClean="0">
                          <a:effectLst/>
                          <a:latin typeface="+mj-lt"/>
                          <a:ea typeface="Calibri"/>
                          <a:cs typeface="Times New Roman"/>
                        </a:rPr>
                        <a:t> in the area</a:t>
                      </a:r>
                      <a:r>
                        <a:rPr lang="en-IN" sz="1100" baseline="0" dirty="0" smtClean="0">
                          <a:effectLst/>
                          <a:latin typeface="+mj-lt"/>
                          <a:ea typeface="Calibri"/>
                          <a:cs typeface="Times New Roman"/>
                        </a:rPr>
                        <a:t> </a:t>
                      </a:r>
                      <a:r>
                        <a:rPr lang="en-IN" sz="1100" dirty="0" smtClean="0">
                          <a:effectLst/>
                          <a:latin typeface="+mj-lt"/>
                          <a:ea typeface="Calibri"/>
                          <a:cs typeface="Times New Roman"/>
                        </a:rPr>
                        <a:t>which </a:t>
                      </a:r>
                      <a:r>
                        <a:rPr lang="en-IN" sz="1100" dirty="0">
                          <a:effectLst/>
                          <a:latin typeface="+mj-lt"/>
                          <a:ea typeface="Calibri"/>
                          <a:cs typeface="Times New Roman"/>
                        </a:rPr>
                        <a:t>effected much opposition from the local community. </a:t>
                      </a: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IN" sz="1100" dirty="0" smtClean="0">
                          <a:effectLst/>
                          <a:latin typeface="+mj-lt"/>
                          <a:ea typeface="Calibri"/>
                          <a:cs typeface="Times New Roman"/>
                        </a:rPr>
                        <a:t>Houses </a:t>
                      </a:r>
                      <a:r>
                        <a:rPr lang="en-IN" sz="1100" dirty="0">
                          <a:effectLst/>
                          <a:latin typeface="+mj-lt"/>
                          <a:ea typeface="Calibri"/>
                          <a:cs typeface="Times New Roman"/>
                        </a:rPr>
                        <a:t>for the displaced had been built. </a:t>
                      </a:r>
                    </a:p>
                  </a:txBody>
                  <a:tcPr marL="68580" marR="68580" marT="0" marB="0"/>
                </a:tc>
              </a:tr>
            </a:tbl>
          </a:graphicData>
        </a:graphic>
      </p:graphicFrame>
    </p:spTree>
    <p:extLst>
      <p:ext uri="{BB962C8B-B14F-4D97-AF65-F5344CB8AC3E}">
        <p14:creationId xmlns:p14="http://schemas.microsoft.com/office/powerpoint/2010/main" val="2867558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646B86"/>
                </a:solidFill>
              </a:rPr>
              <a:t>Research Framework</a:t>
            </a:r>
            <a:br>
              <a:rPr lang="en-IN" dirty="0">
                <a:solidFill>
                  <a:srgbClr val="646B86"/>
                </a:solidFill>
              </a:rPr>
            </a:br>
            <a:r>
              <a:rPr lang="en-IN" sz="2800" dirty="0">
                <a:solidFill>
                  <a:srgbClr val="646B86"/>
                </a:solidFill>
              </a:rPr>
              <a:t>(Mining)</a:t>
            </a:r>
            <a:endParaRPr lang="en-IN"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9614751"/>
              </p:ext>
            </p:extLst>
          </p:nvPr>
        </p:nvGraphicFramePr>
        <p:xfrm>
          <a:off x="467545" y="1628800"/>
          <a:ext cx="7776865" cy="4434078"/>
        </p:xfrm>
        <a:graphic>
          <a:graphicData uri="http://schemas.openxmlformats.org/drawingml/2006/table">
            <a:tbl>
              <a:tblPr firstRow="1" bandRow="1">
                <a:tableStyleId>{5C22544A-7EE6-4342-B048-85BDC9FD1C3A}</a:tableStyleId>
              </a:tblPr>
              <a:tblGrid>
                <a:gridCol w="1891670"/>
                <a:gridCol w="1891670"/>
                <a:gridCol w="2241979"/>
                <a:gridCol w="1751546"/>
              </a:tblGrid>
              <a:tr h="370840">
                <a:tc>
                  <a:txBody>
                    <a:bodyPr/>
                    <a:lstStyle/>
                    <a:p>
                      <a:pPr marL="0" indent="0">
                        <a:lnSpc>
                          <a:spcPct val="115000"/>
                        </a:lnSpc>
                        <a:spcAft>
                          <a:spcPts val="0"/>
                        </a:spcAft>
                        <a:buFont typeface="Arial" pitchFamily="34" charset="0"/>
                        <a:buNone/>
                      </a:pPr>
                      <a:r>
                        <a:rPr lang="en-GB" sz="1100" b="1" dirty="0">
                          <a:effectLst/>
                          <a:latin typeface="+mj-lt"/>
                          <a:ea typeface="Calibri"/>
                          <a:cs typeface="Times New Roman"/>
                        </a:rPr>
                        <a:t>Critical Social Impacts </a:t>
                      </a:r>
                      <a:endParaRPr lang="en-IN" sz="1100" dirty="0">
                        <a:effectLst/>
                        <a:latin typeface="+mj-lt"/>
                        <a:ea typeface="Calibri"/>
                        <a:cs typeface="Times New Roman"/>
                      </a:endParaRPr>
                    </a:p>
                  </a:txBody>
                  <a:tcPr marL="68580" marR="68580" marT="0" marB="0"/>
                </a:tc>
                <a:tc>
                  <a:txBody>
                    <a:bodyPr/>
                    <a:lstStyle/>
                    <a:p>
                      <a:pPr marL="0" indent="0">
                        <a:lnSpc>
                          <a:spcPct val="115000"/>
                        </a:lnSpc>
                        <a:spcAft>
                          <a:spcPts val="0"/>
                        </a:spcAft>
                        <a:buFont typeface="Arial" pitchFamily="34" charset="0"/>
                        <a:buNone/>
                      </a:pPr>
                      <a:r>
                        <a:rPr lang="en-IN" sz="1100" dirty="0">
                          <a:effectLst/>
                          <a:latin typeface="+mj-lt"/>
                          <a:ea typeface="Calibri"/>
                          <a:cs typeface="Times New Roman"/>
                        </a:rPr>
                        <a:t>Corresponding NVG principle and core elements </a:t>
                      </a:r>
                    </a:p>
                  </a:txBody>
                  <a:tcPr marL="68580" marR="68580" marT="0" marB="0"/>
                </a:tc>
                <a:tc>
                  <a:txBody>
                    <a:bodyPr/>
                    <a:lstStyle/>
                    <a:p>
                      <a:pPr>
                        <a:lnSpc>
                          <a:spcPct val="115000"/>
                        </a:lnSpc>
                        <a:spcAft>
                          <a:spcPts val="0"/>
                        </a:spcAft>
                      </a:pPr>
                      <a:r>
                        <a:rPr lang="en-IN" sz="1100" b="1" dirty="0" smtClean="0">
                          <a:effectLst/>
                          <a:latin typeface="+mj-lt"/>
                          <a:ea typeface="Calibri"/>
                          <a:cs typeface="Times New Roman"/>
                        </a:rPr>
                        <a:t>Kenya – Tata Chemicals</a:t>
                      </a:r>
                      <a:r>
                        <a:rPr lang="en-IN" sz="1100" b="1" baseline="0" dirty="0" smtClean="0">
                          <a:effectLst/>
                          <a:latin typeface="+mj-lt"/>
                          <a:ea typeface="Calibri"/>
                          <a:cs typeface="Times New Roman"/>
                        </a:rPr>
                        <a:t> </a:t>
                      </a:r>
                      <a:r>
                        <a:rPr lang="en-IN" sz="1100" b="1" baseline="0" dirty="0" err="1" smtClean="0">
                          <a:effectLst/>
                          <a:latin typeface="+mj-lt"/>
                          <a:ea typeface="Calibri"/>
                          <a:cs typeface="Times New Roman"/>
                        </a:rPr>
                        <a:t>Magadi</a:t>
                      </a: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r>
                        <a:rPr lang="en-IN" sz="1100" b="1" dirty="0" smtClean="0">
                          <a:effectLst/>
                          <a:latin typeface="+mj-lt"/>
                          <a:ea typeface="Calibri"/>
                          <a:cs typeface="Times New Roman"/>
                        </a:rPr>
                        <a:t>Zambia – Nava Bharat Ventures Limited</a:t>
                      </a:r>
                      <a:endParaRPr lang="en-IN" sz="1100" dirty="0">
                        <a:effectLst/>
                        <a:latin typeface="+mj-lt"/>
                        <a:ea typeface="Calibri"/>
                        <a:cs typeface="Times New Roman"/>
                      </a:endParaRPr>
                    </a:p>
                  </a:txBody>
                  <a:tcPr marL="68580" marR="68580" marT="0" marB="0"/>
                </a:tc>
              </a:tr>
              <a:tr h="2869520">
                <a:tc>
                  <a:txBody>
                    <a:bodyPr/>
                    <a:lstStyle/>
                    <a:p>
                      <a:pPr marL="171450" indent="-171450">
                        <a:buFont typeface="Arial" pitchFamily="34" charset="0"/>
                        <a:buChar char="•"/>
                      </a:pPr>
                      <a:endParaRPr lang="en-IN" sz="1100" b="1" i="1" u="sng" dirty="0" smtClean="0">
                        <a:latin typeface="+mj-lt"/>
                      </a:endParaRPr>
                    </a:p>
                    <a:p>
                      <a:pPr marL="0" indent="0">
                        <a:buFont typeface="Arial" pitchFamily="34" charset="0"/>
                        <a:buNone/>
                      </a:pPr>
                      <a:r>
                        <a:rPr lang="en-IN" sz="1100" b="1" i="1" u="sng" dirty="0" smtClean="0">
                          <a:latin typeface="+mj-lt"/>
                        </a:rPr>
                        <a:t>Infrastructural investment</a:t>
                      </a:r>
                    </a:p>
                    <a:p>
                      <a:pPr marL="171450" indent="-171450">
                        <a:buFont typeface="Arial" pitchFamily="34" charset="0"/>
                        <a:buChar char="•"/>
                      </a:pPr>
                      <a:endParaRPr lang="en-IN" sz="1100" dirty="0" smtClean="0">
                        <a:latin typeface="+mj-lt"/>
                      </a:endParaRPr>
                    </a:p>
                    <a:p>
                      <a:pPr marL="171450" indent="-171450">
                        <a:buFont typeface="Arial" pitchFamily="34" charset="0"/>
                        <a:buChar char="•"/>
                      </a:pPr>
                      <a:r>
                        <a:rPr lang="en-IN" sz="1100" dirty="0" smtClean="0">
                          <a:latin typeface="+mj-lt"/>
                        </a:rPr>
                        <a:t>Education, basic amenities like electricity and water, proper infrastructure, rent-sharing with locals</a:t>
                      </a:r>
                      <a:r>
                        <a:rPr lang="en-IN" sz="1100" baseline="0" dirty="0" smtClean="0">
                          <a:latin typeface="+mj-lt"/>
                        </a:rPr>
                        <a:t> </a:t>
                      </a:r>
                      <a:r>
                        <a:rPr lang="en-IN" sz="1100" dirty="0" smtClean="0">
                          <a:latin typeface="+mj-lt"/>
                        </a:rPr>
                        <a:t>and health care facilities etc.</a:t>
                      </a:r>
                    </a:p>
                    <a:p>
                      <a:pPr marL="171450" indent="-171450">
                        <a:buFont typeface="Arial" pitchFamily="34" charset="0"/>
                        <a:buChar char="•"/>
                      </a:pPr>
                      <a:endParaRPr lang="en-IN" sz="1100" dirty="0">
                        <a:latin typeface="+mj-lt"/>
                      </a:endParaRPr>
                    </a:p>
                  </a:txBody>
                  <a:tcPr marL="68580" marR="68580" marT="0" marB="0"/>
                </a:tc>
                <a:tc>
                  <a:txBody>
                    <a:bodyPr/>
                    <a:lstStyle/>
                    <a:p>
                      <a:pPr marL="171450" indent="-171450">
                        <a:lnSpc>
                          <a:spcPct val="115000"/>
                        </a:lnSpc>
                        <a:spcAft>
                          <a:spcPts val="0"/>
                        </a:spcAft>
                        <a:buFont typeface="Arial" pitchFamily="34" charset="0"/>
                        <a:buChar char="•"/>
                      </a:pPr>
                      <a:endParaRPr lang="en-IN" sz="1100" dirty="0" smtClean="0">
                        <a:effectLst/>
                        <a:latin typeface="+mj-lt"/>
                        <a:ea typeface="Calibri"/>
                        <a:cs typeface="Times New Roman"/>
                      </a:endParaRPr>
                    </a:p>
                    <a:p>
                      <a:pPr marL="0" indent="0">
                        <a:lnSpc>
                          <a:spcPct val="115000"/>
                        </a:lnSpc>
                        <a:spcAft>
                          <a:spcPts val="0"/>
                        </a:spcAft>
                        <a:buFont typeface="Arial" pitchFamily="34" charset="0"/>
                        <a:buNone/>
                      </a:pPr>
                      <a:r>
                        <a:rPr lang="en-IN" sz="1100" dirty="0" smtClean="0">
                          <a:effectLst/>
                          <a:latin typeface="+mj-lt"/>
                          <a:ea typeface="Calibri"/>
                          <a:cs typeface="Times New Roman"/>
                        </a:rPr>
                        <a:t>Principle 4: Businesses should respect the interest of, and be responsive towards all stakeholders, especially those who are disadvantaged, vulnerable</a:t>
                      </a:r>
                    </a:p>
                    <a:p>
                      <a:pPr marL="0" indent="0">
                        <a:lnSpc>
                          <a:spcPct val="115000"/>
                        </a:lnSpc>
                        <a:spcAft>
                          <a:spcPts val="0"/>
                        </a:spcAft>
                        <a:buFont typeface="Arial" pitchFamily="34" charset="0"/>
                        <a:buNone/>
                      </a:pPr>
                      <a:endParaRPr lang="en-IN" sz="1100" dirty="0" smtClean="0">
                        <a:effectLst/>
                        <a:latin typeface="+mj-lt"/>
                        <a:ea typeface="Calibri"/>
                        <a:cs typeface="Times New Roman"/>
                      </a:endParaRPr>
                    </a:p>
                    <a:p>
                      <a:pPr marL="0" indent="0">
                        <a:lnSpc>
                          <a:spcPct val="115000"/>
                        </a:lnSpc>
                        <a:spcAft>
                          <a:spcPts val="0"/>
                        </a:spcAft>
                        <a:buFont typeface="Arial" pitchFamily="34" charset="0"/>
                        <a:buNone/>
                      </a:pPr>
                      <a:r>
                        <a:rPr lang="en-IN" sz="1100" dirty="0" smtClean="0">
                          <a:effectLst/>
                          <a:latin typeface="+mj-lt"/>
                          <a:ea typeface="Calibri"/>
                          <a:cs typeface="Times New Roman"/>
                        </a:rPr>
                        <a:t>Principle 8: Businesses should support inclusive growth and equitable development</a:t>
                      </a:r>
                    </a:p>
                    <a:p>
                      <a:pPr marL="171450" indent="-171450">
                        <a:lnSpc>
                          <a:spcPct val="115000"/>
                        </a:lnSpc>
                        <a:spcAft>
                          <a:spcPts val="0"/>
                        </a:spcAft>
                        <a:buFont typeface="Arial" pitchFamily="34" charset="0"/>
                        <a:buChar char="•"/>
                      </a:pPr>
                      <a:endParaRPr lang="en-IN" sz="1100" dirty="0" smtClean="0">
                        <a:effectLst/>
                        <a:latin typeface="+mj-lt"/>
                        <a:ea typeface="Calibri"/>
                        <a:cs typeface="Times New Roman"/>
                      </a:endParaRPr>
                    </a:p>
                  </a:txBody>
                  <a:tcPr marL="68580" marR="68580" marT="0" marB="0"/>
                </a:tc>
                <a:tc>
                  <a:txBody>
                    <a:bodyPr/>
                    <a:lstStyle/>
                    <a:p>
                      <a:pPr marL="0" indent="0">
                        <a:lnSpc>
                          <a:spcPct val="115000"/>
                        </a:lnSpc>
                        <a:spcAft>
                          <a:spcPts val="0"/>
                        </a:spcAft>
                        <a:buFont typeface="Arial" pitchFamily="34" charset="0"/>
                        <a:buNone/>
                      </a:pPr>
                      <a:r>
                        <a:rPr lang="en-IN" sz="1100" dirty="0">
                          <a:effectLst/>
                          <a:latin typeface="+mj-lt"/>
                        </a:rPr>
                        <a:t>  </a:t>
                      </a:r>
                    </a:p>
                    <a:p>
                      <a:pPr marL="171450" lvl="0" indent="-171450">
                        <a:lnSpc>
                          <a:spcPct val="115000"/>
                        </a:lnSpc>
                        <a:spcAft>
                          <a:spcPts val="0"/>
                        </a:spcAft>
                        <a:buFont typeface="Arial" pitchFamily="34" charset="0"/>
                        <a:buChar char="•"/>
                        <a:tabLst>
                          <a:tab pos="180340" algn="l"/>
                        </a:tabLst>
                      </a:pPr>
                      <a:r>
                        <a:rPr lang="en-IN" sz="1100" dirty="0">
                          <a:effectLst/>
                          <a:latin typeface="+mj-lt"/>
                        </a:rPr>
                        <a:t>Only the company and its resultant establishments have been built in the area.</a:t>
                      </a:r>
                    </a:p>
                    <a:p>
                      <a:pPr marL="171450" lvl="0" indent="-171450">
                        <a:lnSpc>
                          <a:spcPct val="115000"/>
                        </a:lnSpc>
                        <a:spcAft>
                          <a:spcPts val="0"/>
                        </a:spcAft>
                        <a:buFont typeface="Arial" pitchFamily="34" charset="0"/>
                        <a:buChar char="•"/>
                        <a:tabLst>
                          <a:tab pos="180340" algn="l"/>
                        </a:tabLst>
                      </a:pPr>
                      <a:r>
                        <a:rPr lang="en-IN" sz="1100" dirty="0">
                          <a:effectLst/>
                          <a:latin typeface="+mj-lt"/>
                        </a:rPr>
                        <a:t>The company has built educational and accommodation facilities as well as training facilities for new staff. </a:t>
                      </a:r>
                    </a:p>
                    <a:p>
                      <a:pPr marL="171450" lvl="0" indent="-171450">
                        <a:lnSpc>
                          <a:spcPct val="115000"/>
                        </a:lnSpc>
                        <a:spcAft>
                          <a:spcPts val="0"/>
                        </a:spcAft>
                        <a:buFont typeface="Arial" pitchFamily="34" charset="0"/>
                        <a:buChar char="•"/>
                        <a:tabLst>
                          <a:tab pos="180340" algn="l"/>
                        </a:tabLst>
                      </a:pPr>
                      <a:r>
                        <a:rPr lang="en-IN" sz="1100" dirty="0">
                          <a:effectLst/>
                          <a:latin typeface="+mj-lt"/>
                        </a:rPr>
                        <a:t>Better road </a:t>
                      </a:r>
                      <a:r>
                        <a:rPr lang="en-IN" sz="1100" dirty="0" smtClean="0">
                          <a:effectLst/>
                          <a:latin typeface="+mj-lt"/>
                        </a:rPr>
                        <a:t>networks </a:t>
                      </a:r>
                      <a:r>
                        <a:rPr lang="en-IN" sz="1100" dirty="0">
                          <a:effectLst/>
                          <a:latin typeface="+mj-lt"/>
                        </a:rPr>
                        <a:t>including tarmac and rail transport that link community and the company and facilitates movement of goods have been constructed. </a:t>
                      </a:r>
                    </a:p>
                    <a:p>
                      <a:pPr marL="171450" lvl="0" indent="-171450">
                        <a:lnSpc>
                          <a:spcPct val="115000"/>
                        </a:lnSpc>
                        <a:spcAft>
                          <a:spcPts val="0"/>
                        </a:spcAft>
                        <a:buFont typeface="Arial" pitchFamily="34" charset="0"/>
                        <a:buChar char="•"/>
                        <a:tabLst>
                          <a:tab pos="180340" algn="l"/>
                        </a:tabLst>
                      </a:pPr>
                      <a:r>
                        <a:rPr lang="en-IN" sz="1100" dirty="0">
                          <a:effectLst/>
                          <a:latin typeface="+mj-lt"/>
                        </a:rPr>
                        <a:t>Unlike surrounding </a:t>
                      </a:r>
                      <a:r>
                        <a:rPr lang="en-IN" sz="1100" dirty="0" smtClean="0">
                          <a:effectLst/>
                          <a:latin typeface="+mj-lt"/>
                        </a:rPr>
                        <a:t>communities</a:t>
                      </a:r>
                      <a:r>
                        <a:rPr lang="en-IN" sz="1100" dirty="0">
                          <a:effectLst/>
                          <a:latin typeface="+mj-lt"/>
                        </a:rPr>
                        <a:t>, the one in close proximity with the company enjoys a wide network of electrification.</a:t>
                      </a:r>
                      <a:endParaRPr lang="en-IN" sz="1100" dirty="0">
                        <a:effectLst/>
                        <a:latin typeface="+mj-lt"/>
                        <a:ea typeface="Calibri"/>
                        <a:cs typeface="Times New Roman" pitchFamily="18" charset="0"/>
                      </a:endParaRPr>
                    </a:p>
                  </a:txBody>
                  <a:tcPr marL="68580" marR="68580" marT="0" marB="0"/>
                </a:tc>
                <a:tc>
                  <a:txBody>
                    <a:bodyPr/>
                    <a:lstStyle/>
                    <a:p>
                      <a:pPr marL="0" indent="0">
                        <a:lnSpc>
                          <a:spcPct val="115000"/>
                        </a:lnSpc>
                        <a:spcAft>
                          <a:spcPts val="0"/>
                        </a:spcAft>
                        <a:buFont typeface="Arial" pitchFamily="34" charset="0"/>
                        <a:buNone/>
                      </a:pPr>
                      <a:endParaRPr lang="en-IN" sz="1100" dirty="0">
                        <a:effectLst/>
                        <a:latin typeface="+mj-lt"/>
                      </a:endParaRPr>
                    </a:p>
                    <a:p>
                      <a:pPr marL="342900" lvl="0" indent="-342900">
                        <a:lnSpc>
                          <a:spcPct val="115000"/>
                        </a:lnSpc>
                        <a:spcAft>
                          <a:spcPts val="0"/>
                        </a:spcAft>
                        <a:buFont typeface="Symbol"/>
                        <a:buChar char=""/>
                        <a:tabLst>
                          <a:tab pos="180340" algn="l"/>
                        </a:tabLst>
                      </a:pPr>
                      <a:r>
                        <a:rPr lang="en-IN" sz="1100" dirty="0">
                          <a:effectLst/>
                          <a:latin typeface="+mj-lt"/>
                        </a:rPr>
                        <a:t>There has been an increase in development - water facilities, road, schools, health facilities are provided by the company. </a:t>
                      </a:r>
                    </a:p>
                    <a:p>
                      <a:pPr marL="342900" lvl="0" indent="-342900">
                        <a:lnSpc>
                          <a:spcPct val="115000"/>
                        </a:lnSpc>
                        <a:spcAft>
                          <a:spcPts val="0"/>
                        </a:spcAft>
                        <a:buFont typeface="Symbol"/>
                        <a:buChar char=""/>
                        <a:tabLst>
                          <a:tab pos="180340" algn="l"/>
                        </a:tabLst>
                      </a:pPr>
                      <a:r>
                        <a:rPr lang="en-IN" sz="1100" dirty="0">
                          <a:effectLst/>
                          <a:latin typeface="+mj-lt"/>
                        </a:rPr>
                        <a:t>An airport bridge was built. </a:t>
                      </a:r>
                    </a:p>
                    <a:p>
                      <a:pPr marL="342900" lvl="0" indent="-342900">
                        <a:lnSpc>
                          <a:spcPct val="115000"/>
                        </a:lnSpc>
                        <a:spcAft>
                          <a:spcPts val="0"/>
                        </a:spcAft>
                        <a:buFont typeface="Symbol"/>
                        <a:buChar char=""/>
                        <a:tabLst>
                          <a:tab pos="180340" algn="l"/>
                        </a:tabLst>
                      </a:pPr>
                      <a:r>
                        <a:rPr lang="en-IN" sz="1100" dirty="0">
                          <a:effectLst/>
                          <a:latin typeface="+mj-lt"/>
                        </a:rPr>
                        <a:t>There </a:t>
                      </a:r>
                      <a:r>
                        <a:rPr lang="en-IN" sz="1100" dirty="0" smtClean="0">
                          <a:effectLst/>
                          <a:latin typeface="+mj-lt"/>
                        </a:rPr>
                        <a:t>are efforts </a:t>
                      </a:r>
                      <a:r>
                        <a:rPr lang="en-IN" sz="1100" dirty="0">
                          <a:effectLst/>
                          <a:latin typeface="+mj-lt"/>
                        </a:rPr>
                        <a:t>to renovate Mamba private school and preschool are and in the </a:t>
                      </a:r>
                      <a:r>
                        <a:rPr lang="en-IN" sz="1100" dirty="0" smtClean="0">
                          <a:effectLst/>
                          <a:latin typeface="+mj-lt"/>
                        </a:rPr>
                        <a:t>pipeline</a:t>
                      </a:r>
                      <a:endParaRPr lang="en-IN" sz="1100" dirty="0">
                        <a:effectLst/>
                        <a:latin typeface="+mj-lt"/>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86839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646B86"/>
                </a:solidFill>
              </a:rPr>
              <a:t>Research Framework</a:t>
            </a:r>
            <a:br>
              <a:rPr lang="en-IN" dirty="0">
                <a:solidFill>
                  <a:srgbClr val="646B86"/>
                </a:solidFill>
              </a:rPr>
            </a:br>
            <a:r>
              <a:rPr lang="en-IN" sz="2800" dirty="0">
                <a:solidFill>
                  <a:srgbClr val="646B86"/>
                </a:solidFill>
              </a:rPr>
              <a:t>(Mining)</a:t>
            </a:r>
            <a:endParaRPr lang="en-IN"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58340314"/>
              </p:ext>
            </p:extLst>
          </p:nvPr>
        </p:nvGraphicFramePr>
        <p:xfrm>
          <a:off x="467544" y="1628800"/>
          <a:ext cx="7776864" cy="4434078"/>
        </p:xfrm>
        <a:graphic>
          <a:graphicData uri="http://schemas.openxmlformats.org/drawingml/2006/table">
            <a:tbl>
              <a:tblPr firstRow="1" bandRow="1">
                <a:tableStyleId>{5C22544A-7EE6-4342-B048-85BDC9FD1C3A}</a:tableStyleId>
              </a:tblPr>
              <a:tblGrid>
                <a:gridCol w="2101855"/>
                <a:gridCol w="2031793"/>
                <a:gridCol w="1891670"/>
                <a:gridCol w="1751546"/>
              </a:tblGrid>
              <a:tr h="370840">
                <a:tc>
                  <a:txBody>
                    <a:bodyPr/>
                    <a:lstStyle/>
                    <a:p>
                      <a:pPr>
                        <a:lnSpc>
                          <a:spcPct val="115000"/>
                        </a:lnSpc>
                        <a:spcAft>
                          <a:spcPts val="0"/>
                        </a:spcAft>
                      </a:pPr>
                      <a:r>
                        <a:rPr lang="en-GB" sz="1100" b="1" dirty="0">
                          <a:effectLst/>
                          <a:latin typeface="+mj-lt"/>
                          <a:ea typeface="Calibri"/>
                          <a:cs typeface="Times New Roman"/>
                        </a:rPr>
                        <a:t>Critical Social Impacts </a:t>
                      </a: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r>
                        <a:rPr lang="en-IN" sz="1100" dirty="0">
                          <a:effectLst/>
                          <a:latin typeface="+mj-lt"/>
                          <a:ea typeface="Calibri"/>
                          <a:cs typeface="Times New Roman"/>
                        </a:rPr>
                        <a:t>Corresponding NVG principle and core elements </a:t>
                      </a:r>
                      <a:endParaRPr lang="en-IN" sz="1100" dirty="0" smtClean="0">
                        <a:effectLst/>
                        <a:latin typeface="+mj-lt"/>
                        <a:ea typeface="Calibri"/>
                        <a:cs typeface="Times New Roman"/>
                      </a:endParaRPr>
                    </a:p>
                    <a:p>
                      <a:pPr>
                        <a:lnSpc>
                          <a:spcPct val="115000"/>
                        </a:lnSpc>
                        <a:spcAft>
                          <a:spcPts val="0"/>
                        </a:spcAft>
                      </a:pP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r>
                        <a:rPr lang="en-IN" sz="1100" b="1">
                          <a:effectLst/>
                          <a:latin typeface="+mj-lt"/>
                          <a:ea typeface="Calibri"/>
                          <a:cs typeface="Times New Roman"/>
                        </a:rPr>
                        <a:t>Kenya</a:t>
                      </a:r>
                      <a:endParaRPr lang="en-IN" sz="1100">
                        <a:effectLst/>
                        <a:latin typeface="+mj-lt"/>
                        <a:ea typeface="Calibri"/>
                        <a:cs typeface="Times New Roman"/>
                      </a:endParaRPr>
                    </a:p>
                  </a:txBody>
                  <a:tcPr marL="68580" marR="68580" marT="0" marB="0"/>
                </a:tc>
                <a:tc>
                  <a:txBody>
                    <a:bodyPr/>
                    <a:lstStyle/>
                    <a:p>
                      <a:pPr>
                        <a:lnSpc>
                          <a:spcPct val="115000"/>
                        </a:lnSpc>
                        <a:spcAft>
                          <a:spcPts val="0"/>
                        </a:spcAft>
                      </a:pPr>
                      <a:r>
                        <a:rPr lang="en-IN" sz="1100" b="1">
                          <a:effectLst/>
                          <a:latin typeface="+mj-lt"/>
                          <a:ea typeface="Calibri"/>
                          <a:cs typeface="Times New Roman"/>
                        </a:rPr>
                        <a:t>Zambia</a:t>
                      </a:r>
                      <a:endParaRPr lang="en-IN" sz="1100">
                        <a:effectLst/>
                        <a:latin typeface="+mj-lt"/>
                        <a:ea typeface="Calibri"/>
                        <a:cs typeface="Times New Roman"/>
                      </a:endParaRPr>
                    </a:p>
                  </a:txBody>
                  <a:tcPr marL="68580" marR="68580" marT="0" marB="0"/>
                </a:tc>
              </a:tr>
              <a:tr h="370840">
                <a:tc>
                  <a:txBody>
                    <a:bodyPr/>
                    <a:lstStyle/>
                    <a:p>
                      <a:pPr>
                        <a:lnSpc>
                          <a:spcPct val="115000"/>
                        </a:lnSpc>
                        <a:spcAft>
                          <a:spcPts val="0"/>
                        </a:spcAft>
                      </a:pPr>
                      <a:endParaRPr lang="en-GB" sz="1100" u="sng" dirty="0" smtClean="0">
                        <a:effectLst/>
                        <a:latin typeface="+mj-lt"/>
                        <a:ea typeface="Calibri"/>
                        <a:cs typeface="Times New Roman"/>
                      </a:endParaRPr>
                    </a:p>
                    <a:p>
                      <a:pPr>
                        <a:lnSpc>
                          <a:spcPct val="115000"/>
                        </a:lnSpc>
                        <a:spcAft>
                          <a:spcPts val="0"/>
                        </a:spcAft>
                      </a:pPr>
                      <a:r>
                        <a:rPr lang="en-GB" sz="1100" b="1" i="1" u="sng" dirty="0" smtClean="0">
                          <a:effectLst/>
                          <a:latin typeface="+mj-lt"/>
                          <a:ea typeface="Calibri"/>
                          <a:cs typeface="Times New Roman"/>
                        </a:rPr>
                        <a:t>Gender impacts of mining </a:t>
                      </a:r>
                      <a:r>
                        <a:rPr lang="en-GB" sz="1100" b="1" i="1" dirty="0" smtClean="0">
                          <a:effectLst/>
                          <a:latin typeface="+mj-lt"/>
                          <a:ea typeface="Calibri"/>
                          <a:cs typeface="Times New Roman"/>
                        </a:rPr>
                        <a:t> </a:t>
                      </a:r>
                    </a:p>
                    <a:p>
                      <a:pPr>
                        <a:lnSpc>
                          <a:spcPct val="115000"/>
                        </a:lnSpc>
                        <a:spcAft>
                          <a:spcPts val="0"/>
                        </a:spcAft>
                      </a:pPr>
                      <a:endParaRPr lang="en-GB" sz="1100" b="1" i="1"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GB" sz="1100" dirty="0" smtClean="0">
                          <a:effectLst/>
                          <a:latin typeface="+mj-lt"/>
                          <a:ea typeface="Calibri"/>
                          <a:cs typeface="Times New Roman"/>
                        </a:rPr>
                        <a:t>Women are usually</a:t>
                      </a:r>
                      <a:r>
                        <a:rPr lang="en-GB" sz="1100" baseline="0" dirty="0" smtClean="0">
                          <a:effectLst/>
                          <a:latin typeface="+mj-lt"/>
                          <a:ea typeface="Calibri"/>
                          <a:cs typeface="Times New Roman"/>
                        </a:rPr>
                        <a:t> not </a:t>
                      </a:r>
                      <a:r>
                        <a:rPr lang="en-GB" sz="1100" dirty="0" smtClean="0">
                          <a:effectLst/>
                          <a:latin typeface="+mj-lt"/>
                          <a:ea typeface="Calibri"/>
                          <a:cs typeface="Times New Roman"/>
                        </a:rPr>
                        <a:t>consulted </a:t>
                      </a:r>
                      <a:r>
                        <a:rPr lang="en-GB" sz="1100" dirty="0">
                          <a:effectLst/>
                          <a:latin typeface="+mj-lt"/>
                          <a:ea typeface="Calibri"/>
                          <a:cs typeface="Times New Roman"/>
                        </a:rPr>
                        <a:t>when companies negotiate access to land, compensation or benefits. It is therefore important for mining companies specifically and the mining sector in general to involve women in coming up with decisions on issues that affect the women directly. </a:t>
                      </a:r>
                      <a:endParaRPr lang="en-GB" sz="1100" dirty="0" smtClean="0">
                        <a:effectLst/>
                        <a:latin typeface="+mj-lt"/>
                        <a:ea typeface="Calibri"/>
                        <a:cs typeface="Times New Roman"/>
                      </a:endParaRPr>
                    </a:p>
                    <a:p>
                      <a:pPr marL="171450" indent="-171450">
                        <a:lnSpc>
                          <a:spcPct val="115000"/>
                        </a:lnSpc>
                        <a:spcAft>
                          <a:spcPts val="0"/>
                        </a:spcAft>
                        <a:buFont typeface="Arial" pitchFamily="34" charset="0"/>
                        <a:buChar char="•"/>
                      </a:pPr>
                      <a:endParaRPr lang="en-GB" sz="1100"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GB" sz="1100" dirty="0" smtClean="0">
                          <a:effectLst/>
                          <a:latin typeface="+mj-lt"/>
                          <a:ea typeface="Calibri"/>
                          <a:cs typeface="Times New Roman"/>
                        </a:rPr>
                        <a:t>It </a:t>
                      </a:r>
                      <a:r>
                        <a:rPr lang="en-GB" sz="1100" dirty="0">
                          <a:effectLst/>
                          <a:latin typeface="+mj-lt"/>
                          <a:ea typeface="Calibri"/>
                          <a:cs typeface="Times New Roman"/>
                        </a:rPr>
                        <a:t>is also important for the sector to take into account the needs, aspirations and concerns of women as they emanate from the community</a:t>
                      </a: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endParaRPr lang="en-IN" sz="1100" dirty="0" smtClean="0">
                        <a:effectLst/>
                        <a:latin typeface="+mj-lt"/>
                        <a:ea typeface="Calibri"/>
                        <a:cs typeface="Times New Roman"/>
                      </a:endParaRPr>
                    </a:p>
                    <a:p>
                      <a:pPr>
                        <a:lnSpc>
                          <a:spcPct val="115000"/>
                        </a:lnSpc>
                        <a:spcAft>
                          <a:spcPts val="0"/>
                        </a:spcAft>
                      </a:pPr>
                      <a:r>
                        <a:rPr lang="en-IN" sz="1100" dirty="0" smtClean="0">
                          <a:effectLst/>
                          <a:latin typeface="+mj-lt"/>
                          <a:ea typeface="Calibri"/>
                          <a:cs typeface="Times New Roman"/>
                        </a:rPr>
                        <a:t>Principle 4: Businesses should respect the interest of, and be responsive towards all stakeholders, especially those who are disadvantaged, vulnerable</a:t>
                      </a:r>
                    </a:p>
                    <a:p>
                      <a:pPr>
                        <a:lnSpc>
                          <a:spcPct val="115000"/>
                        </a:lnSpc>
                        <a:spcAft>
                          <a:spcPts val="0"/>
                        </a:spcAft>
                      </a:pPr>
                      <a:endParaRPr lang="en-IN" sz="1100" dirty="0" smtClean="0">
                        <a:effectLst/>
                        <a:latin typeface="+mj-lt"/>
                        <a:ea typeface="Calibri"/>
                        <a:cs typeface="Times New Roman"/>
                      </a:endParaRPr>
                    </a:p>
                    <a:p>
                      <a:pPr>
                        <a:lnSpc>
                          <a:spcPct val="115000"/>
                        </a:lnSpc>
                        <a:spcAft>
                          <a:spcPts val="0"/>
                        </a:spcAft>
                      </a:pPr>
                      <a:r>
                        <a:rPr lang="en-IN" sz="1100" dirty="0" smtClean="0">
                          <a:effectLst/>
                          <a:latin typeface="+mj-lt"/>
                          <a:ea typeface="Calibri"/>
                          <a:cs typeface="Times New Roman"/>
                        </a:rPr>
                        <a:t>Principle 5 - Businesses should respect and promote human rights</a:t>
                      </a:r>
                    </a:p>
                    <a:p>
                      <a:pPr>
                        <a:lnSpc>
                          <a:spcPct val="115000"/>
                        </a:lnSpc>
                        <a:spcAft>
                          <a:spcPts val="0"/>
                        </a:spcAft>
                      </a:pP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endParaRPr lang="en-IN" sz="1100"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IN" sz="1100" dirty="0" smtClean="0">
                          <a:effectLst/>
                          <a:latin typeface="+mj-lt"/>
                          <a:ea typeface="Calibri"/>
                          <a:cs typeface="Times New Roman"/>
                        </a:rPr>
                        <a:t>There </a:t>
                      </a:r>
                      <a:r>
                        <a:rPr lang="en-IN" sz="1100" dirty="0">
                          <a:effectLst/>
                          <a:latin typeface="+mj-lt"/>
                          <a:ea typeface="Calibri"/>
                          <a:cs typeface="Times New Roman"/>
                        </a:rPr>
                        <a:t>have been </a:t>
                      </a:r>
                      <a:r>
                        <a:rPr lang="en-IN" sz="1100" dirty="0" smtClean="0">
                          <a:effectLst/>
                          <a:latin typeface="+mj-lt"/>
                          <a:ea typeface="Calibri"/>
                          <a:cs typeface="Times New Roman"/>
                        </a:rPr>
                        <a:t>noticeable</a:t>
                      </a:r>
                      <a:r>
                        <a:rPr lang="en-IN" sz="1100" baseline="0" dirty="0" smtClean="0">
                          <a:effectLst/>
                          <a:latin typeface="+mj-lt"/>
                          <a:ea typeface="Calibri"/>
                          <a:cs typeface="Times New Roman"/>
                        </a:rPr>
                        <a:t> </a:t>
                      </a:r>
                      <a:r>
                        <a:rPr lang="en-IN" sz="1100" dirty="0" smtClean="0">
                          <a:effectLst/>
                          <a:latin typeface="+mj-lt"/>
                          <a:ea typeface="Calibri"/>
                          <a:cs typeface="Times New Roman"/>
                        </a:rPr>
                        <a:t>increased </a:t>
                      </a:r>
                      <a:r>
                        <a:rPr lang="en-IN" sz="1100" dirty="0">
                          <a:effectLst/>
                          <a:latin typeface="+mj-lt"/>
                          <a:ea typeface="Calibri"/>
                          <a:cs typeface="Times New Roman"/>
                        </a:rPr>
                        <a:t>job opportunities for women.</a:t>
                      </a:r>
                    </a:p>
                  </a:txBody>
                  <a:tcPr marL="68580" marR="68580" marT="0" marB="0"/>
                </a:tc>
                <a:tc>
                  <a:txBody>
                    <a:bodyPr/>
                    <a:lstStyle/>
                    <a:p>
                      <a:pPr>
                        <a:lnSpc>
                          <a:spcPct val="115000"/>
                        </a:lnSpc>
                        <a:spcAft>
                          <a:spcPts val="0"/>
                        </a:spcAft>
                      </a:pPr>
                      <a:r>
                        <a:rPr lang="en-IN" sz="1100" dirty="0">
                          <a:effectLst/>
                          <a:latin typeface="+mj-lt"/>
                          <a:ea typeface="Calibri"/>
                          <a:cs typeface="Times New Roman"/>
                        </a:rPr>
                        <a:t> </a:t>
                      </a:r>
                    </a:p>
                  </a:txBody>
                  <a:tcPr marL="68580" marR="68580" marT="0" marB="0"/>
                </a:tc>
              </a:tr>
            </a:tbl>
          </a:graphicData>
        </a:graphic>
      </p:graphicFrame>
    </p:spTree>
    <p:extLst>
      <p:ext uri="{BB962C8B-B14F-4D97-AF65-F5344CB8AC3E}">
        <p14:creationId xmlns:p14="http://schemas.microsoft.com/office/powerpoint/2010/main" val="893860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Research Framework</a:t>
            </a:r>
            <a:br>
              <a:rPr lang="en-IN" dirty="0"/>
            </a:br>
            <a:r>
              <a:rPr lang="en-IN" sz="2800" dirty="0"/>
              <a:t>(Mining)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5744349"/>
              </p:ext>
            </p:extLst>
          </p:nvPr>
        </p:nvGraphicFramePr>
        <p:xfrm>
          <a:off x="457200" y="1600200"/>
          <a:ext cx="7787208" cy="4048506"/>
        </p:xfrm>
        <a:graphic>
          <a:graphicData uri="http://schemas.openxmlformats.org/drawingml/2006/table">
            <a:tbl>
              <a:tblPr firstRow="1" bandRow="1">
                <a:tableStyleId>{5C22544A-7EE6-4342-B048-85BDC9FD1C3A}</a:tableStyleId>
              </a:tblPr>
              <a:tblGrid>
                <a:gridCol w="1910798"/>
                <a:gridCol w="2059986"/>
                <a:gridCol w="1944216"/>
                <a:gridCol w="1872208"/>
              </a:tblGrid>
              <a:tr h="370840">
                <a:tc>
                  <a:txBody>
                    <a:bodyPr/>
                    <a:lstStyle/>
                    <a:p>
                      <a:pPr>
                        <a:lnSpc>
                          <a:spcPct val="115000"/>
                        </a:lnSpc>
                        <a:spcAft>
                          <a:spcPts val="0"/>
                        </a:spcAft>
                      </a:pPr>
                      <a:r>
                        <a:rPr lang="en-GB" sz="1100" b="1" dirty="0">
                          <a:effectLst/>
                          <a:latin typeface="Garamond"/>
                          <a:ea typeface="Calibri"/>
                          <a:cs typeface="Times New Roman"/>
                        </a:rPr>
                        <a:t>Critical Environmental </a:t>
                      </a:r>
                      <a:r>
                        <a:rPr lang="en-GB" sz="1100" b="1" dirty="0" smtClean="0">
                          <a:effectLst/>
                          <a:latin typeface="Garamond"/>
                          <a:ea typeface="Calibri"/>
                          <a:cs typeface="Times New Roman"/>
                        </a:rPr>
                        <a:t>Impacts</a:t>
                      </a:r>
                    </a:p>
                    <a:p>
                      <a:pPr>
                        <a:lnSpc>
                          <a:spcPct val="115000"/>
                        </a:lnSpc>
                        <a:spcAft>
                          <a:spcPts val="0"/>
                        </a:spcAft>
                      </a:pPr>
                      <a:endParaRPr lang="en-IN"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IN" sz="1100">
                          <a:effectLst/>
                          <a:latin typeface="Calibri"/>
                          <a:ea typeface="Calibri"/>
                          <a:cs typeface="Times New Roman"/>
                        </a:rPr>
                        <a:t> </a:t>
                      </a:r>
                    </a:p>
                  </a:txBody>
                  <a:tcPr marL="68580" marR="68580" marT="0" marB="0"/>
                </a:tc>
                <a:tc>
                  <a:txBody>
                    <a:bodyPr/>
                    <a:lstStyle/>
                    <a:p>
                      <a:pPr>
                        <a:lnSpc>
                          <a:spcPct val="115000"/>
                        </a:lnSpc>
                        <a:spcAft>
                          <a:spcPts val="0"/>
                        </a:spcAft>
                      </a:pPr>
                      <a:r>
                        <a:rPr lang="en-IN" sz="1100" dirty="0">
                          <a:effectLst/>
                          <a:latin typeface="+mj-lt"/>
                        </a:rPr>
                        <a:t> </a:t>
                      </a:r>
                      <a:r>
                        <a:rPr lang="en-IN" sz="1100" dirty="0" smtClean="0">
                          <a:effectLst/>
                          <a:latin typeface="+mj-lt"/>
                        </a:rPr>
                        <a:t>Kenya</a:t>
                      </a:r>
                    </a:p>
                  </a:txBody>
                  <a:tcPr marL="58193" marR="58193" marT="0" marB="0"/>
                </a:tc>
                <a:tc>
                  <a:txBody>
                    <a:bodyPr/>
                    <a:lstStyle/>
                    <a:p>
                      <a:pPr>
                        <a:lnSpc>
                          <a:spcPct val="115000"/>
                        </a:lnSpc>
                        <a:spcAft>
                          <a:spcPts val="0"/>
                        </a:spcAft>
                      </a:pPr>
                      <a:r>
                        <a:rPr lang="en-IN" sz="1100">
                          <a:effectLst/>
                          <a:latin typeface="+mj-lt"/>
                        </a:rPr>
                        <a:t> Zambia</a:t>
                      </a:r>
                      <a:endParaRPr lang="en-IN" sz="1100">
                        <a:effectLst/>
                        <a:latin typeface="+mj-lt"/>
                        <a:ea typeface="Calibri"/>
                        <a:cs typeface="Times New Roman"/>
                      </a:endParaRPr>
                    </a:p>
                  </a:txBody>
                  <a:tcPr marL="58193" marR="58193" marT="0" marB="0"/>
                </a:tc>
              </a:tr>
              <a:tr h="370840">
                <a:tc>
                  <a:txBody>
                    <a:bodyPr/>
                    <a:lstStyle/>
                    <a:p>
                      <a:pPr marL="0" indent="0">
                        <a:lnSpc>
                          <a:spcPct val="115000"/>
                        </a:lnSpc>
                        <a:spcAft>
                          <a:spcPts val="0"/>
                        </a:spcAft>
                        <a:buFont typeface="Arial" pitchFamily="34" charset="0"/>
                        <a:buNone/>
                      </a:pPr>
                      <a:endParaRPr lang="en-IN" sz="1100" u="sng" dirty="0" smtClean="0">
                        <a:effectLst/>
                        <a:latin typeface="+mj-lt"/>
                        <a:ea typeface="Calibri"/>
                        <a:cs typeface="Times New Roman"/>
                      </a:endParaRPr>
                    </a:p>
                    <a:p>
                      <a:pPr marL="0" indent="0">
                        <a:lnSpc>
                          <a:spcPct val="115000"/>
                        </a:lnSpc>
                        <a:spcAft>
                          <a:spcPts val="0"/>
                        </a:spcAft>
                        <a:buFont typeface="Arial" pitchFamily="34" charset="0"/>
                        <a:buNone/>
                      </a:pPr>
                      <a:r>
                        <a:rPr lang="en-IN" sz="1100" b="1" i="1" u="sng" dirty="0" smtClean="0">
                          <a:effectLst/>
                          <a:latin typeface="+mj-lt"/>
                          <a:ea typeface="Calibri"/>
                          <a:cs typeface="Times New Roman"/>
                        </a:rPr>
                        <a:t>Impacts on air/land/water</a:t>
                      </a:r>
                    </a:p>
                    <a:p>
                      <a:pPr marL="171450" indent="-171450">
                        <a:lnSpc>
                          <a:spcPct val="115000"/>
                        </a:lnSpc>
                        <a:spcAft>
                          <a:spcPts val="0"/>
                        </a:spcAft>
                        <a:buFont typeface="Arial" pitchFamily="34" charset="0"/>
                        <a:buChar char="•"/>
                      </a:pPr>
                      <a:endParaRPr lang="en-IN" sz="1100" u="none" dirty="0" smtClean="0">
                        <a:effectLst/>
                        <a:latin typeface="+mj-lt"/>
                        <a:ea typeface="Calibri"/>
                        <a:cs typeface="Times New Roman"/>
                      </a:endParaRPr>
                    </a:p>
                    <a:p>
                      <a:pPr marL="171450" indent="-171450">
                        <a:lnSpc>
                          <a:spcPct val="115000"/>
                        </a:lnSpc>
                        <a:spcAft>
                          <a:spcPts val="0"/>
                        </a:spcAft>
                        <a:buFont typeface="Arial" pitchFamily="34" charset="0"/>
                        <a:buChar char="•"/>
                      </a:pPr>
                      <a:r>
                        <a:rPr lang="en-IN" sz="1100" u="none" dirty="0" smtClean="0">
                          <a:effectLst/>
                          <a:latin typeface="+mj-lt"/>
                          <a:ea typeface="Calibri"/>
                          <a:cs typeface="Times New Roman"/>
                        </a:rPr>
                        <a:t>Ground water depletion; degradation of water bodies; resultant health impacts on communities/labours</a:t>
                      </a:r>
                    </a:p>
                    <a:p>
                      <a:pPr marL="171450" indent="-171450">
                        <a:lnSpc>
                          <a:spcPct val="115000"/>
                        </a:lnSpc>
                        <a:spcAft>
                          <a:spcPts val="0"/>
                        </a:spcAft>
                        <a:buFont typeface="Arial" pitchFamily="34" charset="0"/>
                        <a:buChar char="•"/>
                      </a:pPr>
                      <a:r>
                        <a:rPr lang="en-IN" sz="1100" u="none" dirty="0" smtClean="0">
                          <a:effectLst/>
                          <a:latin typeface="+mj-lt"/>
                          <a:ea typeface="Calibri"/>
                          <a:cs typeface="Times New Roman"/>
                        </a:rPr>
                        <a:t>Impact on agriculture land/soil quality and yield of crops as well as deforestation</a:t>
                      </a:r>
                    </a:p>
                    <a:p>
                      <a:pPr marL="171450" indent="-171450">
                        <a:lnSpc>
                          <a:spcPct val="115000"/>
                        </a:lnSpc>
                        <a:spcAft>
                          <a:spcPts val="0"/>
                        </a:spcAft>
                        <a:buFont typeface="Arial" pitchFamily="34" charset="0"/>
                        <a:buChar char="•"/>
                      </a:pPr>
                      <a:r>
                        <a:rPr lang="en-IN" sz="1100" u="none" dirty="0" smtClean="0">
                          <a:effectLst/>
                          <a:latin typeface="+mj-lt"/>
                          <a:ea typeface="Calibri"/>
                          <a:cs typeface="Times New Roman"/>
                        </a:rPr>
                        <a:t>Harmful gases or chemicals from mining causing health impacts on communities and labourers </a:t>
                      </a:r>
                    </a:p>
                    <a:p>
                      <a:pPr marL="171450" indent="-171450">
                        <a:lnSpc>
                          <a:spcPct val="115000"/>
                        </a:lnSpc>
                        <a:spcAft>
                          <a:spcPts val="0"/>
                        </a:spcAft>
                        <a:buFont typeface="Arial" pitchFamily="34" charset="0"/>
                        <a:buChar char="•"/>
                      </a:pPr>
                      <a:endParaRPr lang="en-IN" sz="1100" dirty="0">
                        <a:effectLst/>
                        <a:latin typeface="+mj-lt"/>
                        <a:ea typeface="Calibri"/>
                        <a:cs typeface="Times New Roman"/>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IN" sz="1100" b="0" i="0" u="none" strike="noStrike" kern="1200" cap="none" spc="0" normalizeH="0" baseline="0" noProof="0" dirty="0" smtClean="0">
                        <a:ln>
                          <a:noFill/>
                        </a:ln>
                        <a:solidFill>
                          <a:prstClr val="black"/>
                        </a:solidFill>
                        <a:effectLst/>
                        <a:uLnTx/>
                        <a:uFillTx/>
                        <a:latin typeface="+mj-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IN" sz="1100" b="0" i="0" u="none" strike="noStrike" kern="1200" cap="none" spc="0" normalizeH="0" baseline="0" noProof="0" dirty="0" smtClean="0">
                          <a:ln>
                            <a:noFill/>
                          </a:ln>
                          <a:solidFill>
                            <a:prstClr val="black"/>
                          </a:solidFill>
                          <a:effectLst/>
                          <a:uLnTx/>
                          <a:uFillTx/>
                          <a:latin typeface="+mj-lt"/>
                          <a:ea typeface="+mn-ea"/>
                          <a:cs typeface="+mn-cs"/>
                        </a:rPr>
                        <a:t>Principle 2 - Businesses should provide goods and services that are safe and contribute to sustainability throughout their life cycle</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IN" sz="1100" b="0" i="0" u="none" strike="noStrike" kern="1200" cap="none" spc="0" normalizeH="0" baseline="0" noProof="0" dirty="0" smtClean="0">
                        <a:ln>
                          <a:noFill/>
                        </a:ln>
                        <a:solidFill>
                          <a:prstClr val="black"/>
                        </a:solidFill>
                        <a:effectLst/>
                        <a:uLnTx/>
                        <a:uFillTx/>
                        <a:latin typeface="+mj-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mj-lt"/>
                          <a:ea typeface="+mn-ea"/>
                          <a:cs typeface="+mn-cs"/>
                        </a:rPr>
                        <a:t>Principle 6: Businesses should respect, protect and make efforts to restore the environment </a:t>
                      </a:r>
                      <a:endParaRPr kumimoji="0" lang="en-IN" sz="1100" b="0" i="0" u="none" strike="noStrike" kern="1200" cap="none" spc="0" normalizeH="0" baseline="0" noProof="0" dirty="0" smtClean="0">
                        <a:ln>
                          <a:noFill/>
                        </a:ln>
                        <a:solidFill>
                          <a:prstClr val="black"/>
                        </a:solidFill>
                        <a:effectLst/>
                        <a:uLnTx/>
                        <a:uFillTx/>
                        <a:latin typeface="+mj-lt"/>
                        <a:ea typeface="+mn-ea"/>
                        <a:cs typeface="Times New Roman" pitchFamily="18" charset="0"/>
                      </a:endParaRPr>
                    </a:p>
                    <a:p>
                      <a:pPr>
                        <a:lnSpc>
                          <a:spcPct val="115000"/>
                        </a:lnSpc>
                        <a:spcAft>
                          <a:spcPts val="0"/>
                        </a:spcAft>
                      </a:pPr>
                      <a:endParaRPr lang="en-IN" sz="1100" dirty="0">
                        <a:effectLst/>
                        <a:latin typeface="+mj-lt"/>
                        <a:ea typeface="Calibri"/>
                        <a:cs typeface="Times New Roman"/>
                      </a:endParaRPr>
                    </a:p>
                  </a:txBody>
                  <a:tcPr marL="68580" marR="68580" marT="0" marB="0"/>
                </a:tc>
                <a:tc>
                  <a:txBody>
                    <a:bodyPr/>
                    <a:lstStyle/>
                    <a:p>
                      <a:pPr marL="171450" marR="0" indent="-171450" algn="l" defTabSz="914400" rtl="0" eaLnBrk="1" fontAlgn="auto" latinLnBrk="0" hangingPunct="1">
                        <a:lnSpc>
                          <a:spcPct val="115000"/>
                        </a:lnSpc>
                        <a:spcBef>
                          <a:spcPts val="0"/>
                        </a:spcBef>
                        <a:spcAft>
                          <a:spcPts val="0"/>
                        </a:spcAft>
                        <a:buClrTx/>
                        <a:buSzTx/>
                        <a:buFont typeface="Arial" pitchFamily="34" charset="0"/>
                        <a:buChar char="•"/>
                        <a:tabLst/>
                        <a:defRPr/>
                      </a:pPr>
                      <a:endParaRPr lang="en-IN" sz="1100" dirty="0" smtClean="0">
                        <a:effectLst/>
                        <a:latin typeface="+mj-lt"/>
                      </a:endParaRPr>
                    </a:p>
                    <a:p>
                      <a:pPr marL="171450" marR="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lang="en-IN" sz="1100" dirty="0">
                          <a:effectLst/>
                          <a:latin typeface="+mj-lt"/>
                        </a:rPr>
                        <a:t> </a:t>
                      </a:r>
                      <a:r>
                        <a:rPr lang="en-IN" sz="1100" dirty="0" smtClean="0">
                          <a:effectLst/>
                          <a:latin typeface="+mj-lt"/>
                        </a:rPr>
                        <a:t>Some community members are concerned that chemicals employed in the processing could be posing health risks</a:t>
                      </a:r>
                    </a:p>
                    <a:p>
                      <a:pPr marL="171450" marR="0" indent="-171450" algn="l" defTabSz="914400" rtl="0" eaLnBrk="1" fontAlgn="auto" latinLnBrk="0" hangingPunct="1">
                        <a:lnSpc>
                          <a:spcPct val="115000"/>
                        </a:lnSpc>
                        <a:spcBef>
                          <a:spcPts val="0"/>
                        </a:spcBef>
                        <a:spcAft>
                          <a:spcPts val="0"/>
                        </a:spcAft>
                        <a:buClrTx/>
                        <a:buSzTx/>
                        <a:buFont typeface="Arial" pitchFamily="34" charset="0"/>
                        <a:buChar char="•"/>
                        <a:tabLst/>
                        <a:defRPr/>
                      </a:pPr>
                      <a:endParaRPr lang="en-IN" sz="1100" dirty="0" smtClean="0">
                        <a:effectLst/>
                        <a:latin typeface="+mj-lt"/>
                      </a:endParaRPr>
                    </a:p>
                    <a:p>
                      <a:pPr marL="171450" marR="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lang="en-IN" sz="1100" kern="1200" dirty="0" smtClean="0">
                          <a:effectLst/>
                          <a:latin typeface="+mj-lt"/>
                        </a:rPr>
                        <a:t>The environment smells</a:t>
                      </a:r>
                      <a:r>
                        <a:rPr lang="en-IN" sz="1100" kern="1200" baseline="0" dirty="0" smtClean="0">
                          <a:effectLst/>
                          <a:latin typeface="+mj-lt"/>
                        </a:rPr>
                        <a:t> bad</a:t>
                      </a:r>
                      <a:r>
                        <a:rPr lang="en-IN" sz="1100" kern="1200" dirty="0" smtClean="0">
                          <a:effectLst/>
                          <a:latin typeface="+mj-lt"/>
                        </a:rPr>
                        <a:t> and the air is completely different from that in the immediate neighbourhood as a result of the contents of the lake water which for long has seen a mix of chemical processing.</a:t>
                      </a:r>
                      <a:endParaRPr lang="en-IN" sz="1100" dirty="0">
                        <a:effectLst/>
                        <a:latin typeface="+mj-lt"/>
                        <a:ea typeface="Calibri"/>
                        <a:cs typeface="Times New Roman"/>
                      </a:endParaRPr>
                    </a:p>
                  </a:txBody>
                  <a:tcPr marL="58193" marR="58193" marT="0" marB="0"/>
                </a:tc>
                <a:tc>
                  <a:txBody>
                    <a:bodyPr/>
                    <a:lstStyle/>
                    <a:p>
                      <a:pPr marL="171450" marR="0" indent="-171450" algn="l" defTabSz="914400" rtl="0" eaLnBrk="1" fontAlgn="auto" latinLnBrk="0" hangingPunct="1">
                        <a:lnSpc>
                          <a:spcPct val="115000"/>
                        </a:lnSpc>
                        <a:spcBef>
                          <a:spcPts val="0"/>
                        </a:spcBef>
                        <a:spcAft>
                          <a:spcPts val="0"/>
                        </a:spcAft>
                        <a:buClrTx/>
                        <a:buSzTx/>
                        <a:buFont typeface="Arial" pitchFamily="34" charset="0"/>
                        <a:buChar char="•"/>
                        <a:tabLst/>
                        <a:defRPr/>
                      </a:pPr>
                      <a:endParaRPr lang="en-IN" sz="1100" dirty="0" smtClean="0">
                        <a:effectLst/>
                        <a:latin typeface="+mj-lt"/>
                      </a:endParaRPr>
                    </a:p>
                    <a:p>
                      <a:pPr marL="171450" marR="0" indent="-171450" algn="l" defTabSz="914400" rtl="0" eaLnBrk="1" fontAlgn="auto" latinLnBrk="0" hangingPunct="1">
                        <a:lnSpc>
                          <a:spcPct val="115000"/>
                        </a:lnSpc>
                        <a:spcBef>
                          <a:spcPts val="0"/>
                        </a:spcBef>
                        <a:spcAft>
                          <a:spcPts val="0"/>
                        </a:spcAft>
                        <a:buClrTx/>
                        <a:buSzTx/>
                        <a:buFont typeface="Arial" pitchFamily="34" charset="0"/>
                        <a:buChar char="•"/>
                        <a:tabLst/>
                        <a:defRPr/>
                      </a:pPr>
                      <a:r>
                        <a:rPr lang="en-IN" sz="1100" dirty="0" smtClean="0">
                          <a:effectLst/>
                          <a:latin typeface="+mj-lt"/>
                        </a:rPr>
                        <a:t>Community </a:t>
                      </a:r>
                      <a:r>
                        <a:rPr lang="en-IN" sz="1100" dirty="0">
                          <a:effectLst/>
                          <a:latin typeface="+mj-lt"/>
                        </a:rPr>
                        <a:t>members </a:t>
                      </a:r>
                      <a:r>
                        <a:rPr lang="en-IN" sz="1100" dirty="0" smtClean="0">
                          <a:effectLst/>
                          <a:latin typeface="+mj-lt"/>
                        </a:rPr>
                        <a:t>are uncertain </a:t>
                      </a:r>
                      <a:r>
                        <a:rPr lang="en-IN" sz="1100" dirty="0">
                          <a:effectLst/>
                          <a:latin typeface="+mj-lt"/>
                        </a:rPr>
                        <a:t>as to </a:t>
                      </a:r>
                      <a:r>
                        <a:rPr lang="en-IN" sz="1100" dirty="0" smtClean="0">
                          <a:effectLst/>
                          <a:latin typeface="+mj-lt"/>
                        </a:rPr>
                        <a:t>whether the </a:t>
                      </a:r>
                      <a:r>
                        <a:rPr lang="en-IN" sz="1100" dirty="0">
                          <a:effectLst/>
                          <a:latin typeface="+mj-lt"/>
                        </a:rPr>
                        <a:t>oil interceptors and ground </a:t>
                      </a:r>
                      <a:r>
                        <a:rPr lang="en-IN" sz="1100" dirty="0" smtClean="0">
                          <a:effectLst/>
                          <a:latin typeface="+mj-lt"/>
                        </a:rPr>
                        <a:t>fuel </a:t>
                      </a:r>
                      <a:r>
                        <a:rPr lang="en-IN" sz="1100" dirty="0">
                          <a:effectLst/>
                          <a:latin typeface="+mj-lt"/>
                        </a:rPr>
                        <a:t>tanks are sufficiently safe to guarantee a conducive </a:t>
                      </a:r>
                      <a:r>
                        <a:rPr lang="en-IN" sz="1100" dirty="0" smtClean="0">
                          <a:effectLst/>
                          <a:latin typeface="+mj-lt"/>
                        </a:rPr>
                        <a:t>and </a:t>
                      </a:r>
                      <a:r>
                        <a:rPr lang="en-IN" sz="1100" dirty="0">
                          <a:effectLst/>
                          <a:latin typeface="+mj-lt"/>
                        </a:rPr>
                        <a:t>dignified living from an agricultural and general </a:t>
                      </a:r>
                      <a:r>
                        <a:rPr lang="en-IN" sz="1100" dirty="0" smtClean="0">
                          <a:effectLst/>
                          <a:latin typeface="+mj-lt"/>
                        </a:rPr>
                        <a:t>perspective</a:t>
                      </a:r>
                    </a:p>
                  </a:txBody>
                  <a:tcPr marL="58193" marR="58193" marT="0" marB="0"/>
                </a:tc>
              </a:tr>
            </a:tbl>
          </a:graphicData>
        </a:graphic>
      </p:graphicFrame>
    </p:spTree>
    <p:extLst>
      <p:ext uri="{BB962C8B-B14F-4D97-AF65-F5344CB8AC3E}">
        <p14:creationId xmlns:p14="http://schemas.microsoft.com/office/powerpoint/2010/main" val="3816199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646B86"/>
                </a:solidFill>
              </a:rPr>
              <a:t>Research Framework</a:t>
            </a:r>
            <a:br>
              <a:rPr lang="en-IN" dirty="0">
                <a:solidFill>
                  <a:srgbClr val="646B86"/>
                </a:solidFill>
              </a:rPr>
            </a:br>
            <a:r>
              <a:rPr lang="en-IN" sz="2800" dirty="0">
                <a:solidFill>
                  <a:srgbClr val="646B86"/>
                </a:solidFill>
              </a:rPr>
              <a:t>(Mining)</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1595692"/>
              </p:ext>
            </p:extLst>
          </p:nvPr>
        </p:nvGraphicFramePr>
        <p:xfrm>
          <a:off x="457200" y="1600200"/>
          <a:ext cx="7787208" cy="5205222"/>
        </p:xfrm>
        <a:graphic>
          <a:graphicData uri="http://schemas.openxmlformats.org/drawingml/2006/table">
            <a:tbl>
              <a:tblPr firstRow="1" bandRow="1">
                <a:tableStyleId>{5C22544A-7EE6-4342-B048-85BDC9FD1C3A}</a:tableStyleId>
              </a:tblPr>
              <a:tblGrid>
                <a:gridCol w="2458616"/>
                <a:gridCol w="1728192"/>
                <a:gridCol w="2088232"/>
                <a:gridCol w="1512168"/>
              </a:tblGrid>
              <a:tr h="370840">
                <a:tc>
                  <a:txBody>
                    <a:bodyPr/>
                    <a:lstStyle/>
                    <a:p>
                      <a:pPr>
                        <a:lnSpc>
                          <a:spcPct val="115000"/>
                        </a:lnSpc>
                        <a:spcAft>
                          <a:spcPts val="0"/>
                        </a:spcAft>
                      </a:pPr>
                      <a:r>
                        <a:rPr lang="en-GB" sz="1100" b="1" dirty="0">
                          <a:effectLst/>
                          <a:latin typeface="+mj-lt"/>
                        </a:rPr>
                        <a:t>Critical Economic Impacts</a:t>
                      </a:r>
                      <a:endParaRPr lang="en-IN" sz="1100" b="1" dirty="0">
                        <a:effectLst/>
                        <a:latin typeface="+mj-lt"/>
                        <a:ea typeface="Calibri"/>
                        <a:cs typeface="Times New Roman" pitchFamily="18" charset="0"/>
                      </a:endParaRPr>
                    </a:p>
                  </a:txBody>
                  <a:tcPr marL="62848" marR="62848" marT="0" marB="0"/>
                </a:tc>
                <a:tc>
                  <a:txBody>
                    <a:bodyPr/>
                    <a:lstStyle/>
                    <a:p>
                      <a:pPr>
                        <a:lnSpc>
                          <a:spcPct val="115000"/>
                        </a:lnSpc>
                        <a:spcAft>
                          <a:spcPts val="0"/>
                        </a:spcAft>
                      </a:pPr>
                      <a:r>
                        <a:rPr lang="en-IN" sz="1100" b="1" dirty="0" smtClean="0">
                          <a:effectLst/>
                          <a:latin typeface="+mj-lt"/>
                        </a:rPr>
                        <a:t>Corresponding NVG principle and core elements </a:t>
                      </a:r>
                      <a:endParaRPr lang="en-IN" sz="1100" b="1" dirty="0">
                        <a:effectLst/>
                        <a:latin typeface="+mj-lt"/>
                        <a:ea typeface="Calibri"/>
                        <a:cs typeface="Times New Roman" pitchFamily="18" charset="0"/>
                      </a:endParaRPr>
                    </a:p>
                  </a:txBody>
                  <a:tcPr marL="62848" marR="62848" marT="0" marB="0"/>
                </a:tc>
                <a:tc>
                  <a:txBody>
                    <a:bodyPr/>
                    <a:lstStyle/>
                    <a:p>
                      <a:pPr>
                        <a:lnSpc>
                          <a:spcPct val="115000"/>
                        </a:lnSpc>
                        <a:spcAft>
                          <a:spcPts val="0"/>
                        </a:spcAft>
                      </a:pPr>
                      <a:r>
                        <a:rPr lang="en-IN" sz="1100" b="1" dirty="0" smtClean="0">
                          <a:effectLst/>
                          <a:latin typeface="+mj-lt"/>
                          <a:ea typeface="Calibri"/>
                          <a:cs typeface="Times New Roman"/>
                        </a:rPr>
                        <a:t>Kenya – Tata Chemicals</a:t>
                      </a:r>
                      <a:r>
                        <a:rPr lang="en-IN" sz="1100" b="1" baseline="0" dirty="0" smtClean="0">
                          <a:effectLst/>
                          <a:latin typeface="+mj-lt"/>
                          <a:ea typeface="Calibri"/>
                          <a:cs typeface="Times New Roman"/>
                        </a:rPr>
                        <a:t> </a:t>
                      </a:r>
                      <a:r>
                        <a:rPr lang="en-IN" sz="1100" b="1" baseline="0" dirty="0" err="1" smtClean="0">
                          <a:effectLst/>
                          <a:latin typeface="+mj-lt"/>
                          <a:ea typeface="Calibri"/>
                          <a:cs typeface="Times New Roman"/>
                        </a:rPr>
                        <a:t>Magadi</a:t>
                      </a:r>
                      <a:endParaRPr lang="en-IN" sz="1100" dirty="0">
                        <a:effectLst/>
                        <a:latin typeface="+mj-lt"/>
                        <a:ea typeface="Calibri"/>
                        <a:cs typeface="Times New Roman"/>
                      </a:endParaRPr>
                    </a:p>
                  </a:txBody>
                  <a:tcPr marL="68580" marR="68580" marT="0" marB="0"/>
                </a:tc>
                <a:tc>
                  <a:txBody>
                    <a:bodyPr/>
                    <a:lstStyle/>
                    <a:p>
                      <a:pPr>
                        <a:lnSpc>
                          <a:spcPct val="115000"/>
                        </a:lnSpc>
                        <a:spcAft>
                          <a:spcPts val="0"/>
                        </a:spcAft>
                      </a:pPr>
                      <a:r>
                        <a:rPr lang="en-IN" sz="1100" b="1" dirty="0" smtClean="0">
                          <a:effectLst/>
                          <a:latin typeface="+mj-lt"/>
                          <a:ea typeface="Calibri"/>
                          <a:cs typeface="Times New Roman"/>
                        </a:rPr>
                        <a:t>Zambia – Nava Bharat Ventures Limited</a:t>
                      </a:r>
                      <a:endParaRPr lang="en-IN" sz="1100" dirty="0">
                        <a:effectLst/>
                        <a:latin typeface="+mj-lt"/>
                        <a:ea typeface="Calibri"/>
                        <a:cs typeface="Times New Roman"/>
                      </a:endParaRPr>
                    </a:p>
                  </a:txBody>
                  <a:tcPr marL="68580" marR="68580" marT="0" marB="0"/>
                </a:tc>
              </a:tr>
              <a:tr h="37084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0" u="none" strike="noStrike" dirty="0">
                          <a:effectLst/>
                          <a:latin typeface="+mj-lt"/>
                        </a:rPr>
                        <a:t> </a:t>
                      </a:r>
                      <a:endParaRPr lang="en-GB" sz="1100" b="0" u="none" strike="noStrike" dirty="0" smtClean="0">
                        <a:effectLst/>
                        <a:latin typeface="+mj-lt"/>
                      </a:endParaRPr>
                    </a:p>
                    <a:p>
                      <a:pPr marL="0" marR="0" indent="0" algn="l" defTabSz="914400" rtl="0" eaLnBrk="1" fontAlgn="auto" latinLnBrk="0" hangingPunct="1">
                        <a:lnSpc>
                          <a:spcPct val="115000"/>
                        </a:lnSpc>
                        <a:spcBef>
                          <a:spcPts val="0"/>
                        </a:spcBef>
                        <a:spcAft>
                          <a:spcPts val="0"/>
                        </a:spcAft>
                        <a:buClrTx/>
                        <a:buSzTx/>
                        <a:buFontTx/>
                        <a:buNone/>
                        <a:tabLst/>
                        <a:defRPr/>
                      </a:pPr>
                      <a:r>
                        <a:rPr lang="en-GB" sz="1100" b="1" i="1" u="sng" dirty="0" smtClean="0">
                          <a:effectLst/>
                          <a:latin typeface="+mj-lt"/>
                        </a:rPr>
                        <a:t>Economic viability</a:t>
                      </a:r>
                      <a:r>
                        <a:rPr lang="en-GB" sz="1100" b="1" i="1" u="none" baseline="0" dirty="0" smtClean="0">
                          <a:effectLst/>
                          <a:latin typeface="+mj-lt"/>
                        </a:rPr>
                        <a:t> </a:t>
                      </a:r>
                      <a:r>
                        <a:rPr lang="en-IN" sz="1100" b="0" i="0" u="none" baseline="0" dirty="0" smtClean="0">
                          <a:effectLst/>
                          <a:latin typeface="+mj-lt"/>
                        </a:rPr>
                        <a:t>-</a:t>
                      </a:r>
                      <a:r>
                        <a:rPr lang="en-IN" sz="1100" b="0" u="none" baseline="0" dirty="0" smtClean="0">
                          <a:effectLst/>
                          <a:latin typeface="+mj-lt"/>
                        </a:rPr>
                        <a:t> </a:t>
                      </a:r>
                      <a:r>
                        <a:rPr lang="en-IN" sz="1100" b="0" dirty="0" smtClean="0">
                          <a:effectLst/>
                          <a:latin typeface="+mj-lt"/>
                        </a:rPr>
                        <a:t>Employment</a:t>
                      </a:r>
                      <a:r>
                        <a:rPr lang="en-IN" sz="1100" b="0" baseline="0" dirty="0" smtClean="0">
                          <a:effectLst/>
                          <a:latin typeface="+mj-lt"/>
                        </a:rPr>
                        <a:t> creation, backward –forward linkages, and skills development</a:t>
                      </a:r>
                      <a:endParaRPr lang="en-IN" sz="1100" b="0" dirty="0" smtClean="0">
                        <a:effectLst/>
                        <a:latin typeface="+mj-lt"/>
                      </a:endParaRPr>
                    </a:p>
                    <a:p>
                      <a:pPr>
                        <a:lnSpc>
                          <a:spcPct val="115000"/>
                        </a:lnSpc>
                        <a:spcAft>
                          <a:spcPts val="0"/>
                        </a:spcAft>
                      </a:pPr>
                      <a:r>
                        <a:rPr lang="en-GB" sz="1100" b="0" u="none" strike="noStrike" dirty="0">
                          <a:effectLst/>
                          <a:latin typeface="+mj-lt"/>
                        </a:rPr>
                        <a:t> </a:t>
                      </a:r>
                    </a:p>
                    <a:p>
                      <a:pPr marL="342900" lvl="0" indent="-342900">
                        <a:lnSpc>
                          <a:spcPct val="115000"/>
                        </a:lnSpc>
                        <a:spcAft>
                          <a:spcPts val="0"/>
                        </a:spcAft>
                        <a:buFont typeface="Symbol"/>
                        <a:buChar char=""/>
                        <a:tabLst>
                          <a:tab pos="180340" algn="l"/>
                        </a:tabLst>
                      </a:pPr>
                      <a:r>
                        <a:rPr lang="en-GB" sz="1100" b="0" dirty="0" smtClean="0">
                          <a:effectLst/>
                          <a:latin typeface="+mj-lt"/>
                        </a:rPr>
                        <a:t>Livelihood options sometimes arise due to mining activates. </a:t>
                      </a:r>
                      <a:endParaRPr lang="en-IN" sz="1100" b="0" dirty="0" smtClean="0">
                        <a:effectLst/>
                        <a:latin typeface="+mj-lt"/>
                      </a:endParaRPr>
                    </a:p>
                    <a:p>
                      <a:pPr marL="342900" lvl="0" indent="-342900">
                        <a:lnSpc>
                          <a:spcPct val="115000"/>
                        </a:lnSpc>
                        <a:spcAft>
                          <a:spcPts val="0"/>
                        </a:spcAft>
                        <a:buFont typeface="Symbol"/>
                        <a:buChar char=""/>
                        <a:tabLst>
                          <a:tab pos="180340" algn="l"/>
                        </a:tabLst>
                      </a:pPr>
                      <a:r>
                        <a:rPr lang="en-GB" sz="1100" b="0" dirty="0" smtClean="0">
                          <a:effectLst/>
                          <a:latin typeface="+mj-lt"/>
                        </a:rPr>
                        <a:t>Loss of access to common property resources i.e. ponds, grazing land, market place.</a:t>
                      </a:r>
                      <a:endParaRPr lang="en-IN" sz="1100" b="0" dirty="0" smtClean="0">
                        <a:effectLst/>
                        <a:latin typeface="+mj-lt"/>
                      </a:endParaRPr>
                    </a:p>
                    <a:p>
                      <a:pPr marL="342900" lvl="0" indent="-342900">
                        <a:lnSpc>
                          <a:spcPct val="115000"/>
                        </a:lnSpc>
                        <a:spcAft>
                          <a:spcPts val="0"/>
                        </a:spcAft>
                        <a:buFont typeface="Symbol"/>
                        <a:buChar char=""/>
                        <a:tabLst>
                          <a:tab pos="180340" algn="l"/>
                        </a:tabLst>
                      </a:pPr>
                      <a:r>
                        <a:rPr lang="en-GB" sz="1100" b="0" dirty="0" smtClean="0">
                          <a:effectLst/>
                          <a:latin typeface="+mj-lt"/>
                        </a:rPr>
                        <a:t>Impact on businesses</a:t>
                      </a:r>
                      <a:r>
                        <a:rPr lang="en-GB" sz="1100" b="0" baseline="0" dirty="0" smtClean="0">
                          <a:effectLst/>
                          <a:latin typeface="+mj-lt"/>
                        </a:rPr>
                        <a:t> and/or </a:t>
                      </a:r>
                      <a:r>
                        <a:rPr lang="en-GB" sz="1100" b="0" dirty="0" smtClean="0">
                          <a:effectLst/>
                          <a:latin typeface="+mj-lt"/>
                        </a:rPr>
                        <a:t>jobs.</a:t>
                      </a:r>
                      <a:endParaRPr lang="en-IN" sz="1100" b="0" dirty="0" smtClean="0">
                        <a:effectLst/>
                        <a:latin typeface="+mj-lt"/>
                      </a:endParaRPr>
                    </a:p>
                    <a:p>
                      <a:pPr marL="342900" lvl="0" indent="-342900">
                        <a:lnSpc>
                          <a:spcPct val="115000"/>
                        </a:lnSpc>
                        <a:spcAft>
                          <a:spcPts val="0"/>
                        </a:spcAft>
                        <a:buFont typeface="Symbol"/>
                        <a:buChar char=""/>
                        <a:tabLst>
                          <a:tab pos="180340" algn="l"/>
                        </a:tabLst>
                      </a:pPr>
                      <a:r>
                        <a:rPr lang="en-GB" sz="1100" b="0" dirty="0" smtClean="0">
                          <a:effectLst/>
                          <a:latin typeface="+mj-lt"/>
                        </a:rPr>
                        <a:t>Changing labour patterns that make labour-intensive irrigation unattractive</a:t>
                      </a:r>
                    </a:p>
                    <a:p>
                      <a:pPr marL="342900" lvl="0" indent="-342900">
                        <a:lnSpc>
                          <a:spcPct val="115000"/>
                        </a:lnSpc>
                        <a:spcAft>
                          <a:spcPts val="0"/>
                        </a:spcAft>
                        <a:buFont typeface="Symbol"/>
                        <a:buChar char=""/>
                        <a:tabLst>
                          <a:tab pos="180340" algn="l"/>
                        </a:tabLst>
                      </a:pPr>
                      <a:r>
                        <a:rPr lang="en-GB" sz="1100" b="0" dirty="0" smtClean="0">
                          <a:effectLst/>
                          <a:latin typeface="+mj-lt"/>
                        </a:rPr>
                        <a:t>Impact on local economy as a whole.  </a:t>
                      </a:r>
                      <a:endParaRPr lang="en-IN" sz="1100" b="0" dirty="0" smtClean="0">
                        <a:effectLst/>
                        <a:latin typeface="+mj-lt"/>
                      </a:endParaRPr>
                    </a:p>
                    <a:p>
                      <a:pPr marL="342900" lvl="0" indent="-342900">
                        <a:lnSpc>
                          <a:spcPct val="115000"/>
                        </a:lnSpc>
                        <a:spcAft>
                          <a:spcPts val="1000"/>
                        </a:spcAft>
                        <a:buFont typeface="Symbol"/>
                        <a:buChar char=""/>
                        <a:tabLst>
                          <a:tab pos="180340" algn="l"/>
                        </a:tabLst>
                      </a:pPr>
                      <a:r>
                        <a:rPr lang="en-GB" sz="1100" b="0" dirty="0" smtClean="0">
                          <a:effectLst/>
                          <a:latin typeface="+mj-lt"/>
                        </a:rPr>
                        <a:t>Overall reduction/increase in income</a:t>
                      </a:r>
                      <a:endParaRPr lang="en-IN" sz="1100" b="0" dirty="0">
                        <a:effectLst/>
                        <a:latin typeface="+mj-lt"/>
                        <a:cs typeface="Times New Roman" pitchFamily="18" charset="0"/>
                      </a:endParaRPr>
                    </a:p>
                  </a:txBody>
                  <a:tcPr marL="62848" marR="62848"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GB" sz="1100" b="0" u="none" strike="noStrike" kern="1200" cap="none" spc="0" normalizeH="0" baseline="0" noProof="0" dirty="0" smtClean="0">
                        <a:ln>
                          <a:noFill/>
                        </a:ln>
                        <a:effectLst/>
                        <a:uLnTx/>
                        <a:uFillTx/>
                        <a:latin typeface="+mj-lt"/>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IN" sz="1100" b="0" u="none" strike="noStrike" kern="1200" cap="none" spc="0" normalizeH="0" baseline="0" noProof="0" dirty="0" smtClean="0">
                          <a:ln>
                            <a:noFill/>
                          </a:ln>
                          <a:effectLst/>
                          <a:uLnTx/>
                          <a:uFillTx/>
                          <a:latin typeface="+mj-lt"/>
                        </a:rPr>
                        <a:t>Principle 3: Businesses should promote the wellbeing of all employees</a:t>
                      </a:r>
                      <a:endParaRPr kumimoji="0" lang="en-GB" sz="1100" b="0" u="none" strike="noStrike" kern="1200" cap="none" spc="0" normalizeH="0" baseline="0" noProof="0" dirty="0" smtClean="0">
                        <a:ln>
                          <a:noFill/>
                        </a:ln>
                        <a:effectLst/>
                        <a:uLnTx/>
                        <a:uFillTx/>
                        <a:latin typeface="+mj-lt"/>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GB" sz="1100" b="0" u="none" strike="noStrike" kern="1200" cap="none" spc="0" normalizeH="0" baseline="0" noProof="0" dirty="0" smtClean="0">
                        <a:ln>
                          <a:noFill/>
                        </a:ln>
                        <a:effectLst/>
                        <a:uLnTx/>
                        <a:uFillTx/>
                        <a:latin typeface="+mj-lt"/>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100" b="0" u="none" strike="noStrike" kern="1200" cap="none" spc="0" normalizeH="0" baseline="0" noProof="0" dirty="0" smtClean="0">
                          <a:ln>
                            <a:noFill/>
                          </a:ln>
                          <a:effectLst/>
                          <a:uLnTx/>
                          <a:uFillTx/>
                          <a:latin typeface="+mj-lt"/>
                        </a:rPr>
                        <a:t>Principle 8: Businesses should support inclusive growth and equitable development</a:t>
                      </a:r>
                      <a:endParaRPr kumimoji="0" lang="en-IN" sz="1100" b="0" u="none" strike="noStrike" kern="1200" cap="none" spc="0" normalizeH="0" baseline="0" noProof="0" dirty="0" smtClean="0">
                        <a:ln>
                          <a:noFill/>
                        </a:ln>
                        <a:effectLst/>
                        <a:uLnTx/>
                        <a:uFillTx/>
                        <a:latin typeface="+mj-lt"/>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GB" sz="1100" b="0" u="none" strike="noStrike" kern="1200" cap="none" spc="0" normalizeH="0" baseline="0" noProof="0" dirty="0" smtClean="0">
                          <a:ln>
                            <a:noFill/>
                          </a:ln>
                          <a:effectLst/>
                          <a:uLnTx/>
                          <a:uFillTx/>
                          <a:latin typeface="+mj-lt"/>
                        </a:rPr>
                        <a:t> </a:t>
                      </a:r>
                      <a:r>
                        <a:rPr kumimoji="0" lang="en-IN" sz="1100" b="0" u="none" strike="noStrike" kern="1200" cap="none" spc="0" normalizeH="0" baseline="0" noProof="0" dirty="0" smtClean="0">
                          <a:ln>
                            <a:noFill/>
                          </a:ln>
                          <a:effectLst/>
                          <a:uLnTx/>
                          <a:uFillTx/>
                          <a:latin typeface="+mj-lt"/>
                        </a:rPr>
                        <a:t> </a:t>
                      </a:r>
                    </a:p>
                  </a:txBody>
                  <a:tcPr marL="62848" marR="62848" marT="0" marB="0"/>
                </a:tc>
                <a:tc>
                  <a:txBody>
                    <a:bodyPr/>
                    <a:lstStyle/>
                    <a:p>
                      <a:pPr marL="171450" indent="-171450">
                        <a:lnSpc>
                          <a:spcPct val="115000"/>
                        </a:lnSpc>
                        <a:spcAft>
                          <a:spcPts val="0"/>
                        </a:spcAft>
                        <a:buFont typeface="Arial" pitchFamily="34" charset="0"/>
                        <a:buChar char="•"/>
                      </a:pPr>
                      <a:endParaRPr lang="en-IN" sz="1100" dirty="0" smtClean="0">
                        <a:effectLst/>
                        <a:latin typeface="+mj-lt"/>
                      </a:endParaRPr>
                    </a:p>
                    <a:p>
                      <a:pPr marL="171450" indent="-171450">
                        <a:lnSpc>
                          <a:spcPct val="115000"/>
                        </a:lnSpc>
                        <a:spcAft>
                          <a:spcPts val="0"/>
                        </a:spcAft>
                        <a:buFont typeface="Arial" pitchFamily="34" charset="0"/>
                        <a:buChar char="•"/>
                      </a:pPr>
                      <a:r>
                        <a:rPr lang="en-IN" sz="1100" dirty="0" smtClean="0">
                          <a:effectLst/>
                          <a:latin typeface="+mj-lt"/>
                        </a:rPr>
                        <a:t>The </a:t>
                      </a:r>
                      <a:r>
                        <a:rPr lang="en-IN" sz="1100" dirty="0">
                          <a:effectLst/>
                          <a:latin typeface="+mj-lt"/>
                        </a:rPr>
                        <a:t>company is a key source of livelihood and has created </a:t>
                      </a:r>
                      <a:r>
                        <a:rPr lang="en-IN" sz="1100" dirty="0" smtClean="0">
                          <a:effectLst/>
                          <a:latin typeface="+mj-lt"/>
                        </a:rPr>
                        <a:t>both skilled and unskilled job opportunities. </a:t>
                      </a:r>
                    </a:p>
                    <a:p>
                      <a:pPr marL="171450" indent="-171450">
                        <a:lnSpc>
                          <a:spcPct val="115000"/>
                        </a:lnSpc>
                        <a:spcAft>
                          <a:spcPts val="0"/>
                        </a:spcAft>
                        <a:buFont typeface="Arial" pitchFamily="34" charset="0"/>
                        <a:buChar char="•"/>
                      </a:pPr>
                      <a:r>
                        <a:rPr lang="en-IN" sz="1100" dirty="0" smtClean="0">
                          <a:effectLst/>
                          <a:latin typeface="+mj-lt"/>
                        </a:rPr>
                        <a:t>There </a:t>
                      </a:r>
                      <a:r>
                        <a:rPr lang="en-IN" sz="1100" dirty="0">
                          <a:effectLst/>
                          <a:latin typeface="+mj-lt"/>
                        </a:rPr>
                        <a:t>has been an increase in employment in other sectors as a result of the presence of the company including banking, hotel industry, butchery, cultural artefacts, bars </a:t>
                      </a:r>
                      <a:endParaRPr lang="en-IN" sz="1100" dirty="0" smtClean="0">
                        <a:effectLst/>
                        <a:latin typeface="+mj-lt"/>
                      </a:endParaRPr>
                    </a:p>
                    <a:p>
                      <a:pPr marL="171450" indent="-171450">
                        <a:lnSpc>
                          <a:spcPct val="115000"/>
                        </a:lnSpc>
                        <a:spcAft>
                          <a:spcPts val="0"/>
                        </a:spcAft>
                        <a:buFont typeface="Arial" pitchFamily="34" charset="0"/>
                        <a:buChar char="•"/>
                      </a:pPr>
                      <a:r>
                        <a:rPr lang="en-IN" sz="1100" dirty="0" smtClean="0">
                          <a:effectLst/>
                          <a:latin typeface="+mj-lt"/>
                        </a:rPr>
                        <a:t>The community</a:t>
                      </a:r>
                      <a:r>
                        <a:rPr lang="en-IN" sz="1100" baseline="0" dirty="0" smtClean="0">
                          <a:effectLst/>
                          <a:latin typeface="+mj-lt"/>
                        </a:rPr>
                        <a:t> </a:t>
                      </a:r>
                      <a:r>
                        <a:rPr lang="en-IN" sz="1100" dirty="0" smtClean="0">
                          <a:effectLst/>
                          <a:latin typeface="+mj-lt"/>
                        </a:rPr>
                        <a:t> </a:t>
                      </a:r>
                      <a:r>
                        <a:rPr lang="en-IN" sz="1100" dirty="0">
                          <a:effectLst/>
                          <a:latin typeface="+mj-lt"/>
                        </a:rPr>
                        <a:t>can no longer establish their own businesses because the land is owned by the company. </a:t>
                      </a:r>
                      <a:endParaRPr lang="en-IN" sz="1100" dirty="0" smtClean="0">
                        <a:effectLst/>
                        <a:latin typeface="+mj-lt"/>
                      </a:endParaRPr>
                    </a:p>
                    <a:p>
                      <a:pPr marL="171450" indent="-171450">
                        <a:lnSpc>
                          <a:spcPct val="115000"/>
                        </a:lnSpc>
                        <a:spcAft>
                          <a:spcPts val="0"/>
                        </a:spcAft>
                        <a:buFont typeface="Arial" pitchFamily="34" charset="0"/>
                        <a:buChar char="•"/>
                      </a:pPr>
                      <a:r>
                        <a:rPr lang="en-IN" sz="1100" dirty="0" smtClean="0">
                          <a:effectLst/>
                          <a:latin typeface="+mj-lt"/>
                        </a:rPr>
                        <a:t>There </a:t>
                      </a:r>
                      <a:r>
                        <a:rPr lang="en-IN" sz="1100" dirty="0">
                          <a:effectLst/>
                          <a:latin typeface="+mj-lt"/>
                        </a:rPr>
                        <a:t>is some frustration regarding inadequate remuneration, expensive health care and exorbitant school fees by the private schools causing the community to rely on the public schools.</a:t>
                      </a:r>
                      <a:endParaRPr lang="en-IN" sz="1100" dirty="0">
                        <a:effectLst/>
                        <a:latin typeface="+mj-lt"/>
                        <a:ea typeface="Calibri"/>
                        <a:cs typeface="Times New Roman"/>
                      </a:endParaRPr>
                    </a:p>
                  </a:txBody>
                  <a:tcPr marL="58193" marR="58193" marT="0" marB="0"/>
                </a:tc>
                <a:tc>
                  <a:txBody>
                    <a:bodyPr/>
                    <a:lstStyle/>
                    <a:p>
                      <a:pPr marL="171450" indent="-171450">
                        <a:lnSpc>
                          <a:spcPct val="115000"/>
                        </a:lnSpc>
                        <a:spcAft>
                          <a:spcPts val="0"/>
                        </a:spcAft>
                        <a:buFont typeface="Arial" pitchFamily="34" charset="0"/>
                        <a:buChar char="•"/>
                      </a:pPr>
                      <a:endParaRPr lang="en-IN" sz="1100" dirty="0" smtClean="0">
                        <a:effectLst/>
                        <a:latin typeface="+mj-lt"/>
                      </a:endParaRPr>
                    </a:p>
                    <a:p>
                      <a:pPr marL="171450" indent="-171450">
                        <a:lnSpc>
                          <a:spcPct val="115000"/>
                        </a:lnSpc>
                        <a:spcAft>
                          <a:spcPts val="0"/>
                        </a:spcAft>
                        <a:buFont typeface="Arial" pitchFamily="34" charset="0"/>
                        <a:buChar char="•"/>
                      </a:pPr>
                      <a:r>
                        <a:rPr lang="en-IN" sz="1100" dirty="0" smtClean="0">
                          <a:effectLst/>
                          <a:latin typeface="+mj-lt"/>
                        </a:rPr>
                        <a:t>Young </a:t>
                      </a:r>
                      <a:r>
                        <a:rPr lang="en-IN" sz="1100" dirty="0">
                          <a:effectLst/>
                          <a:latin typeface="+mj-lt"/>
                        </a:rPr>
                        <a:t>people have gained employment opportunities. </a:t>
                      </a:r>
                      <a:endParaRPr lang="en-IN" sz="1100" dirty="0" smtClean="0">
                        <a:effectLst/>
                        <a:latin typeface="+mj-lt"/>
                      </a:endParaRPr>
                    </a:p>
                    <a:p>
                      <a:pPr marL="171450" indent="-171450">
                        <a:lnSpc>
                          <a:spcPct val="115000"/>
                        </a:lnSpc>
                        <a:spcAft>
                          <a:spcPts val="0"/>
                        </a:spcAft>
                        <a:buFont typeface="Arial" pitchFamily="34" charset="0"/>
                        <a:buChar char="•"/>
                      </a:pPr>
                      <a:r>
                        <a:rPr lang="en-IN" sz="1100" dirty="0" smtClean="0">
                          <a:effectLst/>
                          <a:latin typeface="+mj-lt"/>
                        </a:rPr>
                        <a:t>Job opportunities have increased since </a:t>
                      </a:r>
                      <a:r>
                        <a:rPr lang="en-IN" sz="1100" dirty="0">
                          <a:effectLst/>
                          <a:latin typeface="+mj-lt"/>
                        </a:rPr>
                        <a:t>Nava Bharat took over in </a:t>
                      </a:r>
                      <a:r>
                        <a:rPr lang="en-IN" sz="1100" dirty="0" smtClean="0">
                          <a:effectLst/>
                          <a:latin typeface="+mj-lt"/>
                        </a:rPr>
                        <a:t>2009</a:t>
                      </a:r>
                    </a:p>
                    <a:p>
                      <a:pPr marL="171450" indent="-171450">
                        <a:lnSpc>
                          <a:spcPct val="115000"/>
                        </a:lnSpc>
                        <a:spcAft>
                          <a:spcPts val="0"/>
                        </a:spcAft>
                        <a:buFont typeface="Arial" pitchFamily="34" charset="0"/>
                        <a:buChar char="•"/>
                      </a:pPr>
                      <a:r>
                        <a:rPr lang="en-IN" sz="1100" dirty="0" smtClean="0">
                          <a:effectLst/>
                          <a:latin typeface="+mj-lt"/>
                        </a:rPr>
                        <a:t>There </a:t>
                      </a:r>
                      <a:r>
                        <a:rPr lang="en-IN" sz="1100" dirty="0">
                          <a:effectLst/>
                          <a:latin typeface="+mj-lt"/>
                        </a:rPr>
                        <a:t>have also been employment spinoffs due to input suppliers</a:t>
                      </a:r>
                      <a:endParaRPr lang="en-IN" sz="1100" dirty="0">
                        <a:effectLst/>
                        <a:latin typeface="+mj-lt"/>
                        <a:ea typeface="Calibri"/>
                        <a:cs typeface="Times New Roman"/>
                      </a:endParaRPr>
                    </a:p>
                  </a:txBody>
                  <a:tcPr marL="58193" marR="58193" marT="0" marB="0"/>
                </a:tc>
              </a:tr>
            </a:tbl>
          </a:graphicData>
        </a:graphic>
      </p:graphicFrame>
    </p:spTree>
    <p:extLst>
      <p:ext uri="{BB962C8B-B14F-4D97-AF65-F5344CB8AC3E}">
        <p14:creationId xmlns:p14="http://schemas.microsoft.com/office/powerpoint/2010/main" val="41548219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516</TotalTime>
  <Words>1502</Words>
  <Application>Microsoft Office PowerPoint</Application>
  <PresentationFormat>On-screen Show (4:3)</PresentationFormat>
  <Paragraphs>338</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Critical Dimensions of Indian Investments in Africa (IIA project)</vt:lpstr>
      <vt:lpstr>Research Questions</vt:lpstr>
      <vt:lpstr>Framework of Analysis</vt:lpstr>
      <vt:lpstr>Research Framework (Mining)</vt:lpstr>
      <vt:lpstr>Research Framework (Mining)</vt:lpstr>
      <vt:lpstr>Research Framework (Mining)</vt:lpstr>
      <vt:lpstr>Research Framework (Mining)</vt:lpstr>
      <vt:lpstr>Research Framework (Mining)</vt:lpstr>
      <vt:lpstr>Research Framework (Mining)</vt:lpstr>
      <vt:lpstr>Research Framework (Agriculture)</vt:lpstr>
      <vt:lpstr>Research Framework (Agriculture)</vt:lpstr>
      <vt:lpstr>Research Framework (Agriculture)</vt:lpstr>
      <vt:lpstr>Research Framework (Agriculture)</vt:lpstr>
      <vt:lpstr>Research Framework  (Agriculture)</vt:lpstr>
      <vt:lpstr>Data Collection –  Tools and Methodology</vt:lpstr>
      <vt:lpstr>Challenges </vt:lpstr>
      <vt:lpstr>Outline of Research Report</vt:lpstr>
      <vt:lpstr>Outline of Research Report</vt:lpstr>
      <vt:lpstr>Outline of Research Report</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Chenai Mukumba</dc:creator>
  <cp:lastModifiedBy>webmaster</cp:lastModifiedBy>
  <cp:revision>44</cp:revision>
  <cp:lastPrinted>2014-04-14T06:52:16Z</cp:lastPrinted>
  <dcterms:created xsi:type="dcterms:W3CDTF">2014-04-11T09:19:33Z</dcterms:created>
  <dcterms:modified xsi:type="dcterms:W3CDTF">2014-05-01T06:45:25Z</dcterms:modified>
</cp:coreProperties>
</file>