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4" r:id="rId4"/>
    <p:sldId id="258" r:id="rId5"/>
    <p:sldId id="259" r:id="rId6"/>
    <p:sldId id="266" r:id="rId7"/>
    <p:sldId id="260" r:id="rId8"/>
    <p:sldId id="267" r:id="rId9"/>
    <p:sldId id="275" r:id="rId10"/>
    <p:sldId id="276" r:id="rId11"/>
    <p:sldId id="277" r:id="rId12"/>
    <p:sldId id="278" r:id="rId13"/>
    <p:sldId id="279" r:id="rId14"/>
    <p:sldId id="272" r:id="rId15"/>
    <p:sldId id="264" r:id="rId16"/>
    <p:sldId id="265" r:id="rId17"/>
    <p:sldId id="273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C5B25-F2D3-47FB-8FDC-9CD9F2984CD0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5928326F-6401-441E-8B67-B474811E1F94}">
      <dgm:prSet phldrT="[Text]"/>
      <dgm:spPr/>
      <dgm:t>
        <a:bodyPr/>
        <a:lstStyle/>
        <a:p>
          <a:pPr algn="ctr"/>
          <a:r>
            <a:rPr lang="en-US" b="1" dirty="0" smtClean="0"/>
            <a:t>Regulation</a:t>
          </a:r>
          <a:endParaRPr lang="en-IN" b="1" dirty="0"/>
        </a:p>
      </dgm:t>
    </dgm:pt>
    <dgm:pt modelId="{2CDE2C7E-B8E4-4E5B-BAAC-BBE4FBE4319B}" type="parTrans" cxnId="{EB8705F6-71C4-4987-891B-DBB2723EE2E3}">
      <dgm:prSet/>
      <dgm:spPr/>
      <dgm:t>
        <a:bodyPr/>
        <a:lstStyle/>
        <a:p>
          <a:pPr algn="ctr"/>
          <a:endParaRPr lang="en-IN"/>
        </a:p>
      </dgm:t>
    </dgm:pt>
    <dgm:pt modelId="{03FF993F-5281-4428-B0E7-290A216246A8}" type="sibTrans" cxnId="{EB8705F6-71C4-4987-891B-DBB2723EE2E3}">
      <dgm:prSet/>
      <dgm:spPr/>
      <dgm:t>
        <a:bodyPr/>
        <a:lstStyle/>
        <a:p>
          <a:pPr algn="ctr"/>
          <a:endParaRPr lang="en-IN"/>
        </a:p>
      </dgm:t>
    </dgm:pt>
    <dgm:pt modelId="{F2DA1598-C434-4F06-BA2A-6762282A5985}">
      <dgm:prSet phldrT="[Text]" custT="1"/>
      <dgm:spPr/>
      <dgm:t>
        <a:bodyPr/>
        <a:lstStyle/>
        <a:p>
          <a:pPr algn="ctr"/>
          <a:r>
            <a:rPr lang="en-US" sz="1800" b="1" dirty="0" smtClean="0"/>
            <a:t>Enforcement</a:t>
          </a:r>
          <a:endParaRPr lang="en-IN" sz="1800" b="1" dirty="0"/>
        </a:p>
      </dgm:t>
    </dgm:pt>
    <dgm:pt modelId="{C503130B-5D43-4172-BFB2-86FF4D74AB60}" type="parTrans" cxnId="{3F74E0D9-22F6-4B54-B7F1-4F9387486ADC}">
      <dgm:prSet/>
      <dgm:spPr/>
      <dgm:t>
        <a:bodyPr/>
        <a:lstStyle/>
        <a:p>
          <a:pPr algn="ctr"/>
          <a:endParaRPr lang="en-IN"/>
        </a:p>
      </dgm:t>
    </dgm:pt>
    <dgm:pt modelId="{B2117581-00E3-4722-9078-AC619171445E}" type="sibTrans" cxnId="{3F74E0D9-22F6-4B54-B7F1-4F9387486ADC}">
      <dgm:prSet/>
      <dgm:spPr/>
      <dgm:t>
        <a:bodyPr/>
        <a:lstStyle/>
        <a:p>
          <a:pPr algn="ctr"/>
          <a:endParaRPr lang="en-IN"/>
        </a:p>
      </dgm:t>
    </dgm:pt>
    <dgm:pt modelId="{875C822C-D539-4619-AF0F-66E18EB9FF77}">
      <dgm:prSet phldrT="[Text]"/>
      <dgm:spPr/>
      <dgm:t>
        <a:bodyPr/>
        <a:lstStyle/>
        <a:p>
          <a:pPr algn="ctr"/>
          <a:r>
            <a:rPr lang="en-US" b="1" dirty="0" smtClean="0"/>
            <a:t>Outcome (Corporate Conduct)</a:t>
          </a:r>
          <a:endParaRPr lang="en-IN" b="1" dirty="0"/>
        </a:p>
      </dgm:t>
    </dgm:pt>
    <dgm:pt modelId="{484F271C-CA6E-4103-9CE3-84CD133C242F}" type="parTrans" cxnId="{66D461DE-5B2C-4DD0-B727-D71FECF818F8}">
      <dgm:prSet/>
      <dgm:spPr/>
      <dgm:t>
        <a:bodyPr/>
        <a:lstStyle/>
        <a:p>
          <a:pPr algn="ctr"/>
          <a:endParaRPr lang="en-IN"/>
        </a:p>
      </dgm:t>
    </dgm:pt>
    <dgm:pt modelId="{7429B43D-DE18-4C9C-96D6-13EADFA7F528}" type="sibTrans" cxnId="{66D461DE-5B2C-4DD0-B727-D71FECF818F8}">
      <dgm:prSet/>
      <dgm:spPr/>
      <dgm:t>
        <a:bodyPr/>
        <a:lstStyle/>
        <a:p>
          <a:pPr algn="ctr"/>
          <a:endParaRPr lang="en-IN"/>
        </a:p>
      </dgm:t>
    </dgm:pt>
    <dgm:pt modelId="{3AC6CA3B-9742-4C00-BE31-709C949E3913}" type="pres">
      <dgm:prSet presAssocID="{3F4C5B25-F2D3-47FB-8FDC-9CD9F2984CD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80183C5-A240-4526-8602-285B540B79B4}" type="pres">
      <dgm:prSet presAssocID="{5928326F-6401-441E-8B67-B474811E1F9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3D76254-F3E8-414A-A1F6-0478CE978FD2}" type="pres">
      <dgm:prSet presAssocID="{03FF993F-5281-4428-B0E7-290A216246A8}" presName="sibTrans" presStyleLbl="sibTrans2D1" presStyleIdx="0" presStyleCnt="2"/>
      <dgm:spPr/>
      <dgm:t>
        <a:bodyPr/>
        <a:lstStyle/>
        <a:p>
          <a:endParaRPr lang="en-GB"/>
        </a:p>
      </dgm:t>
    </dgm:pt>
    <dgm:pt modelId="{99A0391E-9B38-4F9B-92AD-C6B67B8C25E5}" type="pres">
      <dgm:prSet presAssocID="{03FF993F-5281-4428-B0E7-290A216246A8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04E63683-A845-4763-BFC6-B1752BC811BA}" type="pres">
      <dgm:prSet presAssocID="{F2DA1598-C434-4F06-BA2A-6762282A5985}" presName="node" presStyleLbl="node1" presStyleIdx="1" presStyleCnt="3" custScaleX="122818" custLinFactNeighborX="3799" custLinFactNeighborY="79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880BE1-B64B-402A-8A54-A8A5476544D3}" type="pres">
      <dgm:prSet presAssocID="{B2117581-00E3-4722-9078-AC619171445E}" presName="sibTrans" presStyleLbl="sibTrans2D1" presStyleIdx="1" presStyleCnt="2"/>
      <dgm:spPr/>
      <dgm:t>
        <a:bodyPr/>
        <a:lstStyle/>
        <a:p>
          <a:endParaRPr lang="en-GB"/>
        </a:p>
      </dgm:t>
    </dgm:pt>
    <dgm:pt modelId="{4B4E3375-0BE9-44BD-BF3C-6278A500BFD5}" type="pres">
      <dgm:prSet presAssocID="{B2117581-00E3-4722-9078-AC619171445E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E32092D1-5E46-4093-A63B-76F65A81DF55}" type="pres">
      <dgm:prSet presAssocID="{875C822C-D539-4619-AF0F-66E18EB9FF77}" presName="node" presStyleLbl="node1" presStyleIdx="2" presStyleCnt="3" custLinFactNeighborY="-79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084C351-54B2-43C6-BA00-241E2BC46383}" type="presOf" srcId="{3F4C5B25-F2D3-47FB-8FDC-9CD9F2984CD0}" destId="{3AC6CA3B-9742-4C00-BE31-709C949E3913}" srcOrd="0" destOrd="0" presId="urn:microsoft.com/office/officeart/2005/8/layout/process1"/>
    <dgm:cxn modelId="{DBD27F36-D295-4B6A-99AD-44810978E0B9}" type="presOf" srcId="{03FF993F-5281-4428-B0E7-290A216246A8}" destId="{A3D76254-F3E8-414A-A1F6-0478CE978FD2}" srcOrd="0" destOrd="0" presId="urn:microsoft.com/office/officeart/2005/8/layout/process1"/>
    <dgm:cxn modelId="{EB8705F6-71C4-4987-891B-DBB2723EE2E3}" srcId="{3F4C5B25-F2D3-47FB-8FDC-9CD9F2984CD0}" destId="{5928326F-6401-441E-8B67-B474811E1F94}" srcOrd="0" destOrd="0" parTransId="{2CDE2C7E-B8E4-4E5B-BAAC-BBE4FBE4319B}" sibTransId="{03FF993F-5281-4428-B0E7-290A216246A8}"/>
    <dgm:cxn modelId="{66D461DE-5B2C-4DD0-B727-D71FECF818F8}" srcId="{3F4C5B25-F2D3-47FB-8FDC-9CD9F2984CD0}" destId="{875C822C-D539-4619-AF0F-66E18EB9FF77}" srcOrd="2" destOrd="0" parTransId="{484F271C-CA6E-4103-9CE3-84CD133C242F}" sibTransId="{7429B43D-DE18-4C9C-96D6-13EADFA7F528}"/>
    <dgm:cxn modelId="{FA6B2778-1C59-4471-BD58-C979527FAB9C}" type="presOf" srcId="{5928326F-6401-441E-8B67-B474811E1F94}" destId="{280183C5-A240-4526-8602-285B540B79B4}" srcOrd="0" destOrd="0" presId="urn:microsoft.com/office/officeart/2005/8/layout/process1"/>
    <dgm:cxn modelId="{F239C9C4-F9AC-4EC4-810F-F6784457912C}" type="presOf" srcId="{875C822C-D539-4619-AF0F-66E18EB9FF77}" destId="{E32092D1-5E46-4093-A63B-76F65A81DF55}" srcOrd="0" destOrd="0" presId="urn:microsoft.com/office/officeart/2005/8/layout/process1"/>
    <dgm:cxn modelId="{9311637B-921C-4506-8171-1EB0BC9AED43}" type="presOf" srcId="{B2117581-00E3-4722-9078-AC619171445E}" destId="{4B4E3375-0BE9-44BD-BF3C-6278A500BFD5}" srcOrd="1" destOrd="0" presId="urn:microsoft.com/office/officeart/2005/8/layout/process1"/>
    <dgm:cxn modelId="{36BF6AD0-9F6E-4FF3-BB78-59629CDE0307}" type="presOf" srcId="{03FF993F-5281-4428-B0E7-290A216246A8}" destId="{99A0391E-9B38-4F9B-92AD-C6B67B8C25E5}" srcOrd="1" destOrd="0" presId="urn:microsoft.com/office/officeart/2005/8/layout/process1"/>
    <dgm:cxn modelId="{3F74E0D9-22F6-4B54-B7F1-4F9387486ADC}" srcId="{3F4C5B25-F2D3-47FB-8FDC-9CD9F2984CD0}" destId="{F2DA1598-C434-4F06-BA2A-6762282A5985}" srcOrd="1" destOrd="0" parTransId="{C503130B-5D43-4172-BFB2-86FF4D74AB60}" sibTransId="{B2117581-00E3-4722-9078-AC619171445E}"/>
    <dgm:cxn modelId="{F09982B9-1207-4265-925E-A319D3B27CDB}" type="presOf" srcId="{F2DA1598-C434-4F06-BA2A-6762282A5985}" destId="{04E63683-A845-4763-BFC6-B1752BC811BA}" srcOrd="0" destOrd="0" presId="urn:microsoft.com/office/officeart/2005/8/layout/process1"/>
    <dgm:cxn modelId="{8F451E14-C6CD-4BDB-A2FB-4CD934C6DEB8}" type="presOf" srcId="{B2117581-00E3-4722-9078-AC619171445E}" destId="{A9880BE1-B64B-402A-8A54-A8A5476544D3}" srcOrd="0" destOrd="0" presId="urn:microsoft.com/office/officeart/2005/8/layout/process1"/>
    <dgm:cxn modelId="{373415DC-1C3F-467B-A571-06476209D751}" type="presParOf" srcId="{3AC6CA3B-9742-4C00-BE31-709C949E3913}" destId="{280183C5-A240-4526-8602-285B540B79B4}" srcOrd="0" destOrd="0" presId="urn:microsoft.com/office/officeart/2005/8/layout/process1"/>
    <dgm:cxn modelId="{88C3716C-BC97-41A6-A726-D54CCE454D14}" type="presParOf" srcId="{3AC6CA3B-9742-4C00-BE31-709C949E3913}" destId="{A3D76254-F3E8-414A-A1F6-0478CE978FD2}" srcOrd="1" destOrd="0" presId="urn:microsoft.com/office/officeart/2005/8/layout/process1"/>
    <dgm:cxn modelId="{F248A51A-BF6C-4A59-A7CF-27ADE50BDC7D}" type="presParOf" srcId="{A3D76254-F3E8-414A-A1F6-0478CE978FD2}" destId="{99A0391E-9B38-4F9B-92AD-C6B67B8C25E5}" srcOrd="0" destOrd="0" presId="urn:microsoft.com/office/officeart/2005/8/layout/process1"/>
    <dgm:cxn modelId="{3A23EBE7-9F1E-4B93-99AD-845FC1E5B47F}" type="presParOf" srcId="{3AC6CA3B-9742-4C00-BE31-709C949E3913}" destId="{04E63683-A845-4763-BFC6-B1752BC811BA}" srcOrd="2" destOrd="0" presId="urn:microsoft.com/office/officeart/2005/8/layout/process1"/>
    <dgm:cxn modelId="{F7A34DE1-2B51-4CE4-B211-22402A30DDB6}" type="presParOf" srcId="{3AC6CA3B-9742-4C00-BE31-709C949E3913}" destId="{A9880BE1-B64B-402A-8A54-A8A5476544D3}" srcOrd="3" destOrd="0" presId="urn:microsoft.com/office/officeart/2005/8/layout/process1"/>
    <dgm:cxn modelId="{1A052EE1-8639-49A4-B5E4-24760FED529D}" type="presParOf" srcId="{A9880BE1-B64B-402A-8A54-A8A5476544D3}" destId="{4B4E3375-0BE9-44BD-BF3C-6278A500BFD5}" srcOrd="0" destOrd="0" presId="urn:microsoft.com/office/officeart/2005/8/layout/process1"/>
    <dgm:cxn modelId="{4A86FD47-2D73-45FF-861B-C9A6800F8FEA}" type="presParOf" srcId="{3AC6CA3B-9742-4C00-BE31-709C949E3913}" destId="{E32092D1-5E46-4093-A63B-76F65A81DF5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83C5-A240-4526-8602-285B540B79B4}">
      <dsp:nvSpPr>
        <dsp:cNvPr id="0" name=""/>
        <dsp:cNvSpPr/>
      </dsp:nvSpPr>
      <dsp:spPr>
        <a:xfrm>
          <a:off x="4726" y="0"/>
          <a:ext cx="1302605" cy="9645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Regulation</a:t>
          </a:r>
          <a:endParaRPr lang="en-IN" sz="1800" b="1" kern="1200" dirty="0"/>
        </a:p>
      </dsp:txBody>
      <dsp:txXfrm>
        <a:off x="32977" y="28251"/>
        <a:ext cx="1246103" cy="908068"/>
      </dsp:txXfrm>
    </dsp:sp>
    <dsp:sp modelId="{A3D76254-F3E8-414A-A1F6-0478CE978FD2}">
      <dsp:nvSpPr>
        <dsp:cNvPr id="0" name=""/>
        <dsp:cNvSpPr/>
      </dsp:nvSpPr>
      <dsp:spPr>
        <a:xfrm>
          <a:off x="1442541" y="320761"/>
          <a:ext cx="286643" cy="3230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>
        <a:off x="1442541" y="385370"/>
        <a:ext cx="200650" cy="193828"/>
      </dsp:txXfrm>
    </dsp:sp>
    <dsp:sp modelId="{04E63683-A845-4763-BFC6-B1752BC811BA}">
      <dsp:nvSpPr>
        <dsp:cNvPr id="0" name=""/>
        <dsp:cNvSpPr/>
      </dsp:nvSpPr>
      <dsp:spPr>
        <a:xfrm>
          <a:off x="1848169" y="0"/>
          <a:ext cx="1599834" cy="964570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Enforcement</a:t>
          </a:r>
          <a:endParaRPr lang="en-IN" sz="1800" b="1" kern="1200" dirty="0"/>
        </a:p>
      </dsp:txBody>
      <dsp:txXfrm>
        <a:off x="1876420" y="28251"/>
        <a:ext cx="1543332" cy="908068"/>
      </dsp:txXfrm>
    </dsp:sp>
    <dsp:sp modelId="{A9880BE1-B64B-402A-8A54-A8A5476544D3}">
      <dsp:nvSpPr>
        <dsp:cNvPr id="0" name=""/>
        <dsp:cNvSpPr/>
      </dsp:nvSpPr>
      <dsp:spPr>
        <a:xfrm>
          <a:off x="3573315" y="320761"/>
          <a:ext cx="265661" cy="3230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>
        <a:off x="3573315" y="385370"/>
        <a:ext cx="185963" cy="193828"/>
      </dsp:txXfrm>
    </dsp:sp>
    <dsp:sp modelId="{E32092D1-5E46-4093-A63B-76F65A81DF55}">
      <dsp:nvSpPr>
        <dsp:cNvPr id="0" name=""/>
        <dsp:cNvSpPr/>
      </dsp:nvSpPr>
      <dsp:spPr>
        <a:xfrm>
          <a:off x="3949251" y="0"/>
          <a:ext cx="1302605" cy="964570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Outcome (Corporate Conduct)</a:t>
          </a:r>
          <a:endParaRPr lang="en-IN" sz="1800" b="1" kern="1200" dirty="0"/>
        </a:p>
      </dsp:txBody>
      <dsp:txXfrm>
        <a:off x="3977502" y="28251"/>
        <a:ext cx="1246103" cy="908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7230E-7518-4577-9C2F-AFFC482F5B6C}" type="datetimeFigureOut">
              <a:rPr lang="en-IN" smtClean="0"/>
              <a:t>18-10-2013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321A3-328D-4CD4-8ED1-DA377D7053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0232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30457-94EB-4030-A21C-7F3407E796AA}" type="datetimeFigureOut">
              <a:rPr lang="en-IN" smtClean="0"/>
              <a:t>18-10-2013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1A16-530C-4359-874D-FC9A51CD16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913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0B79-DC5C-4AA3-B0CB-306FBC59D6B5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3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C865-F38B-4488-92F3-06551371750C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4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C77F-2447-4B83-A901-B751185EA54D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0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2A1D-7200-4DA8-AD13-9E46AD6D1847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A7B9-A4CD-45D4-93E5-65B071B0AAC1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0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CE16-7E10-4C05-AE15-84FFC5668F1D}" type="datetime1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6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06D4-36EC-4FC3-8EBF-3C3E24B836F8}" type="datetime1">
              <a:rPr lang="en-US" smtClean="0"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8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B21D-021B-4B42-8DF7-4EEC2754C2B1}" type="datetime1">
              <a:rPr lang="en-US" smtClean="0"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4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8BC5-1996-4207-AFE5-4BB09682CBAC}" type="datetime1">
              <a:rPr lang="en-US" smtClean="0"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3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EB721-41F8-44F3-903F-A413F6191552}" type="datetime1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CD6D-6EE6-49A5-A481-267AF815A4BE}" type="datetime1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5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4E7AB-AAC0-4496-98C8-FA1797F3DB1E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E0D7D-38AF-406C-ABFC-82400DB9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9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ts-ccier.org/BRC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Rethinking Business Responsibility </a:t>
            </a:r>
            <a:br>
              <a:rPr lang="en-US" sz="3200" b="1" dirty="0" smtClean="0"/>
            </a:br>
            <a:r>
              <a:rPr lang="en-US" sz="3200" b="1" dirty="0" smtClean="0"/>
              <a:t>In India: a review </a:t>
            </a:r>
            <a:r>
              <a:rPr lang="en-US" sz="3200" b="1" dirty="0"/>
              <a:t>o</a:t>
            </a:r>
            <a:r>
              <a:rPr lang="en-US" sz="3200" b="1" dirty="0" smtClean="0"/>
              <a:t>f Pharmaceutical &amp; Private Healthcare sectors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667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Vikash Batham, CUTS International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Developing an Inclusive CSR Index for India by BCF, New Delhi 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26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2400" b="1" dirty="0" smtClean="0">
                <a:solidFill>
                  <a:srgbClr val="C00000"/>
                </a:solidFill>
              </a:rPr>
              <a:t> September 2013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0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Key findings – </a:t>
            </a:r>
            <a:r>
              <a:rPr lang="en-US" sz="3200" b="1" dirty="0" err="1" smtClean="0"/>
              <a:t>Pharma</a:t>
            </a:r>
            <a:r>
              <a:rPr lang="en-US" sz="3200" b="1" dirty="0" smtClean="0"/>
              <a:t> Sector (1)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42" y="1143000"/>
            <a:ext cx="5477258" cy="251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214" y="3657600"/>
            <a:ext cx="4745986" cy="290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31101" y="1556436"/>
            <a:ext cx="2703299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Majority of surveyed firms across states felt that environmental performance can be best improved if included in boardroom discussions</a:t>
            </a:r>
            <a:endParaRPr lang="en-IN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7482" y="4572000"/>
            <a:ext cx="3161415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Firms surveyed in some states had much higher expectation of support from the state government’s than others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88303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/>
              <a:t>Some Key findings – </a:t>
            </a:r>
            <a:r>
              <a:rPr lang="en-US" sz="3200" b="1" dirty="0" err="1"/>
              <a:t>Pharma</a:t>
            </a:r>
            <a:r>
              <a:rPr lang="en-US" sz="3200" b="1" dirty="0"/>
              <a:t> </a:t>
            </a:r>
            <a:r>
              <a:rPr lang="en-US" sz="3200" b="1" dirty="0" smtClean="0"/>
              <a:t>Sector (2)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219200"/>
            <a:ext cx="572494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669" y="3581400"/>
            <a:ext cx="5062331" cy="2745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80234" y="1478706"/>
            <a:ext cx="2301766" cy="14773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Only a handful of firms preferred government action to stimulate responsible </a:t>
            </a:r>
            <a:r>
              <a:rPr lang="en-US" b="1" dirty="0" err="1" smtClean="0"/>
              <a:t>behaviour</a:t>
            </a:r>
            <a:endParaRPr lang="en-IN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03894" y="4286071"/>
            <a:ext cx="2557669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Level of support received from </a:t>
            </a:r>
            <a:r>
              <a:rPr lang="en-US" b="1" dirty="0" err="1" smtClean="0"/>
              <a:t>sectoral</a:t>
            </a:r>
            <a:r>
              <a:rPr lang="en-US" b="1" dirty="0" smtClean="0"/>
              <a:t> associations varied across states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02666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Key findings – Private Healthcare (1)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1497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12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914400"/>
            <a:ext cx="5162849" cy="322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0" y="1447800"/>
            <a:ext cx="2622332" cy="17543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Bio-medical waste management is a relatively new issue and has seen varying levels of response from private hospitals in states</a:t>
            </a:r>
            <a:endParaRPr lang="en-IN" b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9" y="4142266"/>
            <a:ext cx="6057901" cy="187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66801" y="4361170"/>
            <a:ext cx="1876098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Greater private participation can help develop the market in some states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5437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Some Key Findings – Private Healthcare (2)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13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4343400" cy="279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7102" y="1668524"/>
            <a:ext cx="2514600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Only a handful of private hospitals had internal guidance on prescription monitoring</a:t>
            </a:r>
            <a:endParaRPr lang="en-IN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733800"/>
            <a:ext cx="4555907" cy="2887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95400" y="4495800"/>
            <a:ext cx="25908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Not all states have associations of private hospitals, and coverage is low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4343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IN" sz="3200" b="1" dirty="0" smtClean="0"/>
              <a:t>Emerging Conclusions: Micro-Level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400" dirty="0"/>
              <a:t>Awareness </a:t>
            </a:r>
            <a:r>
              <a:rPr lang="en-US" sz="2400" dirty="0" smtClean="0"/>
              <a:t>of legislations good, </a:t>
            </a:r>
            <a:r>
              <a:rPr lang="en-US" sz="2400" dirty="0"/>
              <a:t>but compliance </a:t>
            </a:r>
            <a:r>
              <a:rPr lang="en-US" sz="2400" dirty="0" smtClean="0"/>
              <a:t>often weak</a:t>
            </a:r>
            <a:endParaRPr lang="en-IN" sz="2400" dirty="0" smtClean="0"/>
          </a:p>
          <a:p>
            <a:r>
              <a:rPr lang="en-IN" sz="2400" dirty="0"/>
              <a:t>Expectation from the government </a:t>
            </a:r>
            <a:r>
              <a:rPr lang="en-IN" sz="2400" dirty="0" smtClean="0"/>
              <a:t>for technical and financial support continues </a:t>
            </a:r>
            <a:r>
              <a:rPr lang="en-IN" sz="2400" dirty="0"/>
              <a:t>to be </a:t>
            </a:r>
            <a:r>
              <a:rPr lang="en-IN" sz="2400" dirty="0" smtClean="0"/>
              <a:t>high</a:t>
            </a:r>
          </a:p>
          <a:p>
            <a:r>
              <a:rPr lang="en-US" sz="2400" dirty="0" smtClean="0"/>
              <a:t>Conditions of service of Medical Sales Representatives has implications on ethical promotion of drugs and choice at consumer end</a:t>
            </a:r>
            <a:endParaRPr lang="en-IN" sz="2400" dirty="0" smtClean="0"/>
          </a:p>
          <a:p>
            <a:r>
              <a:rPr lang="en-IN" sz="2400" dirty="0" smtClean="0"/>
              <a:t>Information exchange is poor and erratic between regulators and firms – lack of awareness on relevant legislation</a:t>
            </a:r>
          </a:p>
          <a:p>
            <a:r>
              <a:rPr lang="en-IN" sz="2400" dirty="0" smtClean="0"/>
              <a:t>No institutionalised </a:t>
            </a:r>
            <a:r>
              <a:rPr lang="en-IN" sz="2400" dirty="0"/>
              <a:t>process of Interaction between </a:t>
            </a:r>
            <a:r>
              <a:rPr lang="en-IN" sz="2400" dirty="0" err="1" smtClean="0"/>
              <a:t>sectoral</a:t>
            </a:r>
            <a:r>
              <a:rPr lang="en-IN" sz="2400" dirty="0" smtClean="0"/>
              <a:t> association </a:t>
            </a:r>
            <a:r>
              <a:rPr lang="en-IN" sz="2400" dirty="0"/>
              <a:t>and </a:t>
            </a:r>
            <a:r>
              <a:rPr lang="en-IN" sz="2400" dirty="0" smtClean="0"/>
              <a:t>government/regulators</a:t>
            </a:r>
          </a:p>
          <a:p>
            <a:r>
              <a:rPr lang="en-US" sz="2400" dirty="0" err="1" smtClean="0"/>
              <a:t>Sectoral</a:t>
            </a:r>
            <a:r>
              <a:rPr lang="en-US" sz="2400" dirty="0" smtClean="0"/>
              <a:t> associations not responsible for monitoring </a:t>
            </a:r>
            <a:r>
              <a:rPr lang="en-US" sz="2400" dirty="0" err="1" smtClean="0"/>
              <a:t>behaviour</a:t>
            </a:r>
            <a:r>
              <a:rPr lang="en-US" sz="2400" dirty="0" smtClean="0"/>
              <a:t> of members </a:t>
            </a:r>
            <a:endParaRPr lang="en-IN" sz="2400" dirty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Emerging conclusions: Macro Level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pPr lvl="0"/>
            <a:r>
              <a:rPr lang="en-IN" sz="2400" dirty="0" smtClean="0"/>
              <a:t>Coordinated </a:t>
            </a:r>
            <a:r>
              <a:rPr lang="en-IN" sz="2400" dirty="0"/>
              <a:t>regulatory </a:t>
            </a:r>
            <a:r>
              <a:rPr lang="en-IN" sz="2400" dirty="0" smtClean="0"/>
              <a:t>enforcement (among concurrent regulators), missing at state level – key barrier to better regulation </a:t>
            </a:r>
          </a:p>
          <a:p>
            <a:r>
              <a:rPr lang="en-IN" sz="2400" dirty="0" smtClean="0"/>
              <a:t>Diversity across state regulators (human and institutional capacity) leads </a:t>
            </a:r>
            <a:r>
              <a:rPr lang="en-IN" sz="2400" dirty="0"/>
              <a:t>to differential </a:t>
            </a:r>
            <a:r>
              <a:rPr lang="en-IN" sz="2400" dirty="0" smtClean="0"/>
              <a:t>output vis-à-vis responsible business</a:t>
            </a:r>
            <a:endParaRPr lang="en-IN" sz="2400" i="1" dirty="0" smtClean="0"/>
          </a:p>
          <a:p>
            <a:pPr lvl="0"/>
            <a:r>
              <a:rPr lang="en-IN" sz="2400" dirty="0" smtClean="0"/>
              <a:t>Unsatisfactory Human </a:t>
            </a:r>
            <a:r>
              <a:rPr lang="en-IN" sz="2400" dirty="0"/>
              <a:t>Capital </a:t>
            </a:r>
            <a:r>
              <a:rPr lang="en-IN" sz="2400" dirty="0" smtClean="0"/>
              <a:t>Management (number and quality of staff)</a:t>
            </a:r>
          </a:p>
          <a:p>
            <a:r>
              <a:rPr lang="en-IN" sz="2400" dirty="0" smtClean="0"/>
              <a:t>Need to strengthen the role of business/</a:t>
            </a:r>
            <a:r>
              <a:rPr lang="en-IN" sz="2400" dirty="0" err="1" smtClean="0"/>
              <a:t>sectoral</a:t>
            </a:r>
            <a:r>
              <a:rPr lang="en-IN" sz="2400" dirty="0" smtClean="0"/>
              <a:t> associations</a:t>
            </a:r>
          </a:p>
          <a:p>
            <a:r>
              <a:rPr lang="en-IN" sz="2400" dirty="0" smtClean="0"/>
              <a:t>Incentives </a:t>
            </a:r>
            <a:r>
              <a:rPr lang="en-IN" sz="2400" dirty="0"/>
              <a:t>and disincentive </a:t>
            </a:r>
            <a:r>
              <a:rPr lang="en-IN" sz="2400" dirty="0" smtClean="0"/>
              <a:t>mechanisms </a:t>
            </a:r>
            <a:r>
              <a:rPr lang="en-IN" sz="2400" dirty="0"/>
              <a:t>ill-developed </a:t>
            </a:r>
          </a:p>
          <a:p>
            <a:r>
              <a:rPr lang="en-IN" sz="2400" dirty="0" smtClean="0"/>
              <a:t>Notion </a:t>
            </a:r>
            <a:r>
              <a:rPr lang="en-IN" sz="2400" dirty="0"/>
              <a:t>of business responsibility </a:t>
            </a:r>
            <a:r>
              <a:rPr lang="en-IN" sz="2400" dirty="0" smtClean="0"/>
              <a:t>restricted to philanthropy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6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Way forward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IN" sz="2400" dirty="0" smtClean="0"/>
              <a:t>A </a:t>
            </a:r>
            <a:r>
              <a:rPr lang="en-IN" sz="2400" dirty="0"/>
              <a:t>more holistic understanding of business </a:t>
            </a:r>
            <a:r>
              <a:rPr lang="en-IN" sz="2400" dirty="0" smtClean="0"/>
              <a:t>regulation (including self </a:t>
            </a:r>
            <a:r>
              <a:rPr lang="en-IN" sz="2400" dirty="0"/>
              <a:t>regulation and </a:t>
            </a:r>
            <a:r>
              <a:rPr lang="en-IN" sz="2400" dirty="0" smtClean="0"/>
              <a:t>co-regulation) is necessary</a:t>
            </a:r>
          </a:p>
          <a:p>
            <a:r>
              <a:rPr lang="en-US" sz="2400" dirty="0" smtClean="0"/>
              <a:t>Movement towards better business needs to start from the states – calls for capacity building of key actors</a:t>
            </a:r>
            <a:endParaRPr lang="en-IN" sz="2400" dirty="0" smtClean="0"/>
          </a:p>
          <a:p>
            <a:r>
              <a:rPr lang="en-IN" sz="2400" dirty="0" smtClean="0"/>
              <a:t>Creating an environment that promotes a </a:t>
            </a:r>
            <a:r>
              <a:rPr lang="en-IN" sz="2400" dirty="0"/>
              <a:t>culture of responsible </a:t>
            </a:r>
            <a:r>
              <a:rPr lang="en-IN" sz="2400" dirty="0" smtClean="0"/>
              <a:t>business is important</a:t>
            </a:r>
          </a:p>
          <a:p>
            <a:r>
              <a:rPr lang="en-US" sz="2400" dirty="0" smtClean="0"/>
              <a:t>Emphasis on both external conditions and internal processes are necessary</a:t>
            </a:r>
            <a:endParaRPr lang="en-IN" sz="2400" dirty="0" smtClean="0"/>
          </a:p>
          <a:p>
            <a:r>
              <a:rPr lang="en-IN" sz="2400" dirty="0" smtClean="0"/>
              <a:t>Need for sector specific guidelines (NVGs) for key sectors </a:t>
            </a:r>
            <a:endParaRPr lang="en-IN" sz="2400" dirty="0"/>
          </a:p>
          <a:p>
            <a:pPr marL="0" indent="0">
              <a:buNone/>
            </a:pPr>
            <a:endParaRPr lang="en-IN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pPr marL="0" indent="0" algn="ctr">
              <a:buNone/>
            </a:pPr>
            <a:r>
              <a:rPr lang="en-IN" sz="4400" dirty="0" smtClean="0"/>
              <a:t>Thank You!</a:t>
            </a:r>
          </a:p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www.cuts-ccier.org/BRCC</a:t>
            </a:r>
            <a:endParaRPr lang="en-US" sz="2800" dirty="0" smtClean="0"/>
          </a:p>
          <a:p>
            <a:pPr marL="0" indent="0" algn="ctr">
              <a:buNone/>
            </a:pP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86713"/>
            <a:ext cx="4448502" cy="6672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33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Introduction </a:t>
            </a:r>
          </a:p>
          <a:p>
            <a:r>
              <a:rPr lang="en-US" sz="2400" b="1" dirty="0" smtClean="0"/>
              <a:t>Overview of BRCC project</a:t>
            </a:r>
          </a:p>
          <a:p>
            <a:r>
              <a:rPr lang="en-US" sz="2400" b="1" dirty="0" smtClean="0"/>
              <a:t>Conceptual Clarity &amp; Research Design</a:t>
            </a:r>
          </a:p>
          <a:p>
            <a:r>
              <a:rPr lang="en-US" sz="2400" b="1" dirty="0" smtClean="0"/>
              <a:t>Some Key Findings</a:t>
            </a:r>
          </a:p>
          <a:p>
            <a:r>
              <a:rPr lang="en-US" sz="2400" b="1" dirty="0" smtClean="0"/>
              <a:t>Emerging conclusions </a:t>
            </a:r>
          </a:p>
          <a:p>
            <a:r>
              <a:rPr lang="en-US" sz="2400" b="1" dirty="0" smtClean="0"/>
              <a:t>Way forward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Outline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07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Exploring the Interplay between Business Regulation and Corporate Conduct in India (BRCC project)</a:t>
            </a:r>
            <a:endParaRPr lang="en-IN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7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Introduction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Increasing role of private sector as providers of public goods &amp; services - contributing to social &amp; economic development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Need to examine private sector’s role in meeting societal expectation – challenges and opportunities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NVGs  provides a framework to undertake such an examination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Understanding the role of regulation in influencing/facilitating this process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3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BRCC project - Overview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Implemented </a:t>
            </a:r>
            <a:r>
              <a:rPr lang="en-US" sz="2400" dirty="0" smtClean="0"/>
              <a:t>over 2011-12 by CUTS in collaboration with state level CSOs</a:t>
            </a:r>
          </a:p>
          <a:p>
            <a:pPr marL="0" indent="0">
              <a:buNone/>
            </a:pPr>
            <a:endParaRPr lang="en-US" sz="2400" dirty="0" smtClean="0"/>
          </a:p>
          <a:p>
            <a:pPr marL="425196"/>
            <a:r>
              <a:rPr lang="en-US" sz="2400" b="1" i="1" u="sng" dirty="0" smtClean="0">
                <a:solidFill>
                  <a:schemeClr val="tx2">
                    <a:lumMod val="75000"/>
                  </a:schemeClr>
                </a:solidFill>
              </a:rPr>
              <a:t>Sectors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400" dirty="0" smtClean="0"/>
              <a:t>Pharmaceutical &amp; Private Healthcare</a:t>
            </a:r>
          </a:p>
          <a:p>
            <a:pPr marL="82296" indent="0">
              <a:buNone/>
            </a:pPr>
            <a:endParaRPr lang="en-US" sz="2400" dirty="0"/>
          </a:p>
          <a:p>
            <a:pPr marL="425196"/>
            <a:r>
              <a:rPr lang="en-US" sz="2400" dirty="0" err="1"/>
              <a:t>Sectoral</a:t>
            </a:r>
            <a:r>
              <a:rPr lang="en-US" sz="2400" dirty="0"/>
              <a:t> Analysis Framework – using the NVGs Principles &amp; Core Elements to identify Critical Elements </a:t>
            </a:r>
            <a:r>
              <a:rPr lang="en-US" sz="2400" b="1" i="1" dirty="0">
                <a:solidFill>
                  <a:srgbClr val="C00000"/>
                </a:solidFill>
              </a:rPr>
              <a:t>(</a:t>
            </a:r>
            <a:r>
              <a:rPr lang="en-US" sz="2400" b="1" i="1" dirty="0"/>
              <a:t>Environment and Marketing &amp; Distribution </a:t>
            </a:r>
            <a:r>
              <a:rPr lang="en-US" sz="2400" b="1" i="1" dirty="0" smtClean="0">
                <a:solidFill>
                  <a:srgbClr val="C00000"/>
                </a:solidFill>
              </a:rPr>
              <a:t>)</a:t>
            </a:r>
          </a:p>
          <a:p>
            <a:pPr marL="82296" indent="0">
              <a:buNone/>
            </a:pPr>
            <a:endParaRPr lang="en-US" sz="2400" b="1" i="1" dirty="0">
              <a:solidFill>
                <a:srgbClr val="C00000"/>
              </a:solidFill>
            </a:endParaRPr>
          </a:p>
          <a:p>
            <a:pPr marL="425196"/>
            <a:r>
              <a:rPr lang="en-US" sz="2400" b="1" i="1" u="sng" dirty="0" smtClean="0">
                <a:solidFill>
                  <a:schemeClr val="tx2">
                    <a:lumMod val="75000"/>
                  </a:schemeClr>
                </a:solidFill>
              </a:rPr>
              <a:t>States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Andhra Pradesh, Gujarat, Himachal Pradesh &amp; West Bengal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BRCC Project - Objectives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Autofit/>
          </a:bodyPr>
          <a:lstStyle/>
          <a:p>
            <a:r>
              <a:rPr lang="en-IN" sz="2400" dirty="0"/>
              <a:t>Identify regulatory and operational constraints faced by businesses in select sectors in India and analyse factors for promoting responsible behaviour in these </a:t>
            </a:r>
            <a:r>
              <a:rPr lang="en-IN" sz="2400" dirty="0" smtClean="0"/>
              <a:t>sectors</a:t>
            </a:r>
          </a:p>
          <a:p>
            <a:pPr marL="0" indent="0">
              <a:buNone/>
            </a:pPr>
            <a:endParaRPr lang="en-IN" sz="2400" dirty="0"/>
          </a:p>
          <a:p>
            <a:r>
              <a:rPr lang="en-US" sz="2400" dirty="0" smtClean="0"/>
              <a:t>Understand </a:t>
            </a:r>
            <a:r>
              <a:rPr lang="en-US" sz="2400" dirty="0"/>
              <a:t>the role of the different actors in the healthcare </a:t>
            </a:r>
            <a:r>
              <a:rPr lang="en-US" sz="2400" dirty="0" smtClean="0"/>
              <a:t>and pharmaceutical </a:t>
            </a:r>
            <a:r>
              <a:rPr lang="en-US" sz="2400" dirty="0"/>
              <a:t>sectors in promoting responsible business </a:t>
            </a:r>
            <a:r>
              <a:rPr lang="en-US" sz="2400" dirty="0" smtClean="0"/>
              <a:t>conduct</a:t>
            </a:r>
          </a:p>
          <a:p>
            <a:pPr marL="0" indent="0">
              <a:buNone/>
            </a:pPr>
            <a:endParaRPr lang="en-US" sz="2400" dirty="0" smtClean="0"/>
          </a:p>
          <a:p>
            <a:pPr lvl="0"/>
            <a:r>
              <a:rPr lang="en-GB" sz="2400" dirty="0"/>
              <a:t>Motivate firms to adopt ‘good corporate practices</a:t>
            </a:r>
            <a:r>
              <a:rPr lang="en-GB" sz="2400" dirty="0" smtClean="0"/>
              <a:t>.’</a:t>
            </a:r>
          </a:p>
          <a:p>
            <a:pPr marL="0" lvl="0" indent="0">
              <a:buNone/>
            </a:pPr>
            <a:endParaRPr lang="en-IN" sz="2400" dirty="0"/>
          </a:p>
          <a:p>
            <a:r>
              <a:rPr lang="en-IN" sz="2400" dirty="0" smtClean="0"/>
              <a:t>Evolve </a:t>
            </a:r>
            <a:r>
              <a:rPr lang="en-IN" sz="2400" dirty="0"/>
              <a:t>a policy discourse involving business and policymakers to facilitate an environment for business responsibility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2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Definition and Concept of Business Regulation &amp; Responsible Business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Elements of business regulation include: (</a:t>
            </a:r>
            <a:r>
              <a:rPr lang="en-US" sz="2400" dirty="0" err="1" smtClean="0"/>
              <a:t>i</a:t>
            </a:r>
            <a:r>
              <a:rPr lang="en-US" sz="2400" dirty="0" smtClean="0"/>
              <a:t>) Public regulation, (ii) Co-regulation &amp; (iii) Self Regulation</a:t>
            </a:r>
            <a:endParaRPr lang="en-US" sz="2400" dirty="0"/>
          </a:p>
          <a:p>
            <a:pPr algn="just"/>
            <a:r>
              <a:rPr lang="en-US" sz="2400" dirty="0" smtClean="0"/>
              <a:t>Elements of business regulations implemented at National</a:t>
            </a:r>
            <a:r>
              <a:rPr lang="en-US" sz="2400" dirty="0"/>
              <a:t>, State and Local </a:t>
            </a:r>
            <a:r>
              <a:rPr lang="en-US" sz="2400" dirty="0" smtClean="0"/>
              <a:t>levels</a:t>
            </a:r>
            <a:endParaRPr lang="en-US" sz="2400" dirty="0"/>
          </a:p>
          <a:p>
            <a:pPr algn="just"/>
            <a:r>
              <a:rPr lang="en-US" sz="2400" dirty="0" smtClean="0"/>
              <a:t>Responsible business: </a:t>
            </a:r>
            <a:r>
              <a:rPr lang="en-US" sz="2400" dirty="0"/>
              <a:t>NVGs </a:t>
            </a:r>
            <a:r>
              <a:rPr lang="en-US" sz="2400" dirty="0" smtClean="0"/>
              <a:t>were </a:t>
            </a:r>
            <a:r>
              <a:rPr lang="en-US" sz="2400" dirty="0"/>
              <a:t>used as the reference for defining ‘corporate conduct</a:t>
            </a:r>
            <a:r>
              <a:rPr lang="en-US" sz="2400" dirty="0" smtClean="0"/>
              <a:t>’. </a:t>
            </a:r>
            <a:r>
              <a:rPr lang="en-US" sz="2400" dirty="0"/>
              <a:t>Accordingly, the elements of corporate conduct relevant for the sectors (Pharmaceutical and Private Healthcare) were </a:t>
            </a:r>
            <a:r>
              <a:rPr lang="en-US" sz="2400" dirty="0" smtClean="0"/>
              <a:t>identified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Research Design &amp; Methodology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5320" y="1143000"/>
            <a:ext cx="795528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Selection of sectors and states </a:t>
            </a:r>
            <a:r>
              <a:rPr lang="en-US" sz="2400" b="1" i="1" dirty="0" smtClean="0">
                <a:solidFill>
                  <a:srgbClr val="C00000"/>
                </a:solidFill>
              </a:rPr>
              <a:t>(AP, Gujarat, HP &amp; WB)</a:t>
            </a:r>
            <a:endParaRPr lang="en-US" sz="2400" i="1" dirty="0" smtClean="0">
              <a:solidFill>
                <a:srgbClr val="C0000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Research Outline (linking BR with CC)</a:t>
            </a:r>
            <a:endParaRPr lang="en-US" sz="2400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400" b="1" dirty="0" smtClean="0"/>
          </a:p>
          <a:p>
            <a:pPr marL="82296" indent="0">
              <a:buFont typeface="Arial" pitchFamily="34" charset="0"/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b="1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b="1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b="1" i="1" u="sng" dirty="0" smtClean="0">
                <a:solidFill>
                  <a:schemeClr val="tx2">
                    <a:lumMod val="75000"/>
                  </a:schemeClr>
                </a:solidFill>
              </a:rPr>
              <a:t>Method</a:t>
            </a:r>
            <a:r>
              <a:rPr lang="en-US" sz="2400" dirty="0"/>
              <a:t>: (</a:t>
            </a:r>
            <a:r>
              <a:rPr lang="en-US" sz="2400" dirty="0" err="1"/>
              <a:t>i</a:t>
            </a:r>
            <a:r>
              <a:rPr lang="en-US" sz="2400" dirty="0"/>
              <a:t>) Secondary research – analysis of existing regulatory framework and implications for responsible business &amp; (ii) Primary research – empirical research in four states involving feedback gathering; personal communication with key actors and state-level </a:t>
            </a:r>
            <a:r>
              <a:rPr lang="en-US" sz="2400" dirty="0" err="1"/>
              <a:t>fora</a:t>
            </a:r>
            <a:r>
              <a:rPr lang="en-US" sz="2400" dirty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Literature Review and Information analysis </a:t>
            </a:r>
            <a:endParaRPr lang="en-GB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8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991102" y="2351348"/>
            <a:ext cx="5256584" cy="1763452"/>
            <a:chOff x="2038400" y="2667000"/>
            <a:chExt cx="5256584" cy="1763452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147692231"/>
                </p:ext>
              </p:extLst>
            </p:nvPr>
          </p:nvGraphicFramePr>
          <p:xfrm>
            <a:off x="2038400" y="2667000"/>
            <a:ext cx="5256584" cy="96457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ounded Rectangle 5"/>
            <p:cNvSpPr/>
            <p:nvPr/>
          </p:nvSpPr>
          <p:spPr>
            <a:xfrm>
              <a:off x="3733800" y="3962400"/>
              <a:ext cx="1944216" cy="4680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Critical Factors</a:t>
              </a:r>
              <a:endParaRPr lang="en-IN" b="1" dirty="0"/>
            </a:p>
          </p:txBody>
        </p:sp>
        <p:sp>
          <p:nvSpPr>
            <p:cNvPr id="8" name="Up Arrow 7"/>
            <p:cNvSpPr/>
            <p:nvPr/>
          </p:nvSpPr>
          <p:spPr>
            <a:xfrm>
              <a:off x="4575252" y="3581400"/>
              <a:ext cx="301548" cy="381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416580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Issues for Investigation (Critical Elements)</a:t>
            </a:r>
            <a:endParaRPr lang="en-IN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D7D-38AF-406C-ABFC-82400DB99C91}" type="slidenum">
              <a:rPr lang="en-US" smtClean="0"/>
              <a:t>9</a:t>
            </a:fld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66" y="1219200"/>
            <a:ext cx="8235334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96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789</Words>
  <Application>Microsoft Office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Rethinking Business Responsibility  In India: a review of Pharmaceutical &amp; Private Healthcare sectors</vt:lpstr>
      <vt:lpstr>Outline</vt:lpstr>
      <vt:lpstr>PowerPoint Presentation</vt:lpstr>
      <vt:lpstr>Introduction </vt:lpstr>
      <vt:lpstr>BRCC project - Overview</vt:lpstr>
      <vt:lpstr>BRCC Project - Objectives</vt:lpstr>
      <vt:lpstr>Definition and Concept of Business Regulation &amp; Responsible Business</vt:lpstr>
      <vt:lpstr>Research Design &amp; Methodology </vt:lpstr>
      <vt:lpstr>Issues for Investigation (Critical Elements)</vt:lpstr>
      <vt:lpstr>Some Key findings – Pharma Sector (1)</vt:lpstr>
      <vt:lpstr>Some Key findings – Pharma Sector (2)</vt:lpstr>
      <vt:lpstr>Some Key findings – Private Healthcare (1)</vt:lpstr>
      <vt:lpstr>Some Key Findings – Private Healthcare (2)</vt:lpstr>
      <vt:lpstr>Emerging Conclusions: Micro-Level</vt:lpstr>
      <vt:lpstr>Emerging conclusions: Macro Level</vt:lpstr>
      <vt:lpstr>Way forward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BUSINESS RESPONSIBILITY IN INDIA: A REVIEW OF PHARMACEUTICAL AND HEALTHCARE SECTOR</dc:title>
  <dc:creator>common</dc:creator>
  <cp:lastModifiedBy>USER-09</cp:lastModifiedBy>
  <cp:revision>67</cp:revision>
  <cp:lastPrinted>2013-09-25T11:23:10Z</cp:lastPrinted>
  <dcterms:created xsi:type="dcterms:W3CDTF">2013-06-16T18:52:38Z</dcterms:created>
  <dcterms:modified xsi:type="dcterms:W3CDTF">2013-10-18T12:39:02Z</dcterms:modified>
</cp:coreProperties>
</file>