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Lst>
  <p:notesMasterIdLst>
    <p:notesMasterId r:id="rId24"/>
  </p:notesMasterIdLst>
  <p:handoutMasterIdLst>
    <p:handoutMasterId r:id="rId25"/>
  </p:handout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9" r:id="rId23"/>
  </p:sldIdLst>
  <p:sldSz cx="9144000" cy="6858000" type="screen4x3"/>
  <p:notesSz cx="6858000" cy="9144000"/>
  <p:defaultTextStyle>
    <a:defPPr>
      <a:defRPr lang="en-US"/>
    </a:defPPr>
    <a:lvl1pPr algn="l" rtl="0" fontAlgn="base">
      <a:spcBef>
        <a:spcPct val="0"/>
      </a:spcBef>
      <a:spcAft>
        <a:spcPct val="0"/>
      </a:spcAft>
      <a:defRPr sz="2400" u="sng" kern="1200">
        <a:solidFill>
          <a:schemeClr val="tx1"/>
        </a:solidFill>
        <a:latin typeface="Arial" charset="0"/>
        <a:ea typeface="+mn-ea"/>
        <a:cs typeface="Arial" charset="0"/>
      </a:defRPr>
    </a:lvl1pPr>
    <a:lvl2pPr marL="457200" algn="l" rtl="0" fontAlgn="base">
      <a:spcBef>
        <a:spcPct val="0"/>
      </a:spcBef>
      <a:spcAft>
        <a:spcPct val="0"/>
      </a:spcAft>
      <a:defRPr sz="2400" u="sng" kern="1200">
        <a:solidFill>
          <a:schemeClr val="tx1"/>
        </a:solidFill>
        <a:latin typeface="Arial" charset="0"/>
        <a:ea typeface="+mn-ea"/>
        <a:cs typeface="Arial" charset="0"/>
      </a:defRPr>
    </a:lvl2pPr>
    <a:lvl3pPr marL="914400" algn="l" rtl="0" fontAlgn="base">
      <a:spcBef>
        <a:spcPct val="0"/>
      </a:spcBef>
      <a:spcAft>
        <a:spcPct val="0"/>
      </a:spcAft>
      <a:defRPr sz="2400" u="sng" kern="1200">
        <a:solidFill>
          <a:schemeClr val="tx1"/>
        </a:solidFill>
        <a:latin typeface="Arial" charset="0"/>
        <a:ea typeface="+mn-ea"/>
        <a:cs typeface="Arial" charset="0"/>
      </a:defRPr>
    </a:lvl3pPr>
    <a:lvl4pPr marL="1371600" algn="l" rtl="0" fontAlgn="base">
      <a:spcBef>
        <a:spcPct val="0"/>
      </a:spcBef>
      <a:spcAft>
        <a:spcPct val="0"/>
      </a:spcAft>
      <a:defRPr sz="2400" u="sng" kern="1200">
        <a:solidFill>
          <a:schemeClr val="tx1"/>
        </a:solidFill>
        <a:latin typeface="Arial" charset="0"/>
        <a:ea typeface="+mn-ea"/>
        <a:cs typeface="Arial" charset="0"/>
      </a:defRPr>
    </a:lvl4pPr>
    <a:lvl5pPr marL="1828800" algn="l" rtl="0" fontAlgn="base">
      <a:spcBef>
        <a:spcPct val="0"/>
      </a:spcBef>
      <a:spcAft>
        <a:spcPct val="0"/>
      </a:spcAft>
      <a:defRPr sz="2400" u="sng" kern="1200">
        <a:solidFill>
          <a:schemeClr val="tx1"/>
        </a:solidFill>
        <a:latin typeface="Arial" charset="0"/>
        <a:ea typeface="+mn-ea"/>
        <a:cs typeface="Arial" charset="0"/>
      </a:defRPr>
    </a:lvl5pPr>
    <a:lvl6pPr marL="2286000" algn="l" defTabSz="914400" rtl="0" eaLnBrk="1" latinLnBrk="0" hangingPunct="1">
      <a:defRPr sz="2400" u="sng" kern="1200">
        <a:solidFill>
          <a:schemeClr val="tx1"/>
        </a:solidFill>
        <a:latin typeface="Arial" charset="0"/>
        <a:ea typeface="+mn-ea"/>
        <a:cs typeface="Arial" charset="0"/>
      </a:defRPr>
    </a:lvl6pPr>
    <a:lvl7pPr marL="2743200" algn="l" defTabSz="914400" rtl="0" eaLnBrk="1" latinLnBrk="0" hangingPunct="1">
      <a:defRPr sz="2400" u="sng" kern="1200">
        <a:solidFill>
          <a:schemeClr val="tx1"/>
        </a:solidFill>
        <a:latin typeface="Arial" charset="0"/>
        <a:ea typeface="+mn-ea"/>
        <a:cs typeface="Arial" charset="0"/>
      </a:defRPr>
    </a:lvl7pPr>
    <a:lvl8pPr marL="3200400" algn="l" defTabSz="914400" rtl="0" eaLnBrk="1" latinLnBrk="0" hangingPunct="1">
      <a:defRPr sz="2400" u="sng" kern="1200">
        <a:solidFill>
          <a:schemeClr val="tx1"/>
        </a:solidFill>
        <a:latin typeface="Arial" charset="0"/>
        <a:ea typeface="+mn-ea"/>
        <a:cs typeface="Arial" charset="0"/>
      </a:defRPr>
    </a:lvl8pPr>
    <a:lvl9pPr marL="3657600" algn="l" defTabSz="914400" rtl="0" eaLnBrk="1" latinLnBrk="0" hangingPunct="1">
      <a:defRPr sz="2400" u="sng"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709" autoAdjust="0"/>
  </p:normalViewPr>
  <p:slideViewPr>
    <p:cSldViewPr>
      <p:cViewPr>
        <p:scale>
          <a:sx n="66" d="100"/>
          <a:sy n="66" d="100"/>
        </p:scale>
        <p:origin x="-636"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u="none"/>
            </a:lvl1pPr>
          </a:lstStyle>
          <a:p>
            <a:endParaRPr lang="en-US"/>
          </a:p>
        </p:txBody>
      </p:sp>
      <p:sp>
        <p:nvSpPr>
          <p:cNvPr id="655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u="none"/>
            </a:lvl1pPr>
          </a:lstStyle>
          <a:p>
            <a:endParaRPr lang="en-US"/>
          </a:p>
        </p:txBody>
      </p:sp>
      <p:sp>
        <p:nvSpPr>
          <p:cNvPr id="655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u="none"/>
            </a:lvl1pPr>
          </a:lstStyle>
          <a:p>
            <a:endParaRPr lang="en-US"/>
          </a:p>
        </p:txBody>
      </p:sp>
      <p:sp>
        <p:nvSpPr>
          <p:cNvPr id="655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u="none"/>
            </a:lvl1pPr>
          </a:lstStyle>
          <a:p>
            <a:fld id="{7D0001D2-8C42-4C1A-A866-1B616A63567E}"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A0B92A-1AF2-46C5-8D97-B5C7CB6D2E77}" type="datetimeFigureOut">
              <a:rPr lang="en-US" smtClean="0"/>
              <a:pPr/>
              <a:t>3/23/2012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28BEC9-E011-4D71-87A7-5B71771E095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13A7D1C-FCF7-4DFA-92CC-2982EB43677F}"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49DA20-965D-4606-BDED-7875A1B302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BB72EA-1A16-4539-BC73-955D5F33C50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p:spPr>
        <p:txBody>
          <a:bodyPr/>
          <a:lstStyle>
            <a:lvl1pPr>
              <a:defRPr/>
            </a:lvl1pPr>
          </a:lstStyle>
          <a:p>
            <a:endParaRPr lang="en-US"/>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p:spPr>
        <p:txBody>
          <a:bodyPr/>
          <a:lstStyle>
            <a:lvl1pPr>
              <a:defRPr/>
            </a:lvl1pPr>
          </a:lstStyle>
          <a:p>
            <a:fld id="{D44976DC-1A0B-4458-A1B0-056B5571B491}"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CE5BA910-A653-4399-A6A5-AAD0FB261D89}"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0E8A982C-40CD-438D-9025-D4BD40EBEF93}"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604DAD95-36D4-4DFD-A385-51EF46DB1247}"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6E820184-5D2A-4202-A75B-F58AC05A459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BCE1E-9797-44F7-8BA7-2E24B17C8461}"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D0AAB48-BE65-499C-AD94-962824F359E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91664B-0680-462A-9F02-AA9F10C4B2B3}"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269751-FC04-4AF0-8585-289DE4B8CABA}"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997A5F-B7DC-4CA9-9D65-372AB66AB4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37B63F-2899-40D1-BC16-8BE05D227A1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F00FB0-A418-412E-B2DA-943DE80C6E61}"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D6762E98-640E-48DA-A3B9-47DD1C5DB22F}"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68F75C2-9F42-4361-B7CE-08EEF17CE8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 id="2147483732" r:id="rId16"/>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hyperlink" Target="http://www.mnre.gov.in/" TargetMode="External"/><Relationship Id="rId2" Type="http://schemas.openxmlformats.org/officeDocument/2006/relationships/hyperlink" Target="http://www.wbreda.org/" TargetMode="Externa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front"/>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051" name="Rectangle 3"/>
          <p:cNvSpPr>
            <a:spLocks noGrp="1" noChangeArrowheads="1"/>
          </p:cNvSpPr>
          <p:nvPr>
            <p:ph type="subTitle" idx="1"/>
          </p:nvPr>
        </p:nvSpPr>
        <p:spPr>
          <a:xfrm>
            <a:off x="457200" y="4800600"/>
            <a:ext cx="7696200" cy="1600200"/>
          </a:xfrm>
        </p:spPr>
        <p:txBody>
          <a:bodyPr>
            <a:noAutofit/>
          </a:bodyPr>
          <a:lstStyle/>
          <a:p>
            <a:pPr>
              <a:lnSpc>
                <a:spcPct val="80000"/>
              </a:lnSpc>
            </a:pPr>
            <a:r>
              <a:rPr lang="en-US" sz="3200" b="1" dirty="0" smtClean="0">
                <a:solidFill>
                  <a:schemeClr val="tx1"/>
                </a:solidFill>
                <a:latin typeface="Garamond" pitchFamily="18" charset="0"/>
              </a:rPr>
              <a:t>West </a:t>
            </a:r>
            <a:r>
              <a:rPr lang="en-US" sz="3200" b="1" dirty="0">
                <a:solidFill>
                  <a:schemeClr val="tx1"/>
                </a:solidFill>
                <a:latin typeface="Garamond" pitchFamily="18" charset="0"/>
              </a:rPr>
              <a:t>Bengal Renewable Energy Development Agency (WBREDA</a:t>
            </a:r>
            <a:r>
              <a:rPr lang="en-US" sz="3200" b="1" dirty="0" smtClean="0">
                <a:solidFill>
                  <a:schemeClr val="tx1"/>
                </a:solidFill>
                <a:latin typeface="Garamond" pitchFamily="18" charset="0"/>
              </a:rPr>
              <a:t>)</a:t>
            </a:r>
          </a:p>
          <a:p>
            <a:pPr>
              <a:lnSpc>
                <a:spcPct val="80000"/>
              </a:lnSpc>
            </a:pPr>
            <a:endParaRPr lang="en-US" sz="1800" b="1" dirty="0" smtClean="0">
              <a:solidFill>
                <a:schemeClr val="tx1"/>
              </a:solidFill>
              <a:latin typeface="Garamond" pitchFamily="18" charset="0"/>
            </a:endParaRPr>
          </a:p>
          <a:p>
            <a:pPr>
              <a:lnSpc>
                <a:spcPct val="80000"/>
              </a:lnSpc>
            </a:pPr>
            <a:r>
              <a:rPr lang="en-US" sz="1800" b="1" dirty="0" smtClean="0">
                <a:solidFill>
                  <a:schemeClr val="tx1"/>
                </a:solidFill>
                <a:latin typeface="Garamond" pitchFamily="18" charset="0"/>
              </a:rPr>
              <a:t>Department of Power &amp; NES</a:t>
            </a:r>
          </a:p>
          <a:p>
            <a:pPr>
              <a:lnSpc>
                <a:spcPct val="80000"/>
              </a:lnSpc>
            </a:pPr>
            <a:r>
              <a:rPr lang="en-US" sz="1800" b="1" dirty="0" smtClean="0">
                <a:solidFill>
                  <a:schemeClr val="tx1"/>
                </a:solidFill>
                <a:latin typeface="Garamond" pitchFamily="18" charset="0"/>
              </a:rPr>
              <a:t>Government of West Bengal </a:t>
            </a:r>
            <a:endParaRPr lang="en-US" sz="1800" b="1" dirty="0">
              <a:solidFill>
                <a:schemeClr val="tx1"/>
              </a:solidFill>
              <a:latin typeface="Garamond" pitchFamily="18" charset="0"/>
            </a:endParaRPr>
          </a:p>
        </p:txBody>
      </p:sp>
      <p:sp>
        <p:nvSpPr>
          <p:cNvPr id="8" name="TextBox 7"/>
          <p:cNvSpPr txBox="1"/>
          <p:nvPr/>
        </p:nvSpPr>
        <p:spPr>
          <a:xfrm>
            <a:off x="457200" y="914400"/>
            <a:ext cx="7848600" cy="1323439"/>
          </a:xfrm>
          <a:prstGeom prst="rect">
            <a:avLst/>
          </a:prstGeom>
          <a:noFill/>
        </p:spPr>
        <p:txBody>
          <a:bodyPr wrap="square" rtlCol="0">
            <a:spAutoFit/>
          </a:bodyPr>
          <a:lstStyle/>
          <a:p>
            <a:pPr algn="ctr"/>
            <a:r>
              <a:rPr lang="en-US" sz="4000" b="1" u="none" dirty="0" smtClean="0">
                <a:latin typeface="Garamond" pitchFamily="18" charset="0"/>
              </a:rPr>
              <a:t>Scenario of Renewable Energy in West Bengal</a:t>
            </a:r>
            <a:endParaRPr lang="en-US" sz="4000" b="1" u="none" dirty="0">
              <a:latin typeface="Garamond"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fld id="{581BCE1E-9797-44F7-8BA7-2E24B17C8461}" type="slidenum">
              <a:rPr lang="en-US" smtClean="0"/>
              <a:pPr/>
              <a:t>10</a:t>
            </a:fld>
            <a:endParaRPr lang="en-US"/>
          </a:p>
        </p:txBody>
      </p:sp>
      <p:sp>
        <p:nvSpPr>
          <p:cNvPr id="27652" name="Rectangle 4"/>
          <p:cNvSpPr>
            <a:spLocks noGrp="1" noChangeArrowheads="1"/>
          </p:cNvSpPr>
          <p:nvPr>
            <p:ph sz="quarter" idx="1"/>
          </p:nvPr>
        </p:nvSpPr>
        <p:spPr>
          <a:xfrm>
            <a:off x="228600" y="762000"/>
            <a:ext cx="8610600" cy="5029200"/>
          </a:xfrm>
        </p:spPr>
        <p:txBody>
          <a:bodyPr>
            <a:noAutofit/>
          </a:bodyPr>
          <a:lstStyle/>
          <a:p>
            <a:pPr algn="just">
              <a:lnSpc>
                <a:spcPct val="80000"/>
              </a:lnSpc>
              <a:buFontTx/>
              <a:buBlip>
                <a:blip r:embed="rId2"/>
              </a:buBlip>
            </a:pPr>
            <a:r>
              <a:rPr lang="en-US" sz="1400" b="1" dirty="0">
                <a:latin typeface="Garamond" pitchFamily="18" charset="0"/>
              </a:rPr>
              <a:t>Remote Village Electrification (RVE) :-</a:t>
            </a:r>
            <a:r>
              <a:rPr lang="en-US" sz="1400" dirty="0">
                <a:latin typeface="Garamond" pitchFamily="18" charset="0"/>
              </a:rPr>
              <a:t> Providing electricity at remote &amp; isolated locations through solar photovoltaic Systems. More than 100 such villages have been electrified so far</a:t>
            </a:r>
            <a:r>
              <a:rPr lang="en-US" sz="1400" dirty="0" smtClean="0">
                <a:latin typeface="Garamond" pitchFamily="18" charset="0"/>
              </a:rPr>
              <a:t>.</a:t>
            </a:r>
          </a:p>
          <a:p>
            <a:pPr algn="just">
              <a:lnSpc>
                <a:spcPct val="80000"/>
              </a:lnSpc>
              <a:buFontTx/>
              <a:buBlip>
                <a:blip r:embed="rId2"/>
              </a:buBlip>
            </a:pPr>
            <a:endParaRPr lang="en-US" sz="1400" b="1" dirty="0">
              <a:latin typeface="Garamond" pitchFamily="18" charset="0"/>
            </a:endParaRPr>
          </a:p>
          <a:p>
            <a:pPr algn="just">
              <a:lnSpc>
                <a:spcPct val="80000"/>
              </a:lnSpc>
              <a:buFontTx/>
              <a:buBlip>
                <a:blip r:embed="rId2"/>
              </a:buBlip>
            </a:pPr>
            <a:r>
              <a:rPr lang="en-US" sz="1400" b="1" dirty="0" err="1">
                <a:latin typeface="Garamond" pitchFamily="18" charset="0"/>
              </a:rPr>
              <a:t>Rabirashmi</a:t>
            </a:r>
            <a:r>
              <a:rPr lang="en-US" sz="1400" b="1" dirty="0">
                <a:latin typeface="Garamond" pitchFamily="18" charset="0"/>
              </a:rPr>
              <a:t> </a:t>
            </a:r>
            <a:r>
              <a:rPr lang="en-US" sz="1400" b="1" dirty="0" err="1">
                <a:latin typeface="Garamond" pitchFamily="18" charset="0"/>
              </a:rPr>
              <a:t>Abasan</a:t>
            </a:r>
            <a:r>
              <a:rPr lang="en-US" sz="1400" b="1" dirty="0">
                <a:latin typeface="Garamond" pitchFamily="18" charset="0"/>
              </a:rPr>
              <a:t>:-:</a:t>
            </a:r>
            <a:r>
              <a:rPr lang="en-US" sz="1400" dirty="0">
                <a:latin typeface="Garamond" pitchFamily="18" charset="0"/>
              </a:rPr>
              <a:t> The  first Solar Housing </a:t>
            </a:r>
            <a:r>
              <a:rPr lang="en-US" sz="1400" dirty="0" err="1">
                <a:latin typeface="Garamond" pitchFamily="18" charset="0"/>
              </a:rPr>
              <a:t>complexmin</a:t>
            </a:r>
            <a:r>
              <a:rPr lang="en-US" sz="1400" dirty="0">
                <a:latin typeface="Garamond" pitchFamily="18" charset="0"/>
              </a:rPr>
              <a:t> the country at New Town, Kolkata</a:t>
            </a:r>
            <a:r>
              <a:rPr lang="en-US" sz="1400" dirty="0" smtClean="0">
                <a:latin typeface="Garamond" pitchFamily="18" charset="0"/>
              </a:rPr>
              <a:t>.</a:t>
            </a:r>
          </a:p>
          <a:p>
            <a:pPr algn="just">
              <a:lnSpc>
                <a:spcPct val="80000"/>
              </a:lnSpc>
              <a:buFontTx/>
              <a:buBlip>
                <a:blip r:embed="rId2"/>
              </a:buBlip>
            </a:pPr>
            <a:endParaRPr lang="en-US" sz="1400" b="1" dirty="0">
              <a:latin typeface="Garamond" pitchFamily="18" charset="0"/>
            </a:endParaRPr>
          </a:p>
          <a:p>
            <a:pPr algn="just">
              <a:lnSpc>
                <a:spcPct val="80000"/>
              </a:lnSpc>
              <a:buFontTx/>
              <a:buBlip>
                <a:blip r:embed="rId2"/>
              </a:buBlip>
            </a:pPr>
            <a:r>
              <a:rPr lang="en-US" sz="1400" b="1" dirty="0">
                <a:latin typeface="Garamond" pitchFamily="18" charset="0"/>
              </a:rPr>
              <a:t>Small Hydro project:-</a:t>
            </a:r>
            <a:r>
              <a:rPr lang="en-US" sz="1400" dirty="0">
                <a:latin typeface="Garamond" pitchFamily="18" charset="0"/>
              </a:rPr>
              <a:t>  Small Hydro Projects for rural electrification, institutional electrification, supply of electricity to the grid etc</a:t>
            </a:r>
            <a:r>
              <a:rPr lang="en-US" sz="1400" dirty="0" smtClean="0">
                <a:latin typeface="Garamond" pitchFamily="18" charset="0"/>
              </a:rPr>
              <a:t>.</a:t>
            </a:r>
            <a:br>
              <a:rPr lang="en-US" sz="1400" dirty="0" smtClean="0">
                <a:latin typeface="Garamond" pitchFamily="18" charset="0"/>
              </a:rPr>
            </a:br>
            <a:endParaRPr lang="en-US" sz="1400" b="1" dirty="0">
              <a:latin typeface="Garamond" pitchFamily="18" charset="0"/>
            </a:endParaRPr>
          </a:p>
          <a:p>
            <a:pPr algn="just">
              <a:lnSpc>
                <a:spcPct val="80000"/>
              </a:lnSpc>
              <a:buFontTx/>
              <a:buBlip>
                <a:blip r:embed="rId2"/>
              </a:buBlip>
            </a:pPr>
            <a:r>
              <a:rPr lang="en-US" sz="1400" b="1" dirty="0">
                <a:latin typeface="Garamond" pitchFamily="18" charset="0"/>
              </a:rPr>
              <a:t>Tidal Power:-</a:t>
            </a:r>
            <a:r>
              <a:rPr lang="en-US" sz="1400" dirty="0">
                <a:latin typeface="Garamond" pitchFamily="18" charset="0"/>
              </a:rPr>
              <a:t> A scheme for production of electricity from the tides is being conceived at </a:t>
            </a:r>
            <a:r>
              <a:rPr lang="en-US" sz="1400" dirty="0" err="1">
                <a:latin typeface="Garamond" pitchFamily="18" charset="0"/>
              </a:rPr>
              <a:t>Durgadowani</a:t>
            </a:r>
            <a:r>
              <a:rPr lang="en-US" sz="1400" dirty="0">
                <a:latin typeface="Garamond" pitchFamily="18" charset="0"/>
              </a:rPr>
              <a:t>, </a:t>
            </a:r>
            <a:r>
              <a:rPr lang="en-US" sz="1400" dirty="0" err="1">
                <a:latin typeface="Garamond" pitchFamily="18" charset="0"/>
              </a:rPr>
              <a:t>Gosaba</a:t>
            </a:r>
            <a:r>
              <a:rPr lang="en-US" sz="1400" dirty="0" smtClean="0">
                <a:latin typeface="Garamond" pitchFamily="18" charset="0"/>
              </a:rPr>
              <a:t>.</a:t>
            </a:r>
          </a:p>
          <a:p>
            <a:pPr algn="just">
              <a:lnSpc>
                <a:spcPct val="80000"/>
              </a:lnSpc>
              <a:buFontTx/>
              <a:buBlip>
                <a:blip r:embed="rId2"/>
              </a:buBlip>
            </a:pPr>
            <a:endParaRPr lang="en-US" sz="1400" b="1" dirty="0">
              <a:latin typeface="Garamond" pitchFamily="18" charset="0"/>
            </a:endParaRPr>
          </a:p>
          <a:p>
            <a:pPr algn="just">
              <a:lnSpc>
                <a:spcPct val="80000"/>
              </a:lnSpc>
              <a:buFontTx/>
              <a:buBlip>
                <a:blip r:embed="rId2"/>
              </a:buBlip>
            </a:pPr>
            <a:r>
              <a:rPr lang="en-US" sz="1400" b="1" dirty="0">
                <a:latin typeface="Garamond" pitchFamily="18" charset="0"/>
              </a:rPr>
              <a:t>Energy from Municipal Solid Waste:- </a:t>
            </a:r>
            <a:r>
              <a:rPr lang="en-US" sz="1400" dirty="0">
                <a:latin typeface="Garamond" pitchFamily="18" charset="0"/>
              </a:rPr>
              <a:t>Some technology demonstration projects at Howrah Municipal Corporation, </a:t>
            </a:r>
            <a:r>
              <a:rPr lang="en-US" sz="1400" dirty="0" err="1">
                <a:latin typeface="Garamond" pitchFamily="18" charset="0"/>
              </a:rPr>
              <a:t>Baruipur</a:t>
            </a:r>
            <a:r>
              <a:rPr lang="en-US" sz="1400" dirty="0">
                <a:latin typeface="Garamond" pitchFamily="18" charset="0"/>
              </a:rPr>
              <a:t> Municipality, South Dum Dum Municipality, English </a:t>
            </a:r>
            <a:r>
              <a:rPr lang="en-US" sz="1400" dirty="0" err="1">
                <a:latin typeface="Garamond" pitchFamily="18" charset="0"/>
              </a:rPr>
              <a:t>Bazar</a:t>
            </a:r>
            <a:r>
              <a:rPr lang="en-US" sz="1400" dirty="0">
                <a:latin typeface="Garamond" pitchFamily="18" charset="0"/>
              </a:rPr>
              <a:t> Municipality have been initiated. </a:t>
            </a:r>
            <a:endParaRPr lang="en-US" sz="1400" dirty="0" smtClean="0">
              <a:latin typeface="Garamond" pitchFamily="18" charset="0"/>
            </a:endParaRPr>
          </a:p>
          <a:p>
            <a:pPr algn="just">
              <a:lnSpc>
                <a:spcPct val="80000"/>
              </a:lnSpc>
              <a:buFontTx/>
              <a:buBlip>
                <a:blip r:embed="rId2"/>
              </a:buBlip>
            </a:pPr>
            <a:endParaRPr lang="en-US" sz="1400" b="1" dirty="0">
              <a:latin typeface="Garamond" pitchFamily="18" charset="0"/>
            </a:endParaRPr>
          </a:p>
          <a:p>
            <a:pPr algn="just">
              <a:lnSpc>
                <a:spcPct val="80000"/>
              </a:lnSpc>
              <a:buFontTx/>
              <a:buBlip>
                <a:blip r:embed="rId2"/>
              </a:buBlip>
            </a:pPr>
            <a:r>
              <a:rPr lang="en-US" sz="1400" b="1" dirty="0">
                <a:latin typeface="Garamond" pitchFamily="18" charset="0"/>
              </a:rPr>
              <a:t>Geothermal Energy:- </a:t>
            </a:r>
            <a:r>
              <a:rPr lang="en-US" sz="1400" dirty="0">
                <a:latin typeface="Garamond" pitchFamily="18" charset="0"/>
              </a:rPr>
              <a:t>Investigation is being taken up</a:t>
            </a:r>
            <a:r>
              <a:rPr lang="en-US" sz="1400" dirty="0" smtClean="0">
                <a:latin typeface="Garamond" pitchFamily="18" charset="0"/>
              </a:rPr>
              <a:t>.</a:t>
            </a:r>
          </a:p>
          <a:p>
            <a:pPr algn="just">
              <a:lnSpc>
                <a:spcPct val="80000"/>
              </a:lnSpc>
              <a:buFontTx/>
              <a:buBlip>
                <a:blip r:embed="rId2"/>
              </a:buBlip>
            </a:pPr>
            <a:endParaRPr lang="en-US" sz="1400" b="1" dirty="0">
              <a:latin typeface="Garamond" pitchFamily="18" charset="0"/>
            </a:endParaRPr>
          </a:p>
          <a:p>
            <a:pPr algn="just">
              <a:lnSpc>
                <a:spcPct val="80000"/>
              </a:lnSpc>
              <a:buFontTx/>
              <a:buBlip>
                <a:blip r:embed="rId2"/>
              </a:buBlip>
            </a:pPr>
            <a:r>
              <a:rPr lang="en-US" sz="1400" b="1" dirty="0">
                <a:latin typeface="Garamond" pitchFamily="18" charset="0"/>
              </a:rPr>
              <a:t>Information &amp; Public Awareness:-</a:t>
            </a:r>
            <a:r>
              <a:rPr lang="en-US" sz="1400" dirty="0">
                <a:latin typeface="Garamond" pitchFamily="18" charset="0"/>
              </a:rPr>
              <a:t> Different </a:t>
            </a:r>
            <a:r>
              <a:rPr lang="en-US" sz="1400" dirty="0" err="1">
                <a:latin typeface="Garamond" pitchFamily="18" charset="0"/>
              </a:rPr>
              <a:t>programmes</a:t>
            </a:r>
            <a:r>
              <a:rPr lang="en-US" sz="1400" dirty="0">
                <a:latin typeface="Garamond" pitchFamily="18" charset="0"/>
              </a:rPr>
              <a:t> for creating large scale public awareness among the people: Participation in Fairs &amp; Exhibitions, Display Boards, Demonstration </a:t>
            </a:r>
            <a:r>
              <a:rPr lang="en-US" sz="1400" dirty="0" err="1">
                <a:latin typeface="Garamond" pitchFamily="18" charset="0"/>
              </a:rPr>
              <a:t>Programmes</a:t>
            </a:r>
            <a:r>
              <a:rPr lang="en-US" sz="1400" dirty="0">
                <a:latin typeface="Garamond" pitchFamily="18" charset="0"/>
              </a:rPr>
              <a:t>, Publications, </a:t>
            </a:r>
            <a:r>
              <a:rPr lang="en-US" sz="1400" dirty="0" err="1">
                <a:latin typeface="Garamond" pitchFamily="18" charset="0"/>
              </a:rPr>
              <a:t>Aditya</a:t>
            </a:r>
            <a:r>
              <a:rPr lang="en-US" sz="1400" dirty="0">
                <a:latin typeface="Garamond" pitchFamily="18" charset="0"/>
              </a:rPr>
              <a:t> Solar Shop (</a:t>
            </a:r>
            <a:r>
              <a:rPr lang="en-US" sz="1400" dirty="0" err="1">
                <a:latin typeface="Garamond" pitchFamily="18" charset="0"/>
              </a:rPr>
              <a:t>Alipore</a:t>
            </a:r>
            <a:r>
              <a:rPr lang="en-US" sz="1400" dirty="0">
                <a:latin typeface="Garamond" pitchFamily="18" charset="0"/>
              </a:rPr>
              <a:t>, Durgapur, </a:t>
            </a:r>
            <a:r>
              <a:rPr lang="en-US" sz="1400" dirty="0" err="1">
                <a:latin typeface="Garamond" pitchFamily="18" charset="0"/>
              </a:rPr>
              <a:t>Siliguri</a:t>
            </a:r>
            <a:r>
              <a:rPr lang="en-US" sz="1400" dirty="0">
                <a:latin typeface="Garamond" pitchFamily="18" charset="0"/>
              </a:rPr>
              <a:t>), Renewable Energy Clubs etc</a:t>
            </a:r>
            <a:r>
              <a:rPr lang="en-US" sz="1400" dirty="0" smtClean="0">
                <a:latin typeface="Garamond" pitchFamily="18" charset="0"/>
              </a:rPr>
              <a:t>.</a:t>
            </a:r>
          </a:p>
          <a:p>
            <a:pPr algn="just">
              <a:lnSpc>
                <a:spcPct val="80000"/>
              </a:lnSpc>
              <a:buFontTx/>
              <a:buBlip>
                <a:blip r:embed="rId2"/>
              </a:buBlip>
            </a:pPr>
            <a:endParaRPr lang="en-US" sz="1400" b="1" dirty="0">
              <a:latin typeface="Garamond" pitchFamily="18" charset="0"/>
            </a:endParaRPr>
          </a:p>
          <a:p>
            <a:pPr algn="just">
              <a:lnSpc>
                <a:spcPct val="80000"/>
              </a:lnSpc>
              <a:buFontTx/>
              <a:buBlip>
                <a:blip r:embed="rId2"/>
              </a:buBlip>
            </a:pPr>
            <a:r>
              <a:rPr lang="en-US" sz="1400" b="1" dirty="0">
                <a:latin typeface="Garamond" pitchFamily="18" charset="0"/>
              </a:rPr>
              <a:t>Capacity Building:-</a:t>
            </a:r>
            <a:r>
              <a:rPr lang="en-US" sz="1400" dirty="0">
                <a:latin typeface="Garamond" pitchFamily="18" charset="0"/>
              </a:rPr>
              <a:t> Training </a:t>
            </a:r>
            <a:r>
              <a:rPr lang="en-US" sz="1400" dirty="0" err="1">
                <a:latin typeface="Garamond" pitchFamily="18" charset="0"/>
              </a:rPr>
              <a:t>programmes</a:t>
            </a:r>
            <a:r>
              <a:rPr lang="en-US" sz="1400" dirty="0">
                <a:latin typeface="Garamond" pitchFamily="18" charset="0"/>
              </a:rPr>
              <a:t> at technician level, engineers level etc. for capacity building. WBREDA provides support for research works in Renewable Energy &amp; climate change</a:t>
            </a:r>
            <a:r>
              <a:rPr lang="en-US" sz="1400" dirty="0" smtClean="0">
                <a:latin typeface="Garamond" pitchFamily="18" charset="0"/>
              </a:rPr>
              <a:t>.</a:t>
            </a:r>
          </a:p>
          <a:p>
            <a:pPr algn="just">
              <a:lnSpc>
                <a:spcPct val="80000"/>
              </a:lnSpc>
              <a:buFontTx/>
              <a:buBlip>
                <a:blip r:embed="rId2"/>
              </a:buBlip>
            </a:pPr>
            <a:endParaRPr lang="en-US" sz="1400" b="1" dirty="0">
              <a:latin typeface="Garamond" pitchFamily="18" charset="0"/>
            </a:endParaRPr>
          </a:p>
          <a:p>
            <a:pPr algn="just">
              <a:lnSpc>
                <a:spcPct val="80000"/>
              </a:lnSpc>
              <a:buFontTx/>
              <a:buBlip>
                <a:blip r:embed="rId2"/>
              </a:buBlip>
            </a:pPr>
            <a:r>
              <a:rPr lang="en-US" sz="1400" b="1" dirty="0">
                <a:latin typeface="Garamond" pitchFamily="18" charset="0"/>
              </a:rPr>
              <a:t>Energy Efficiency Programme:-</a:t>
            </a:r>
            <a:r>
              <a:rPr lang="en-US" sz="1400" dirty="0">
                <a:latin typeface="Garamond" pitchFamily="18" charset="0"/>
              </a:rPr>
              <a:t> Through different measures (procurement of energy efficient appliances and use of appliances in efficient manner); conservation of </a:t>
            </a:r>
            <a:r>
              <a:rPr lang="en-US" sz="1400" dirty="0" err="1">
                <a:latin typeface="Garamond" pitchFamily="18" charset="0"/>
              </a:rPr>
              <a:t>lectricity</a:t>
            </a:r>
            <a:r>
              <a:rPr lang="en-US" sz="1400" dirty="0">
                <a:latin typeface="Garamond" pitchFamily="18" charset="0"/>
              </a:rPr>
              <a:t> can be done and this saved electricity can be supplied to unelectrified areas. WBREDA works for Energy efficiency by large scale public awareness through publication, exhibition, display, demonstration, training </a:t>
            </a:r>
            <a:r>
              <a:rPr lang="en-US" sz="1400" dirty="0" err="1">
                <a:latin typeface="Garamond" pitchFamily="18" charset="0"/>
              </a:rPr>
              <a:t>programmes</a:t>
            </a:r>
            <a:r>
              <a:rPr lang="en-US" sz="1400" dirty="0">
                <a:latin typeface="Garamond" pitchFamily="18" charset="0"/>
              </a:rPr>
              <a:t> etc.</a:t>
            </a:r>
          </a:p>
        </p:txBody>
      </p:sp>
      <p:sp>
        <p:nvSpPr>
          <p:cNvPr id="7" name="Rectangle 3"/>
          <p:cNvSpPr>
            <a:spLocks noGrp="1" noChangeArrowheads="1"/>
          </p:cNvSpPr>
          <p:nvPr>
            <p:ph type="title"/>
          </p:nvPr>
        </p:nvSpPr>
        <p:spPr>
          <a:xfrm>
            <a:off x="304800" y="0"/>
            <a:ext cx="7772400" cy="762000"/>
          </a:xfrm>
        </p:spPr>
        <p:txBody>
          <a:bodyPr/>
          <a:lstStyle/>
          <a:p>
            <a:r>
              <a:rPr lang="en-US" sz="3000" b="1" dirty="0">
                <a:latin typeface="Garamond" pitchFamily="18" charset="0"/>
              </a:rPr>
              <a:t>Works of WBREDA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092" name="Group 420"/>
          <p:cNvGraphicFramePr>
            <a:graphicFrameLocks noGrp="1"/>
          </p:cNvGraphicFramePr>
          <p:nvPr>
            <p:ph/>
          </p:nvPr>
        </p:nvGraphicFramePr>
        <p:xfrm>
          <a:off x="304800" y="1066800"/>
          <a:ext cx="8229600" cy="5120306"/>
        </p:xfrm>
        <a:graphic>
          <a:graphicData uri="http://schemas.openxmlformats.org/drawingml/2006/table">
            <a:tbl>
              <a:tblPr/>
              <a:tblGrid>
                <a:gridCol w="1676400"/>
                <a:gridCol w="3429000"/>
                <a:gridCol w="1371600"/>
                <a:gridCol w="1752600"/>
              </a:tblGrid>
              <a:tr h="69895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Garamond" pitchFamily="18" charset="0"/>
                          <a:cs typeface="Times New Roman" pitchFamily="18" charset="0"/>
                        </a:rPr>
                        <a:t>Name of the System</a:t>
                      </a:r>
                      <a:endParaRPr kumimoji="0" lang="en-US" sz="1600" b="0" i="0" u="none" strike="noStrike" cap="none" normalizeH="0" baseline="0" dirty="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Garamond" pitchFamily="18" charset="0"/>
                          <a:cs typeface="Times New Roman" pitchFamily="18" charset="0"/>
                        </a:rPr>
                        <a:t>System description</a:t>
                      </a:r>
                      <a:endParaRPr kumimoji="0" lang="en-US" sz="1600" b="0" i="0" u="none" strike="noStrike" cap="none" normalizeH="0" baseline="0" dirty="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Garamond" pitchFamily="18" charset="0"/>
                          <a:cs typeface="Times New Roman" pitchFamily="18" charset="0"/>
                        </a:rPr>
                        <a:t>Tentative Cost Per System</a:t>
                      </a:r>
                      <a:endParaRPr kumimoji="0" lang="en-US" sz="16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Garamond" pitchFamily="18" charset="0"/>
                          <a:cs typeface="Times New Roman" pitchFamily="18" charset="0"/>
                        </a:rPr>
                        <a:t>Tentative Subsidy Per System</a:t>
                      </a:r>
                      <a:endParaRPr kumimoji="0" lang="en-US" sz="1600" b="0" i="0" u="none" strike="noStrike" cap="none" normalizeH="0" baseline="0" dirty="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077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Solar PV Lantern</a:t>
                      </a:r>
                      <a:endParaRPr kumimoji="0" lang="en-US" sz="16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10 Wp module, 7 AH battery, 7 W C.F. Lamp, Working hours 5 hrs.</a:t>
                      </a:r>
                      <a:endParaRPr kumimoji="0" lang="en-US" sz="16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2,174/-</a:t>
                      </a:r>
                      <a:endParaRPr kumimoji="0" lang="en-US" sz="16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500/-</a:t>
                      </a:r>
                      <a:endParaRPr kumimoji="0" lang="en-US" sz="16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2797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Home Lighting System</a:t>
                      </a:r>
                      <a:endParaRPr kumimoji="0" lang="en-US" sz="16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Garamond" pitchFamily="18" charset="0"/>
                          <a:cs typeface="Times New Roman" pitchFamily="18" charset="0"/>
                        </a:rPr>
                        <a:t>Module, battery, charge controller unit, C. F. Lamp </a:t>
                      </a:r>
                      <a:endParaRPr kumimoji="0" lang="en-US" sz="1600" b="0" i="0" u="none" strike="noStrike" cap="none" normalizeH="0" baseline="0" dirty="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 270/- per Wp </a:t>
                      </a:r>
                      <a:endParaRPr kumimoji="0" lang="en-US" sz="16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30% of the system cost</a:t>
                      </a:r>
                      <a:endParaRPr kumimoji="0" lang="en-US" sz="16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2797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Solar PV Street Lighting System</a:t>
                      </a:r>
                      <a:endParaRPr kumimoji="0" lang="en-US" sz="16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Module, battery, charge controller unit, C. F. Lamp, Pole</a:t>
                      </a:r>
                      <a:endParaRPr kumimoji="0" lang="en-US" sz="16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Rs. 271/- per Wp. </a:t>
                      </a:r>
                      <a:endParaRPr kumimoji="0" lang="en-US" sz="16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30% of system cost</a:t>
                      </a:r>
                      <a:endParaRPr kumimoji="0" lang="en-US" sz="16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668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Solar PV Power Plant</a:t>
                      </a:r>
                      <a:endParaRPr kumimoji="0" lang="en-US" sz="16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Module, battery, charge controller unit, C. F. Lamp, Fan, TV, Computer etc. </a:t>
                      </a:r>
                      <a:endParaRPr kumimoji="0" lang="en-US" sz="16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 270/- per Wp </a:t>
                      </a:r>
                      <a:endParaRPr kumimoji="0" lang="en-US" sz="16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30% of system cost for non profitable agency &amp; 23% for profitable agency</a:t>
                      </a:r>
                      <a:endParaRPr kumimoji="0" lang="en-US" sz="16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2350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Garamond" pitchFamily="18" charset="0"/>
                          <a:cs typeface="Times New Roman" pitchFamily="18" charset="0"/>
                        </a:rPr>
                        <a:t>Solar Cooker: family type</a:t>
                      </a:r>
                      <a:endParaRPr kumimoji="0" lang="en-US" sz="1600" b="0" i="0" u="none" strike="noStrike" cap="none" normalizeH="0" baseline="0" dirty="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Garamond" pitchFamily="18" charset="0"/>
                          <a:cs typeface="Times New Roman" pitchFamily="18" charset="0"/>
                        </a:rPr>
                        <a:t>This type of Cooker can cook meal for 6 to 10 persons at a time. All type of cooking (boil, fry etc.) can be done within 30 to 45 minutes</a:t>
                      </a:r>
                      <a:endParaRPr kumimoji="0" lang="en-US" sz="1600" b="0" i="0" u="none" strike="noStrike" cap="none" normalizeH="0" baseline="0" dirty="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Garamond" pitchFamily="18" charset="0"/>
                          <a:cs typeface="Times New Roman" pitchFamily="18" charset="0"/>
                        </a:rPr>
                        <a:t>Rs. 5000/-</a:t>
                      </a:r>
                      <a:endParaRPr kumimoji="0" lang="en-US" sz="1600" b="0" i="0" u="none" strike="noStrike" cap="none" normalizeH="0" baseline="0" dirty="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Garamond" pitchFamily="18" charset="0"/>
                          <a:cs typeface="Times New Roman" pitchFamily="18" charset="0"/>
                        </a:rPr>
                        <a:t>Rs. 500/-</a:t>
                      </a:r>
                      <a:endParaRPr kumimoji="0" lang="en-US" sz="1600" b="0" i="0" u="none" strike="noStrike" cap="none" normalizeH="0" baseline="0" dirty="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3" name="Slide Number Placeholder 42"/>
          <p:cNvSpPr>
            <a:spLocks noGrp="1"/>
          </p:cNvSpPr>
          <p:nvPr>
            <p:ph type="sldNum" sz="quarter" idx="12"/>
          </p:nvPr>
        </p:nvSpPr>
        <p:spPr/>
        <p:txBody>
          <a:bodyPr/>
          <a:lstStyle/>
          <a:p>
            <a:fld id="{0E8A982C-40CD-438D-9025-D4BD40EBEF93}" type="slidenum">
              <a:rPr lang="en-US" smtClean="0"/>
              <a:pPr/>
              <a:t>11</a:t>
            </a:fld>
            <a:endParaRPr lang="en-US"/>
          </a:p>
        </p:txBody>
      </p:sp>
      <p:sp>
        <p:nvSpPr>
          <p:cNvPr id="42" name="Rectangle 4"/>
          <p:cNvSpPr txBox="1">
            <a:spLocks noChangeArrowheads="1"/>
          </p:cNvSpPr>
          <p:nvPr/>
        </p:nvSpPr>
        <p:spPr>
          <a:xfrm>
            <a:off x="228600" y="228600"/>
            <a:ext cx="8305800" cy="762000"/>
          </a:xfrm>
          <a:prstGeom prst="rect">
            <a:avLst/>
          </a:prstGeom>
        </p:spPr>
        <p:txBody>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chemeClr val="tx1"/>
                </a:solidFill>
                <a:effectLst/>
                <a:uLnTx/>
                <a:uFillTx/>
                <a:latin typeface="Garamond" pitchFamily="18" charset="0"/>
                <a:ea typeface="+mn-ea"/>
                <a:cs typeface="+mn-cs"/>
              </a:rPr>
              <a:t>Available Renewable Energy technologies/products</a:t>
            </a:r>
            <a:r>
              <a:rPr kumimoji="0" lang="en-US" sz="1600" b="1" i="0" u="none" strike="noStrike" kern="0" cap="none" spc="0" normalizeH="0" noProof="0" dirty="0" smtClean="0">
                <a:ln>
                  <a:noFill/>
                </a:ln>
                <a:solidFill>
                  <a:schemeClr val="tx1"/>
                </a:solidFill>
                <a:effectLst/>
                <a:uLnTx/>
                <a:uFillTx/>
                <a:latin typeface="Garamond" pitchFamily="18" charset="0"/>
                <a:ea typeface="+mn-ea"/>
                <a:cs typeface="+mn-cs"/>
              </a:rPr>
              <a:t> and </a:t>
            </a:r>
          </a:p>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kern="0" cap="none" spc="0" normalizeH="0" noProof="0" dirty="0" smtClean="0">
                <a:ln>
                  <a:noFill/>
                </a:ln>
                <a:solidFill>
                  <a:schemeClr val="tx1"/>
                </a:solidFill>
                <a:effectLst/>
                <a:uLnTx/>
                <a:uFillTx/>
                <a:latin typeface="Garamond" pitchFamily="18" charset="0"/>
                <a:ea typeface="+mn-ea"/>
                <a:cs typeface="+mn-cs"/>
              </a:rPr>
              <a:t>Subsidy Schemes from WBREDA</a:t>
            </a:r>
            <a:endParaRPr kumimoji="0" lang="en-US" sz="1600" b="1" i="0" u="none" strike="noStrike" kern="0" cap="none" spc="0" normalizeH="0" baseline="0" noProof="0" dirty="0" smtClean="0">
              <a:ln>
                <a:noFill/>
              </a:ln>
              <a:solidFill>
                <a:schemeClr val="tx1"/>
              </a:solidFill>
              <a:effectLst/>
              <a:uLnTx/>
              <a:uFillTx/>
              <a:latin typeface="Garamond" pitchFamily="18" charset="0"/>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818" name="Group 122"/>
          <p:cNvGraphicFramePr>
            <a:graphicFrameLocks noGrp="1"/>
          </p:cNvGraphicFramePr>
          <p:nvPr>
            <p:ph/>
          </p:nvPr>
        </p:nvGraphicFramePr>
        <p:xfrm>
          <a:off x="304800" y="457200"/>
          <a:ext cx="8458199" cy="5966592"/>
        </p:xfrm>
        <a:graphic>
          <a:graphicData uri="http://schemas.openxmlformats.org/drawingml/2006/table">
            <a:tbl>
              <a:tblPr/>
              <a:tblGrid>
                <a:gridCol w="1524000"/>
                <a:gridCol w="1981200"/>
                <a:gridCol w="2916766"/>
                <a:gridCol w="2036233"/>
              </a:tblGrid>
              <a:tr h="130185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Garamond" pitchFamily="18" charset="0"/>
                          <a:cs typeface="Times New Roman" pitchFamily="18" charset="0"/>
                        </a:rPr>
                        <a:t>Solar Water</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Garamond" pitchFamily="18" charset="0"/>
                          <a:cs typeface="Times New Roman" pitchFamily="18" charset="0"/>
                        </a:rPr>
                        <a:t>Heating System</a:t>
                      </a:r>
                      <a:endParaRPr kumimoji="0" lang="en-US" sz="1600" b="1" i="0" u="none" strike="noStrike" cap="none" normalizeH="0" baseline="0" dirty="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Garamond" pitchFamily="18" charset="0"/>
                          <a:cs typeface="Times New Roman" pitchFamily="18" charset="0"/>
                        </a:rPr>
                        <a:t>Different size of</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Garamond" pitchFamily="18" charset="0"/>
                          <a:cs typeface="Times New Roman" pitchFamily="18" charset="0"/>
                        </a:rPr>
                        <a:t>systems are available</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Garamond" pitchFamily="18" charset="0"/>
                          <a:cs typeface="Times New Roman" pitchFamily="18" charset="0"/>
                        </a:rPr>
                        <a:t>in the market,</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Garamond" pitchFamily="18" charset="0"/>
                          <a:cs typeface="Times New Roman" pitchFamily="18" charset="0"/>
                        </a:rPr>
                        <a:t>starting 100 liter per</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Garamond" pitchFamily="18" charset="0"/>
                          <a:cs typeface="Times New Roman" pitchFamily="18" charset="0"/>
                        </a:rPr>
                        <a:t>day (LPD)</a:t>
                      </a:r>
                      <a:endParaRPr kumimoji="0" lang="en-US" sz="16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Garamond" pitchFamily="18" charset="0"/>
                          <a:cs typeface="Times New Roman" pitchFamily="18" charset="0"/>
                        </a:rPr>
                        <a:t>Rs. 23310/- for a</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Garamond" pitchFamily="18" charset="0"/>
                          <a:cs typeface="Times New Roman" pitchFamily="18" charset="0"/>
                        </a:rPr>
                        <a:t>100 LPD system</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Garamond" pitchFamily="18" charset="0"/>
                          <a:cs typeface="Times New Roman" pitchFamily="18" charset="0"/>
                        </a:rPr>
                        <a:t>(ETC)</a:t>
                      </a:r>
                      <a:endParaRPr kumimoji="0" lang="en-US" sz="16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Garamond" pitchFamily="18" charset="0"/>
                          <a:cs typeface="Times New Roman" pitchFamily="18" charset="0"/>
                        </a:rPr>
                        <a:t>Rs. 5000/- for a</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Garamond" pitchFamily="18" charset="0"/>
                          <a:cs typeface="Times New Roman" pitchFamily="18" charset="0"/>
                        </a:rPr>
                        <a:t>100 LPD system</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Garamond" pitchFamily="18" charset="0"/>
                          <a:cs typeface="Times New Roman" pitchFamily="18" charset="0"/>
                        </a:rPr>
                        <a:t>(ETC)</a:t>
                      </a:r>
                      <a:endParaRPr kumimoji="0" lang="en-US" sz="16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0185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Garamond" pitchFamily="18" charset="0"/>
                          <a:cs typeface="Times New Roman" pitchFamily="18" charset="0"/>
                        </a:rPr>
                        <a:t>Battery driven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Garamond" pitchFamily="18" charset="0"/>
                          <a:cs typeface="Times New Roman" pitchFamily="18" charset="0"/>
                        </a:rPr>
                        <a:t>E-Bike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Garamond" pitchFamily="18" charset="0"/>
                          <a:cs typeface="Times New Roman" pitchFamily="18" charset="0"/>
                        </a:rPr>
                        <a:t>Low and High speed</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Garamond" pitchFamily="18" charset="0"/>
                          <a:cs typeface="Times New Roman" pitchFamily="18" charset="0"/>
                        </a:rPr>
                        <a:t>two wheeler, 7 setter</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Garamond" pitchFamily="18" charset="0"/>
                          <a:cs typeface="Times New Roman" pitchFamily="18" charset="0"/>
                        </a:rPr>
                        <a:t>three wheelers are</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Garamond" pitchFamily="18" charset="0"/>
                          <a:cs typeface="Times New Roman" pitchFamily="18" charset="0"/>
                        </a:rPr>
                        <a:t>available in the</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Garamond" pitchFamily="18" charset="0"/>
                          <a:cs typeface="Times New Roman" pitchFamily="18" charset="0"/>
                        </a:rPr>
                        <a:t>market</a:t>
                      </a:r>
                      <a:endParaRPr kumimoji="0" lang="en-US" sz="16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Garamond" pitchFamily="18" charset="0"/>
                          <a:cs typeface="Times New Roman" pitchFamily="18" charset="0"/>
                        </a:rPr>
                        <a:t>This is a pollution free vehicle and</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Garamond" pitchFamily="18" charset="0"/>
                          <a:cs typeface="Times New Roman" pitchFamily="18" charset="0"/>
                        </a:rPr>
                        <a:t>Govt. is providing different type of</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Garamond" pitchFamily="18" charset="0"/>
                          <a:cs typeface="Times New Roman" pitchFamily="18" charset="0"/>
                        </a:rPr>
                        <a:t>Incentives for its promotion.</a:t>
                      </a:r>
                      <a:endParaRPr kumimoji="0" lang="en-US" sz="16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5695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Garamond" pitchFamily="18" charset="0"/>
                          <a:cs typeface="Times New Roman" pitchFamily="18" charset="0"/>
                        </a:rPr>
                        <a:t>Bio-gas Plant </a:t>
                      </a:r>
                      <a:endParaRPr kumimoji="0" lang="en-US" sz="16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Garamond" pitchFamily="18" charset="0"/>
                          <a:cs typeface="Times New Roman" pitchFamily="18" charset="0"/>
                        </a:rPr>
                        <a:t>1 cu.mtr. plant </a:t>
                      </a:r>
                      <a:endParaRPr kumimoji="0" lang="en-US" sz="16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Garamond" pitchFamily="18" charset="0"/>
                          <a:cs typeface="Times New Roman" pitchFamily="18" charset="0"/>
                        </a:rPr>
                        <a:t>Rs. 10000/- to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Garamond" pitchFamily="18" charset="0"/>
                          <a:cs typeface="Times New Roman" pitchFamily="18" charset="0"/>
                        </a:rPr>
                        <a:t>Rs. 12000/- </a:t>
                      </a:r>
                      <a:endParaRPr kumimoji="0" lang="en-US" sz="16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Garamond" pitchFamily="18" charset="0"/>
                          <a:cs typeface="Times New Roman" pitchFamily="18" charset="0"/>
                        </a:rPr>
                        <a:t>Rs. 4000/-</a:t>
                      </a:r>
                      <a:endParaRPr kumimoji="0" lang="en-US" sz="16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22352">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Garamond" pitchFamily="18" charset="0"/>
                          <a:cs typeface="Times New Roman" pitchFamily="18" charset="0"/>
                        </a:rPr>
                        <a:t>Bio-gas Plant </a:t>
                      </a:r>
                      <a:endParaRPr kumimoji="0" lang="en-US" sz="16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Garamond" pitchFamily="18" charset="0"/>
                          <a:cs typeface="Times New Roman" pitchFamily="18" charset="0"/>
                        </a:rPr>
                        <a:t>2 cu.mtr. plant </a:t>
                      </a:r>
                      <a:endParaRPr kumimoji="0" lang="en-US" sz="16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Garamond" pitchFamily="18" charset="0"/>
                          <a:cs typeface="Times New Roman" pitchFamily="18" charset="0"/>
                        </a:rPr>
                        <a:t>Rs. 200000/- to Rs. 24000/- for</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Garamond" pitchFamily="18" charset="0"/>
                          <a:cs typeface="Times New Roman" pitchFamily="18" charset="0"/>
                        </a:rPr>
                        <a:t>areas in Darjeeling and</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Garamond" pitchFamily="18" charset="0"/>
                          <a:cs typeface="Times New Roman" pitchFamily="18" charset="0"/>
                        </a:rPr>
                        <a:t>Sundarbans</a:t>
                      </a:r>
                      <a:r>
                        <a:rPr kumimoji="0" lang="en-US" sz="1600" b="1" i="0" u="none" strike="noStrike" cap="none" normalizeH="0" baseline="0" dirty="0" smtClean="0">
                          <a:ln>
                            <a:noFill/>
                          </a:ln>
                          <a:solidFill>
                            <a:schemeClr val="tx1"/>
                          </a:solidFill>
                          <a:effectLst/>
                          <a:latin typeface="Garamond" pitchFamily="18" charset="0"/>
                          <a:cs typeface="Times New Roman" pitchFamily="18" charset="0"/>
                        </a:rPr>
                        <a:t>. </a:t>
                      </a: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Garamond" pitchFamily="18" charset="0"/>
                        <a:cs typeface="Times New Roman"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Garamond" pitchFamily="18" charset="0"/>
                          <a:ea typeface="+mn-ea"/>
                          <a:cs typeface="Times New Roman" pitchFamily="18" charset="0"/>
                        </a:rPr>
                        <a:t>Rs.16,000/- to 20,000/- for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Garamond" pitchFamily="18" charset="0"/>
                          <a:ea typeface="+mn-ea"/>
                          <a:cs typeface="Times New Roman" pitchFamily="18" charset="0"/>
                        </a:rPr>
                        <a:t>areas  other than Darjeeling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Garamond" pitchFamily="18" charset="0"/>
                          <a:ea typeface="+mn-ea"/>
                          <a:cs typeface="Times New Roman" pitchFamily="18" charset="0"/>
                        </a:rPr>
                        <a:t>and </a:t>
                      </a:r>
                      <a:r>
                        <a:rPr kumimoji="0" lang="en-US" sz="1600" b="1" i="0" u="none" strike="noStrike" kern="1200" cap="none" normalizeH="0" baseline="0" dirty="0" err="1" smtClean="0">
                          <a:ln>
                            <a:noFill/>
                          </a:ln>
                          <a:solidFill>
                            <a:schemeClr val="tx1"/>
                          </a:solidFill>
                          <a:effectLst/>
                          <a:latin typeface="Garamond" pitchFamily="18" charset="0"/>
                          <a:ea typeface="+mn-ea"/>
                          <a:cs typeface="Times New Roman" pitchFamily="18" charset="0"/>
                        </a:rPr>
                        <a:t>Sundarbans</a:t>
                      </a:r>
                      <a:endParaRPr kumimoji="0" lang="en-US" sz="1600" b="1" i="0" u="none" strike="noStrike" kern="1200" cap="none" normalizeH="0" baseline="0" dirty="0" smtClean="0">
                        <a:ln>
                          <a:noFill/>
                        </a:ln>
                        <a:solidFill>
                          <a:schemeClr val="tx1"/>
                        </a:solidFill>
                        <a:effectLst/>
                        <a:latin typeface="Garamond" pitchFamily="18" charset="0"/>
                        <a:ea typeface="+mn-ea"/>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Garamond" pitchFamily="18" charset="0"/>
                          <a:cs typeface="Times New Roman" pitchFamily="18" charset="0"/>
                        </a:rPr>
                        <a:t>Rs. 10000/- for</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Garamond" pitchFamily="18" charset="0"/>
                          <a:cs typeface="Times New Roman" pitchFamily="18" charset="0"/>
                        </a:rPr>
                        <a:t>areas in Darjeeling</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Garamond" pitchFamily="18" charset="0"/>
                          <a:cs typeface="Times New Roman" pitchFamily="18" charset="0"/>
                        </a:rPr>
                        <a:t>and </a:t>
                      </a:r>
                      <a:r>
                        <a:rPr kumimoji="0" lang="en-US" sz="1600" b="1" i="0" u="none" strike="noStrike" cap="none" normalizeH="0" baseline="0" dirty="0" err="1" smtClean="0">
                          <a:ln>
                            <a:noFill/>
                          </a:ln>
                          <a:solidFill>
                            <a:schemeClr val="tx1"/>
                          </a:solidFill>
                          <a:effectLst/>
                          <a:latin typeface="Garamond" pitchFamily="18" charset="0"/>
                          <a:cs typeface="Times New Roman" pitchFamily="18" charset="0"/>
                        </a:rPr>
                        <a:t>Sundarbans</a:t>
                      </a:r>
                      <a:r>
                        <a:rPr kumimoji="0" lang="en-US" sz="1600" b="1" i="0" u="none" strike="noStrike" cap="none" normalizeH="0" baseline="0" dirty="0" smtClean="0">
                          <a:ln>
                            <a:noFill/>
                          </a:ln>
                          <a:solidFill>
                            <a:schemeClr val="tx1"/>
                          </a:solidFill>
                          <a:effectLst/>
                          <a:latin typeface="Garamond" pitchFamily="18" charset="0"/>
                          <a:cs typeface="Times New Roman" pitchFamily="18" charset="0"/>
                        </a:rPr>
                        <a:t> &amp; </a:t>
                      </a: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Garamond" pitchFamily="18" charset="0"/>
                        <a:cs typeface="Times New Roman"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Garamond" pitchFamily="18" charset="0"/>
                          <a:cs typeface="Times New Roman" pitchFamily="18" charset="0"/>
                        </a:rPr>
                        <a:t>Rs. 8000/- for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Garamond" pitchFamily="18" charset="0"/>
                          <a:cs typeface="Times New Roman" pitchFamily="18" charset="0"/>
                        </a:rPr>
                        <a:t>areas other than</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Garamond" pitchFamily="18" charset="0"/>
                          <a:cs typeface="Times New Roman" pitchFamily="18" charset="0"/>
                        </a:rPr>
                        <a:t>Darjeeling and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Garamond" pitchFamily="18" charset="0"/>
                          <a:cs typeface="Times New Roman" pitchFamily="18" charset="0"/>
                        </a:rPr>
                        <a:t>Sundarbans</a:t>
                      </a:r>
                      <a:endParaRPr kumimoji="0" lang="en-US" sz="1600" b="1" i="0" u="none" strike="noStrike" cap="none" normalizeH="0" baseline="0" dirty="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3" name="Slide Number Placeholder 32"/>
          <p:cNvSpPr>
            <a:spLocks noGrp="1"/>
          </p:cNvSpPr>
          <p:nvPr>
            <p:ph type="sldNum" sz="quarter" idx="12"/>
          </p:nvPr>
        </p:nvSpPr>
        <p:spPr/>
        <p:txBody>
          <a:bodyPr/>
          <a:lstStyle/>
          <a:p>
            <a:fld id="{0E8A982C-40CD-438D-9025-D4BD40EBEF93}" type="slidenum">
              <a:rPr lang="en-US" smtClean="0"/>
              <a:pPr/>
              <a:t>12</a:t>
            </a:fld>
            <a:endParaRPr lang="en-US"/>
          </a:p>
        </p:txBody>
      </p:sp>
      <p:sp>
        <p:nvSpPr>
          <p:cNvPr id="29819" name="Text Box 123"/>
          <p:cNvSpPr txBox="1">
            <a:spLocks noChangeArrowheads="1"/>
          </p:cNvSpPr>
          <p:nvPr/>
        </p:nvSpPr>
        <p:spPr bwMode="auto">
          <a:xfrm>
            <a:off x="152400" y="6461125"/>
            <a:ext cx="8610600" cy="396875"/>
          </a:xfrm>
          <a:prstGeom prst="rect">
            <a:avLst/>
          </a:prstGeom>
          <a:noFill/>
          <a:ln w="9525">
            <a:noFill/>
            <a:miter lim="800000"/>
            <a:headEnd/>
            <a:tailEnd/>
          </a:ln>
          <a:effectLst/>
        </p:spPr>
        <p:txBody>
          <a:bodyPr>
            <a:spAutoFit/>
          </a:bodyPr>
          <a:lstStyle/>
          <a:p>
            <a:pPr algn="ctr">
              <a:spcBef>
                <a:spcPct val="50000"/>
              </a:spcBef>
            </a:pPr>
            <a:r>
              <a:rPr lang="en-US" sz="1000" b="1" u="none">
                <a:latin typeface="Garamond" pitchFamily="18" charset="0"/>
              </a:rPr>
              <a:t>The cost &amp; subsidy varies time to time.For up to date information websites of WBREDA (</a:t>
            </a:r>
            <a:r>
              <a:rPr lang="en-US" sz="1000" b="1" u="none">
                <a:latin typeface="Garamond" pitchFamily="18" charset="0"/>
                <a:hlinkClick r:id="rId2"/>
              </a:rPr>
              <a:t>www.wbreda.org</a:t>
            </a:r>
            <a:r>
              <a:rPr lang="en-US" sz="1000" b="1" u="none">
                <a:latin typeface="Garamond" pitchFamily="18" charset="0"/>
              </a:rPr>
              <a:t>) &amp; of MNRE(</a:t>
            </a:r>
            <a:r>
              <a:rPr lang="en-US" sz="1000" b="1" u="none">
                <a:latin typeface="Garamond" pitchFamily="18" charset="0"/>
                <a:hlinkClick r:id="rId3"/>
              </a:rPr>
              <a:t>www.mnre.gov.in</a:t>
            </a:r>
            <a:r>
              <a:rPr lang="en-US" sz="1000" b="1" u="none">
                <a:latin typeface="Garamond" pitchFamily="18" charset="0"/>
              </a:rPr>
              <a:t>) may be consulted.</a:t>
            </a:r>
            <a:r>
              <a:rPr lang="en-US" sz="1000">
                <a:latin typeface="Garamond" pitchFamily="18" charset="0"/>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title"/>
          </p:nvPr>
        </p:nvSpPr>
        <p:spPr>
          <a:xfrm>
            <a:off x="457200" y="0"/>
            <a:ext cx="8229600" cy="838200"/>
          </a:xfrm>
        </p:spPr>
        <p:txBody>
          <a:bodyPr/>
          <a:lstStyle/>
          <a:p>
            <a:r>
              <a:rPr lang="en-US" sz="2800" b="1">
                <a:latin typeface="Garamond" pitchFamily="18" charset="0"/>
              </a:rPr>
              <a:t>Solar Energy</a:t>
            </a:r>
          </a:p>
        </p:txBody>
      </p:sp>
      <p:sp>
        <p:nvSpPr>
          <p:cNvPr id="30724" name="Rectangle 4"/>
          <p:cNvSpPr>
            <a:spLocks noGrp="1" noChangeArrowheads="1"/>
          </p:cNvSpPr>
          <p:nvPr>
            <p:ph type="body" sz="half" idx="1"/>
          </p:nvPr>
        </p:nvSpPr>
        <p:spPr>
          <a:xfrm>
            <a:off x="304800" y="838200"/>
            <a:ext cx="8458200" cy="1143000"/>
          </a:xfrm>
        </p:spPr>
        <p:txBody>
          <a:bodyPr>
            <a:normAutofit lnSpcReduction="10000"/>
          </a:bodyPr>
          <a:lstStyle/>
          <a:p>
            <a:pPr algn="just">
              <a:buFontTx/>
              <a:buNone/>
            </a:pPr>
            <a:r>
              <a:rPr lang="en-US" sz="1600" b="1" dirty="0">
                <a:latin typeface="Garamond" pitchFamily="18" charset="0"/>
              </a:rPr>
              <a:t>	</a:t>
            </a:r>
            <a:r>
              <a:rPr lang="en-US" sz="1800" dirty="0">
                <a:latin typeface="Garamond" pitchFamily="18" charset="0"/>
              </a:rPr>
              <a:t>Solar radiation is abundantly available in West Bengal. The best solar </a:t>
            </a:r>
            <a:r>
              <a:rPr lang="en-US" sz="1800" dirty="0" err="1">
                <a:latin typeface="Garamond" pitchFamily="18" charset="0"/>
              </a:rPr>
              <a:t>insolation</a:t>
            </a:r>
            <a:r>
              <a:rPr lang="en-US" sz="1800" dirty="0">
                <a:latin typeface="Garamond" pitchFamily="18" charset="0"/>
              </a:rPr>
              <a:t> is available at western part of state (</a:t>
            </a:r>
            <a:r>
              <a:rPr lang="en-US" sz="1800" dirty="0" err="1">
                <a:latin typeface="Garamond" pitchFamily="18" charset="0"/>
              </a:rPr>
              <a:t>Bankura</a:t>
            </a:r>
            <a:r>
              <a:rPr lang="en-US" sz="1800" dirty="0">
                <a:latin typeface="Garamond" pitchFamily="18" charset="0"/>
              </a:rPr>
              <a:t>, </a:t>
            </a:r>
            <a:r>
              <a:rPr lang="en-US" sz="1800" dirty="0" err="1">
                <a:latin typeface="Garamond" pitchFamily="18" charset="0"/>
              </a:rPr>
              <a:t>Purulia</a:t>
            </a:r>
            <a:r>
              <a:rPr lang="en-US" sz="1800" dirty="0">
                <a:latin typeface="Garamond" pitchFamily="18" charset="0"/>
              </a:rPr>
              <a:t> &amp; West </a:t>
            </a:r>
            <a:r>
              <a:rPr lang="en-US" sz="1800" dirty="0" err="1">
                <a:latin typeface="Garamond" pitchFamily="18" charset="0"/>
              </a:rPr>
              <a:t>Medinipur</a:t>
            </a:r>
            <a:r>
              <a:rPr lang="en-US" sz="1800" dirty="0">
                <a:latin typeface="Garamond" pitchFamily="18" charset="0"/>
              </a:rPr>
              <a:t> Districts). For the balance portion of the state, 320 sunny days in a year is available. WBREDA activities regarding solar energy is given below:</a:t>
            </a:r>
          </a:p>
        </p:txBody>
      </p:sp>
      <p:graphicFrame>
        <p:nvGraphicFramePr>
          <p:cNvPr id="30826" name="Group 106"/>
          <p:cNvGraphicFramePr>
            <a:graphicFrameLocks noGrp="1"/>
          </p:cNvGraphicFramePr>
          <p:nvPr>
            <p:ph sz="half" idx="2"/>
          </p:nvPr>
        </p:nvGraphicFramePr>
        <p:xfrm>
          <a:off x="533400" y="2133600"/>
          <a:ext cx="8077200" cy="4278630"/>
        </p:xfrm>
        <a:graphic>
          <a:graphicData uri="http://schemas.openxmlformats.org/drawingml/2006/table">
            <a:tbl>
              <a:tblPr/>
              <a:tblGrid>
                <a:gridCol w="860425"/>
                <a:gridCol w="2825750"/>
                <a:gridCol w="4391025"/>
              </a:tblGrid>
              <a:tr h="3175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Sl. No.</a:t>
                      </a:r>
                      <a:endParaRPr kumimoji="0" lang="en-US" sz="14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Type of project</a:t>
                      </a:r>
                      <a:endParaRPr kumimoji="0" lang="en-US" sz="14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Remarks</a:t>
                      </a:r>
                      <a:endParaRPr kumimoji="0" lang="en-US" sz="14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61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Garamond" pitchFamily="18" charset="0"/>
                          <a:cs typeface="Times New Roman" pitchFamily="18" charset="0"/>
                        </a:rPr>
                        <a:t>1.</a:t>
                      </a:r>
                      <a:endParaRPr kumimoji="0" lang="en-US" sz="14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Garamond" pitchFamily="18" charset="0"/>
                          <a:cs typeface="Times New Roman" pitchFamily="18" charset="0"/>
                        </a:rPr>
                        <a:t>Grid connected Solar PV Project</a:t>
                      </a:r>
                      <a:endParaRPr kumimoji="0" lang="en-US" sz="14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Garamond" pitchFamily="18" charset="0"/>
                          <a:cs typeface="Times New Roman" pitchFamily="18" charset="0"/>
                        </a:rPr>
                        <a:t>       Only one such project has been installed so far in West Bengal, capacity- 1MW at Jamuria near Asansol</a:t>
                      </a:r>
                      <a:endParaRPr kumimoji="0" lang="en-US" sz="14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Garamond" pitchFamily="18" charset="0"/>
                          <a:cs typeface="Times New Roman" pitchFamily="18" charset="0"/>
                        </a:rPr>
                        <a:t>2.</a:t>
                      </a:r>
                      <a:endParaRPr kumimoji="0" lang="en-US" sz="14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Garamond" pitchFamily="18" charset="0"/>
                          <a:cs typeface="Times New Roman" pitchFamily="18" charset="0"/>
                        </a:rPr>
                        <a:t>Do</a:t>
                      </a:r>
                      <a:endParaRPr kumimoji="0" lang="en-US" sz="14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Garamond" pitchFamily="18" charset="0"/>
                          <a:cs typeface="Times New Roman" pitchFamily="18" charset="0"/>
                        </a:rPr>
                        <a:t>       One project has been installed at a school near Tollygunj, Kolkata, where from excess power is being pushed to the CESC grid. Similar some other projects are in the pipeline.</a:t>
                      </a:r>
                      <a:endParaRPr kumimoji="0" lang="en-US" sz="14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017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Garamond" pitchFamily="18" charset="0"/>
                          <a:cs typeface="Times New Roman" pitchFamily="18" charset="0"/>
                        </a:rPr>
                        <a:t>3.</a:t>
                      </a:r>
                      <a:endParaRPr kumimoji="0" lang="en-US" sz="14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Garamond" pitchFamily="18" charset="0"/>
                          <a:cs typeface="Times New Roman" pitchFamily="18" charset="0"/>
                        </a:rPr>
                        <a:t>Off grid power plant</a:t>
                      </a:r>
                      <a:endParaRPr kumimoji="0" lang="en-US" sz="14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Garamond" pitchFamily="18" charset="0"/>
                          <a:cs typeface="Times New Roman" pitchFamily="18" charset="0"/>
                        </a:rPr>
                        <a:t>         13 nos. of Solar PV Power Plants have been installed so far since February, 1996 with aggregated capacity of 624 KWp. These plants are providing electricity to the local people through local mini grid.</a:t>
                      </a:r>
                      <a:endParaRPr kumimoji="0" lang="en-US" sz="14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684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Garamond" pitchFamily="18" charset="0"/>
                          <a:cs typeface="Times New Roman" pitchFamily="18" charset="0"/>
                        </a:rPr>
                        <a:t>4.</a:t>
                      </a:r>
                      <a:endParaRPr kumimoji="0" lang="en-US" sz="14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Garamond" pitchFamily="18" charset="0"/>
                          <a:cs typeface="Times New Roman" pitchFamily="18" charset="0"/>
                        </a:rPr>
                        <a:t>Solar PV Home Lighting System</a:t>
                      </a:r>
                      <a:endParaRPr kumimoji="0" lang="en-US" sz="14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Garamond" pitchFamily="18" charset="0"/>
                          <a:cs typeface="Times New Roman" pitchFamily="18" charset="0"/>
                        </a:rPr>
                        <a:t>         Nearly 2 lacs of such systems have been installed so far across the state. These type of systems have module (18Wp, 37 Wp, 50 Wp, 74 Wp, 100 Wp), battery with matching capacity, cables and switches, matching load (light, fan, TV, Music System etc.)</a:t>
                      </a:r>
                      <a:endParaRPr kumimoji="0" lang="en-US" sz="14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3" name="Slide Number Placeholder 32"/>
          <p:cNvSpPr>
            <a:spLocks noGrp="1"/>
          </p:cNvSpPr>
          <p:nvPr>
            <p:ph type="sldNum" sz="quarter" idx="12"/>
          </p:nvPr>
        </p:nvSpPr>
        <p:spPr/>
        <p:txBody>
          <a:bodyPr/>
          <a:lstStyle/>
          <a:p>
            <a:fld id="{604DAD95-36D4-4DFD-A385-51EF46DB1247}"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831" name="Group 87"/>
          <p:cNvGraphicFramePr>
            <a:graphicFrameLocks noGrp="1"/>
          </p:cNvGraphicFramePr>
          <p:nvPr>
            <p:ph/>
          </p:nvPr>
        </p:nvGraphicFramePr>
        <p:xfrm>
          <a:off x="393700" y="1455738"/>
          <a:ext cx="8229600" cy="3661728"/>
        </p:xfrm>
        <a:graphic>
          <a:graphicData uri="http://schemas.openxmlformats.org/drawingml/2006/table">
            <a:tbl>
              <a:tblPr/>
              <a:tblGrid>
                <a:gridCol w="876300"/>
                <a:gridCol w="2878138"/>
                <a:gridCol w="4475162"/>
              </a:tblGrid>
              <a:tr h="6397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Garamond" pitchFamily="18" charset="0"/>
                          <a:cs typeface="Times New Roman" pitchFamily="18" charset="0"/>
                        </a:rPr>
                        <a:t>5.</a:t>
                      </a:r>
                      <a:endParaRPr kumimoji="0" lang="en-US" sz="14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Garamond" pitchFamily="18" charset="0"/>
                          <a:cs typeface="Times New Roman" pitchFamily="18" charset="0"/>
                        </a:rPr>
                        <a:t>Solar PV Lantern</a:t>
                      </a:r>
                      <a:endParaRPr kumimoji="0" lang="en-US" sz="14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Garamond" pitchFamily="18" charset="0"/>
                          <a:cs typeface="Times New Roman" pitchFamily="18" charset="0"/>
                        </a:rPr>
                        <a:t>       It is being used both at electrified (as single source of light) and un electrified (as emergency charger) areas.</a:t>
                      </a:r>
                      <a:endParaRPr kumimoji="0" lang="en-US" sz="14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969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Garamond" pitchFamily="18" charset="0"/>
                          <a:cs typeface="Times New Roman" pitchFamily="18" charset="0"/>
                        </a:rPr>
                        <a:t>6.</a:t>
                      </a:r>
                      <a:endParaRPr kumimoji="0" lang="en-US" sz="14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Garamond" pitchFamily="18" charset="0"/>
                          <a:cs typeface="Times New Roman" pitchFamily="18" charset="0"/>
                        </a:rPr>
                        <a:t>Solar PV Pump</a:t>
                      </a:r>
                      <a:endParaRPr kumimoji="0" lang="en-US" sz="14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Garamond" pitchFamily="18" charset="0"/>
                          <a:cs typeface="Times New Roman" pitchFamily="18" charset="0"/>
                        </a:rPr>
                        <a:t>        Some technology demonstration projects have been completed so far for irrigation and drinking water purposes.</a:t>
                      </a:r>
                      <a:endParaRPr kumimoji="0" lang="en-US" sz="14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318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Garamond" pitchFamily="18" charset="0"/>
                          <a:cs typeface="Times New Roman" pitchFamily="18" charset="0"/>
                        </a:rPr>
                        <a:t>7.</a:t>
                      </a:r>
                      <a:endParaRPr kumimoji="0" lang="en-US" sz="14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Garamond" pitchFamily="18" charset="0"/>
                          <a:cs typeface="Times New Roman" pitchFamily="18" charset="0"/>
                        </a:rPr>
                        <a:t>Solar PV Street Lighting System</a:t>
                      </a:r>
                      <a:endParaRPr kumimoji="0" lang="en-US" sz="14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Garamond" pitchFamily="18" charset="0"/>
                          <a:cs typeface="Times New Roman" pitchFamily="18" charset="0"/>
                        </a:rPr>
                        <a:t>       Nearly 10 thousands of such systems have been installed so far across the state. These type of systems have module (74 Wp, 100 Wp), battery with matching capacity, cables and control systems matching load (11/ 18W CF Lamp).</a:t>
                      </a:r>
                      <a:endParaRPr kumimoji="0" lang="en-US" sz="14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668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Garamond" pitchFamily="18" charset="0"/>
                          <a:cs typeface="Times New Roman" pitchFamily="18" charset="0"/>
                        </a:rPr>
                        <a:t>8.</a:t>
                      </a:r>
                      <a:endParaRPr kumimoji="0" lang="en-US" sz="14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Garamond" pitchFamily="18" charset="0"/>
                          <a:cs typeface="Times New Roman" pitchFamily="18" charset="0"/>
                        </a:rPr>
                        <a:t>Solar PV Power Plant</a:t>
                      </a:r>
                      <a:endParaRPr kumimoji="0" lang="en-US" sz="14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Garamond" pitchFamily="18" charset="0"/>
                          <a:cs typeface="Times New Roman" pitchFamily="18" charset="0"/>
                        </a:rPr>
                        <a:t>        More than 100 institutions which includes schools, students hostels, hospitals, health centers, offices etc. have been given electricity through Solar PV Power Plants. (capacity in the range of 1KWp to 100 KWp). </a:t>
                      </a:r>
                      <a:endParaRPr kumimoji="0" lang="en-US" sz="14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7" name="Slide Number Placeholder 26"/>
          <p:cNvSpPr>
            <a:spLocks noGrp="1"/>
          </p:cNvSpPr>
          <p:nvPr>
            <p:ph type="sldNum" sz="quarter" idx="12"/>
          </p:nvPr>
        </p:nvSpPr>
        <p:spPr/>
        <p:txBody>
          <a:bodyPr/>
          <a:lstStyle/>
          <a:p>
            <a:fld id="{0E8A982C-40CD-438D-9025-D4BD40EBEF93}"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06" name="Rectangle 26"/>
          <p:cNvSpPr>
            <a:spLocks noGrp="1" noChangeArrowheads="1"/>
          </p:cNvSpPr>
          <p:nvPr>
            <p:ph type="title"/>
          </p:nvPr>
        </p:nvSpPr>
        <p:spPr>
          <a:xfrm>
            <a:off x="457200" y="-152400"/>
            <a:ext cx="8229600" cy="1143000"/>
          </a:xfrm>
        </p:spPr>
        <p:txBody>
          <a:bodyPr/>
          <a:lstStyle/>
          <a:p>
            <a:r>
              <a:rPr lang="en-US" sz="3000" b="1">
                <a:latin typeface="Garamond" pitchFamily="18" charset="0"/>
              </a:rPr>
              <a:t>Wind Energy:</a:t>
            </a:r>
            <a:r>
              <a:rPr lang="en-US" sz="3000">
                <a:latin typeface="Garamond" pitchFamily="18" charset="0"/>
              </a:rPr>
              <a:t> </a:t>
            </a:r>
          </a:p>
        </p:txBody>
      </p:sp>
      <p:sp>
        <p:nvSpPr>
          <p:cNvPr id="7" name="Slide Number Placeholder 6"/>
          <p:cNvSpPr>
            <a:spLocks noGrp="1"/>
          </p:cNvSpPr>
          <p:nvPr>
            <p:ph type="sldNum" sz="quarter" idx="12"/>
          </p:nvPr>
        </p:nvSpPr>
        <p:spPr/>
        <p:txBody>
          <a:bodyPr/>
          <a:lstStyle/>
          <a:p>
            <a:fld id="{6E820184-5D2A-4202-A75B-F58AC05A4591}" type="slidenum">
              <a:rPr lang="en-US" smtClean="0"/>
              <a:pPr/>
              <a:t>15</a:t>
            </a:fld>
            <a:endParaRPr lang="en-US"/>
          </a:p>
        </p:txBody>
      </p:sp>
      <p:sp>
        <p:nvSpPr>
          <p:cNvPr id="46109" name="Text Box 29"/>
          <p:cNvSpPr txBox="1">
            <a:spLocks noChangeArrowheads="1"/>
          </p:cNvSpPr>
          <p:nvPr/>
        </p:nvSpPr>
        <p:spPr bwMode="auto">
          <a:xfrm>
            <a:off x="533400" y="1227090"/>
            <a:ext cx="8001000" cy="5016758"/>
          </a:xfrm>
          <a:prstGeom prst="rect">
            <a:avLst/>
          </a:prstGeom>
          <a:noFill/>
          <a:ln w="9525">
            <a:noFill/>
            <a:miter lim="800000"/>
            <a:headEnd/>
            <a:tailEnd/>
          </a:ln>
          <a:effectLst/>
        </p:spPr>
        <p:txBody>
          <a:bodyPr>
            <a:spAutoFit/>
          </a:bodyPr>
          <a:lstStyle/>
          <a:p>
            <a:pPr marL="342900" indent="-342900" algn="just">
              <a:buFont typeface="Arial" pitchFamily="34" charset="0"/>
              <a:buChar char="•"/>
            </a:pPr>
            <a:r>
              <a:rPr lang="en-US" sz="1600" u="none" dirty="0">
                <a:latin typeface="Garamond" pitchFamily="18" charset="0"/>
              </a:rPr>
              <a:t>India ranks fourth in terms of wind energy </a:t>
            </a:r>
            <a:r>
              <a:rPr lang="en-US" sz="1600" u="none" dirty="0" smtClean="0">
                <a:latin typeface="Garamond" pitchFamily="18" charset="0"/>
              </a:rPr>
              <a:t>in </a:t>
            </a:r>
            <a:r>
              <a:rPr lang="en-US" sz="1600" u="none" dirty="0">
                <a:latin typeface="Garamond" pitchFamily="18" charset="0"/>
              </a:rPr>
              <a:t>the world </a:t>
            </a:r>
            <a:r>
              <a:rPr lang="en-US" sz="1600" u="none" dirty="0" smtClean="0">
                <a:latin typeface="Garamond" pitchFamily="18" charset="0"/>
              </a:rPr>
              <a:t>and at </a:t>
            </a:r>
            <a:r>
              <a:rPr lang="en-US" sz="1600" u="none" dirty="0">
                <a:latin typeface="Garamond" pitchFamily="18" charset="0"/>
              </a:rPr>
              <a:t>present, </a:t>
            </a:r>
            <a:r>
              <a:rPr lang="en-US" sz="1600" u="none" dirty="0" smtClean="0">
                <a:latin typeface="Garamond" pitchFamily="18" charset="0"/>
              </a:rPr>
              <a:t>it harnessed </a:t>
            </a:r>
            <a:r>
              <a:rPr lang="en-US" sz="1600" u="none" dirty="0">
                <a:latin typeface="Garamond" pitchFamily="18" charset="0"/>
              </a:rPr>
              <a:t>only one-fourth of the </a:t>
            </a:r>
            <a:r>
              <a:rPr lang="en-US" sz="1600" u="none" dirty="0" smtClean="0">
                <a:latin typeface="Garamond" pitchFamily="18" charset="0"/>
              </a:rPr>
              <a:t>potential which amounts to around 10,000 MW</a:t>
            </a:r>
          </a:p>
          <a:p>
            <a:pPr marL="342900" indent="-342900" algn="just">
              <a:buFont typeface="Arial" pitchFamily="34" charset="0"/>
              <a:buChar char="•"/>
            </a:pPr>
            <a:endParaRPr lang="en-US" sz="1600" u="none" dirty="0" smtClean="0">
              <a:latin typeface="Garamond" pitchFamily="18" charset="0"/>
            </a:endParaRPr>
          </a:p>
          <a:p>
            <a:pPr marL="342900" indent="-342900" algn="just">
              <a:buFont typeface="Arial" pitchFamily="34" charset="0"/>
              <a:buChar char="•"/>
            </a:pPr>
            <a:r>
              <a:rPr lang="en-US" sz="1600" u="none" dirty="0" smtClean="0">
                <a:latin typeface="Garamond" pitchFamily="18" charset="0"/>
              </a:rPr>
              <a:t>India has a total wind power potential of 45,000 MW and vast </a:t>
            </a:r>
            <a:r>
              <a:rPr lang="en-US" sz="1600" u="none" dirty="0">
                <a:latin typeface="Garamond" pitchFamily="18" charset="0"/>
              </a:rPr>
              <a:t>on-shore and off-shore wind potential still remains to be tapped. </a:t>
            </a:r>
          </a:p>
          <a:p>
            <a:pPr marL="342900" indent="-342900" algn="just"/>
            <a:r>
              <a:rPr lang="en-US" sz="1600" u="none" dirty="0">
                <a:latin typeface="Garamond" pitchFamily="18" charset="0"/>
              </a:rPr>
              <a:t>	</a:t>
            </a:r>
            <a:endParaRPr lang="en-US" sz="1600" u="none" dirty="0" smtClean="0">
              <a:latin typeface="Garamond" pitchFamily="18" charset="0"/>
            </a:endParaRPr>
          </a:p>
          <a:p>
            <a:pPr marL="342900" indent="-342900" algn="just">
              <a:buFont typeface="Arial" pitchFamily="34" charset="0"/>
              <a:buChar char="•"/>
            </a:pPr>
            <a:r>
              <a:rPr lang="en-US" sz="1600" u="none" dirty="0" smtClean="0">
                <a:latin typeface="Garamond" pitchFamily="18" charset="0"/>
              </a:rPr>
              <a:t>The </a:t>
            </a:r>
            <a:r>
              <a:rPr lang="en-US" sz="1600" u="none" dirty="0">
                <a:latin typeface="Garamond" pitchFamily="18" charset="0"/>
              </a:rPr>
              <a:t>state of West Bengal </a:t>
            </a:r>
            <a:r>
              <a:rPr lang="en-US" sz="1600" u="none" dirty="0" smtClean="0">
                <a:latin typeface="Garamond" pitchFamily="18" charset="0"/>
              </a:rPr>
              <a:t>arguably has </a:t>
            </a:r>
            <a:r>
              <a:rPr lang="en-US" sz="1600" u="none" dirty="0">
                <a:latin typeface="Garamond" pitchFamily="18" charset="0"/>
              </a:rPr>
              <a:t>a wind power potential of 450 MW </a:t>
            </a:r>
            <a:r>
              <a:rPr lang="en-US" sz="1600" u="none" dirty="0" smtClean="0">
                <a:latin typeface="Garamond" pitchFamily="18" charset="0"/>
              </a:rPr>
              <a:t>without </a:t>
            </a:r>
            <a:r>
              <a:rPr lang="en-US" sz="1600" u="none" dirty="0">
                <a:latin typeface="Garamond" pitchFamily="18" charset="0"/>
              </a:rPr>
              <a:t>considering off-shore </a:t>
            </a:r>
            <a:r>
              <a:rPr lang="en-US" sz="1600" u="none" dirty="0" smtClean="0">
                <a:latin typeface="Garamond" pitchFamily="18" charset="0"/>
              </a:rPr>
              <a:t>potential but some of it may </a:t>
            </a:r>
            <a:r>
              <a:rPr lang="en-US" sz="1600" u="none" dirty="0">
                <a:latin typeface="Garamond" pitchFamily="18" charset="0"/>
              </a:rPr>
              <a:t>not be realizable due to various barriers like land issue and  non-availability of grid in some parts of </a:t>
            </a:r>
            <a:r>
              <a:rPr lang="en-US" sz="1600" u="none" dirty="0" err="1">
                <a:latin typeface="Garamond" pitchFamily="18" charset="0"/>
              </a:rPr>
              <a:t>Sundarbans</a:t>
            </a:r>
            <a:r>
              <a:rPr lang="en-US" sz="1600" u="none" dirty="0">
                <a:latin typeface="Garamond" pitchFamily="18" charset="0"/>
              </a:rPr>
              <a:t>. </a:t>
            </a:r>
            <a:endParaRPr lang="en-US" sz="1600" u="none" dirty="0" smtClean="0">
              <a:latin typeface="Garamond" pitchFamily="18" charset="0"/>
            </a:endParaRPr>
          </a:p>
          <a:p>
            <a:pPr marL="342900" indent="-342900" algn="just">
              <a:buFont typeface="Arial" pitchFamily="34" charset="0"/>
              <a:buChar char="•"/>
            </a:pPr>
            <a:endParaRPr lang="en-US" sz="1600" u="none" dirty="0">
              <a:latin typeface="Garamond" pitchFamily="18" charset="0"/>
            </a:endParaRPr>
          </a:p>
          <a:p>
            <a:pPr marL="342900" indent="-342900" algn="just">
              <a:buFont typeface="Arial" pitchFamily="34" charset="0"/>
              <a:buChar char="•"/>
            </a:pPr>
            <a:r>
              <a:rPr lang="en-US" sz="1600" u="none" dirty="0" smtClean="0">
                <a:latin typeface="Garamond" pitchFamily="18" charset="0"/>
              </a:rPr>
              <a:t>At present the state is generating only 1 MU of wind power annually. The installed capacity of wind power plant in West Bengal is 2.5 MW.</a:t>
            </a:r>
          </a:p>
          <a:p>
            <a:pPr marL="342900" indent="-342900" algn="just">
              <a:buFont typeface="Arial" pitchFamily="34" charset="0"/>
              <a:buChar char="•"/>
            </a:pPr>
            <a:endParaRPr lang="en-US" sz="1600" u="none" dirty="0" smtClean="0">
              <a:latin typeface="Garamond" pitchFamily="18" charset="0"/>
            </a:endParaRPr>
          </a:p>
          <a:p>
            <a:pPr marL="342900" indent="-342900" algn="just">
              <a:buFont typeface="Arial" pitchFamily="34" charset="0"/>
              <a:buChar char="•"/>
            </a:pPr>
            <a:r>
              <a:rPr lang="en-US" sz="1600" u="none" dirty="0" smtClean="0">
                <a:latin typeface="Garamond" pitchFamily="18" charset="0"/>
              </a:rPr>
              <a:t>The rage wind speed in the state is very low</a:t>
            </a:r>
            <a:r>
              <a:rPr lang="en-US" sz="1600" u="none" dirty="0">
                <a:latin typeface="Garamond" pitchFamily="18" charset="0"/>
              </a:rPr>
              <a:t> </a:t>
            </a:r>
            <a:r>
              <a:rPr lang="en-US" sz="1600" u="none" dirty="0" smtClean="0">
                <a:latin typeface="Garamond" pitchFamily="18" charset="0"/>
              </a:rPr>
              <a:t>and as </a:t>
            </a:r>
            <a:r>
              <a:rPr lang="en-US" sz="1600" u="none" dirty="0">
                <a:latin typeface="Garamond" pitchFamily="18" charset="0"/>
              </a:rPr>
              <a:t>such</a:t>
            </a:r>
            <a:r>
              <a:rPr lang="en-US" sz="1600" u="none" dirty="0" smtClean="0">
                <a:latin typeface="Garamond" pitchFamily="18" charset="0"/>
              </a:rPr>
              <a:t>, not many investors are interested in this sector.</a:t>
            </a:r>
          </a:p>
          <a:p>
            <a:pPr marL="342900" indent="-342900" algn="just">
              <a:buFont typeface="Arial" pitchFamily="34" charset="0"/>
              <a:buChar char="•"/>
            </a:pPr>
            <a:endParaRPr lang="en-US" sz="1600" u="none" dirty="0">
              <a:latin typeface="Garamond" pitchFamily="18" charset="0"/>
            </a:endParaRPr>
          </a:p>
          <a:p>
            <a:pPr marL="342900" indent="-342900" algn="just">
              <a:buFont typeface="Arial" pitchFamily="34" charset="0"/>
              <a:buChar char="•"/>
            </a:pPr>
            <a:r>
              <a:rPr lang="en-US" sz="1600" u="none" dirty="0" smtClean="0">
                <a:latin typeface="Garamond" pitchFamily="18" charset="0"/>
              </a:rPr>
              <a:t>However with appropriate policies and incentives under the State Climate Action Plan the state </a:t>
            </a:r>
            <a:r>
              <a:rPr lang="en-US" sz="1600" u="none" dirty="0">
                <a:latin typeface="Garamond" pitchFamily="18" charset="0"/>
              </a:rPr>
              <a:t>can achieve at best 460 MW wind power by the year 2030 </a:t>
            </a:r>
            <a:r>
              <a:rPr lang="en-US" sz="1600" u="none" dirty="0" smtClean="0">
                <a:latin typeface="Garamond" pitchFamily="18" charset="0"/>
              </a:rPr>
              <a:t>(including off-shore generation), </a:t>
            </a:r>
            <a:r>
              <a:rPr lang="en-US" sz="1600" u="none" dirty="0">
                <a:latin typeface="Garamond" pitchFamily="18" charset="0"/>
              </a:rPr>
              <a:t>out of which 150 MW may become operational by the year 2020-21. </a:t>
            </a:r>
            <a:endParaRPr lang="en-US" sz="1600" u="none" dirty="0" smtClean="0">
              <a:latin typeface="Garamond" pitchFamily="18" charset="0"/>
            </a:endParaRPr>
          </a:p>
          <a:p>
            <a:pPr marL="342900" indent="-342900" algn="just">
              <a:buFont typeface="Arial" pitchFamily="34" charset="0"/>
              <a:buChar char="•"/>
            </a:pPr>
            <a:endParaRPr lang="en-US" sz="1600" u="none" dirty="0">
              <a:latin typeface="Garamond"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30" name="Rectangle 26"/>
          <p:cNvSpPr>
            <a:spLocks noGrp="1" noChangeArrowheads="1"/>
          </p:cNvSpPr>
          <p:nvPr>
            <p:ph type="title"/>
          </p:nvPr>
        </p:nvSpPr>
        <p:spPr>
          <a:xfrm>
            <a:off x="457200" y="493978"/>
            <a:ext cx="8229600" cy="1143000"/>
          </a:xfrm>
        </p:spPr>
        <p:txBody>
          <a:bodyPr/>
          <a:lstStyle/>
          <a:p>
            <a:r>
              <a:rPr lang="en-US" sz="3000" b="1" dirty="0">
                <a:latin typeface="Garamond" pitchFamily="18" charset="0"/>
              </a:rPr>
              <a:t>Biomass</a:t>
            </a:r>
            <a:endParaRPr lang="en-US" dirty="0"/>
          </a:p>
        </p:txBody>
      </p:sp>
      <p:sp>
        <p:nvSpPr>
          <p:cNvPr id="7" name="Slide Number Placeholder 6"/>
          <p:cNvSpPr>
            <a:spLocks noGrp="1"/>
          </p:cNvSpPr>
          <p:nvPr>
            <p:ph type="sldNum" sz="quarter" idx="12"/>
          </p:nvPr>
        </p:nvSpPr>
        <p:spPr/>
        <p:txBody>
          <a:bodyPr>
            <a:normAutofit/>
          </a:bodyPr>
          <a:lstStyle/>
          <a:p>
            <a:fld id="{581BCE1E-9797-44F7-8BA7-2E24B17C8461}" type="slidenum">
              <a:rPr lang="en-US" smtClean="0"/>
              <a:pPr/>
              <a:t>16</a:t>
            </a:fld>
            <a:endParaRPr lang="en-US"/>
          </a:p>
        </p:txBody>
      </p:sp>
      <p:sp>
        <p:nvSpPr>
          <p:cNvPr id="47131" name="Rectangle 27"/>
          <p:cNvSpPr>
            <a:spLocks noGrp="1" noChangeArrowheads="1"/>
          </p:cNvSpPr>
          <p:nvPr>
            <p:ph sz="quarter" idx="1"/>
          </p:nvPr>
        </p:nvSpPr>
        <p:spPr>
          <a:xfrm>
            <a:off x="457200" y="1727684"/>
            <a:ext cx="8229600" cy="4292116"/>
          </a:xfrm>
        </p:spPr>
        <p:txBody>
          <a:bodyPr>
            <a:normAutofit fontScale="92500" lnSpcReduction="10000"/>
          </a:bodyPr>
          <a:lstStyle/>
          <a:p>
            <a:pPr algn="just">
              <a:lnSpc>
                <a:spcPct val="80000"/>
              </a:lnSpc>
            </a:pPr>
            <a:r>
              <a:rPr lang="en-US" sz="2000" dirty="0" smtClean="0">
                <a:latin typeface="Garamond" pitchFamily="18" charset="0"/>
              </a:rPr>
              <a:t>India </a:t>
            </a:r>
            <a:r>
              <a:rPr lang="en-US" sz="2000" dirty="0">
                <a:latin typeface="Garamond" pitchFamily="18" charset="0"/>
              </a:rPr>
              <a:t>has a high potential of </a:t>
            </a:r>
            <a:r>
              <a:rPr lang="en-US" sz="2000" dirty="0" smtClean="0">
                <a:latin typeface="Garamond" pitchFamily="18" charset="0"/>
              </a:rPr>
              <a:t>Biomass (any material derived from growing organism) </a:t>
            </a:r>
            <a:r>
              <a:rPr lang="en-US" sz="2000" dirty="0">
                <a:latin typeface="Garamond" pitchFamily="18" charset="0"/>
              </a:rPr>
              <a:t>both in form of agricultural waste and forest waste. </a:t>
            </a:r>
            <a:endParaRPr lang="en-US" sz="2000" dirty="0" smtClean="0">
              <a:latin typeface="Garamond" pitchFamily="18" charset="0"/>
            </a:endParaRPr>
          </a:p>
          <a:p>
            <a:pPr algn="just">
              <a:lnSpc>
                <a:spcPct val="80000"/>
              </a:lnSpc>
              <a:buNone/>
            </a:pPr>
            <a:endParaRPr lang="en-US" sz="2000" dirty="0" smtClean="0">
              <a:latin typeface="Garamond" pitchFamily="18" charset="0"/>
            </a:endParaRPr>
          </a:p>
          <a:p>
            <a:pPr algn="just">
              <a:lnSpc>
                <a:spcPct val="80000"/>
              </a:lnSpc>
            </a:pPr>
            <a:r>
              <a:rPr lang="en-US" sz="2000" dirty="0" smtClean="0">
                <a:latin typeface="Garamond" pitchFamily="18" charset="0"/>
              </a:rPr>
              <a:t>Estimated </a:t>
            </a:r>
            <a:r>
              <a:rPr lang="en-US" sz="2000" dirty="0">
                <a:latin typeface="Garamond" pitchFamily="18" charset="0"/>
              </a:rPr>
              <a:t>Biomass power potential of India is 25,000 MW. Electricity can be produced from Biomass through two routes:</a:t>
            </a:r>
          </a:p>
          <a:p>
            <a:pPr algn="just">
              <a:lnSpc>
                <a:spcPct val="80000"/>
              </a:lnSpc>
            </a:pPr>
            <a:endParaRPr lang="en-US" sz="2000" dirty="0">
              <a:latin typeface="Garamond" pitchFamily="18" charset="0"/>
            </a:endParaRPr>
          </a:p>
          <a:p>
            <a:pPr marL="800100" lvl="1" indent="-342900" algn="just">
              <a:lnSpc>
                <a:spcPct val="80000"/>
              </a:lnSpc>
              <a:buFont typeface="Calibri" pitchFamily="34" charset="0"/>
              <a:buChar char="⁻"/>
            </a:pPr>
            <a:r>
              <a:rPr lang="en-US" sz="2000" dirty="0">
                <a:latin typeface="Garamond" pitchFamily="18" charset="0"/>
              </a:rPr>
              <a:t>Biomass Combustion.</a:t>
            </a:r>
          </a:p>
          <a:p>
            <a:pPr marL="800100" lvl="1" indent="-342900" algn="just">
              <a:lnSpc>
                <a:spcPct val="80000"/>
              </a:lnSpc>
              <a:buFont typeface="Calibri" pitchFamily="34" charset="0"/>
              <a:buChar char="⁻"/>
            </a:pPr>
            <a:r>
              <a:rPr lang="en-US" sz="2000" dirty="0">
                <a:latin typeface="Garamond" pitchFamily="18" charset="0"/>
              </a:rPr>
              <a:t>Biomass Gasification.</a:t>
            </a:r>
          </a:p>
          <a:p>
            <a:pPr marL="800100" lvl="1" indent="-342900" algn="just">
              <a:lnSpc>
                <a:spcPct val="80000"/>
              </a:lnSpc>
            </a:pPr>
            <a:endParaRPr lang="en-US" sz="2000" dirty="0">
              <a:latin typeface="Garamond" pitchFamily="18" charset="0"/>
            </a:endParaRPr>
          </a:p>
          <a:p>
            <a:pPr algn="just">
              <a:lnSpc>
                <a:spcPct val="80000"/>
              </a:lnSpc>
            </a:pPr>
            <a:r>
              <a:rPr lang="en-US" sz="2000" dirty="0" smtClean="0">
                <a:latin typeface="Garamond" pitchFamily="18" charset="0"/>
              </a:rPr>
              <a:t>The </a:t>
            </a:r>
            <a:r>
              <a:rPr lang="en-US" sz="2000" dirty="0">
                <a:latin typeface="Garamond" pitchFamily="18" charset="0"/>
              </a:rPr>
              <a:t>State of West Bengal has a </a:t>
            </a:r>
            <a:r>
              <a:rPr lang="en-US" sz="2000" dirty="0" smtClean="0">
                <a:latin typeface="Garamond" pitchFamily="18" charset="0"/>
              </a:rPr>
              <a:t>total </a:t>
            </a:r>
            <a:r>
              <a:rPr lang="en-US" sz="2000" dirty="0">
                <a:latin typeface="Garamond" pitchFamily="18" charset="0"/>
              </a:rPr>
              <a:t>potential to generate </a:t>
            </a:r>
            <a:r>
              <a:rPr lang="en-US" sz="2000" dirty="0" smtClean="0">
                <a:latin typeface="Garamond" pitchFamily="18" charset="0"/>
              </a:rPr>
              <a:t>around 350 MW electricity </a:t>
            </a:r>
            <a:r>
              <a:rPr lang="en-US" sz="2000" dirty="0">
                <a:latin typeface="Garamond" pitchFamily="18" charset="0"/>
              </a:rPr>
              <a:t>from </a:t>
            </a:r>
            <a:r>
              <a:rPr lang="en-US" sz="2000" dirty="0" smtClean="0">
                <a:latin typeface="Garamond" pitchFamily="18" charset="0"/>
              </a:rPr>
              <a:t>Biomass without considering Energy plantation </a:t>
            </a:r>
            <a:r>
              <a:rPr lang="en-US" sz="2000" dirty="0" err="1" smtClean="0">
                <a:latin typeface="Garamond" pitchFamily="18" charset="0"/>
              </a:rPr>
              <a:t>programme</a:t>
            </a:r>
            <a:r>
              <a:rPr lang="en-US" sz="2000" dirty="0" smtClean="0">
                <a:latin typeface="Garamond" pitchFamily="18" charset="0"/>
              </a:rPr>
              <a:t> which is also a </a:t>
            </a:r>
            <a:r>
              <a:rPr lang="en-US" sz="2000" dirty="0">
                <a:latin typeface="Garamond" pitchFamily="18" charset="0"/>
              </a:rPr>
              <a:t>carbon neutral </a:t>
            </a:r>
            <a:r>
              <a:rPr lang="en-US" sz="2000" dirty="0" err="1">
                <a:latin typeface="Garamond" pitchFamily="18" charset="0"/>
              </a:rPr>
              <a:t>programme</a:t>
            </a:r>
            <a:r>
              <a:rPr lang="en-US" sz="2000" dirty="0">
                <a:latin typeface="Garamond" pitchFamily="18" charset="0"/>
              </a:rPr>
              <a:t>. </a:t>
            </a:r>
            <a:endParaRPr lang="en-US" sz="2000" dirty="0" smtClean="0">
              <a:latin typeface="Garamond" pitchFamily="18" charset="0"/>
            </a:endParaRPr>
          </a:p>
          <a:p>
            <a:pPr algn="just">
              <a:lnSpc>
                <a:spcPct val="80000"/>
              </a:lnSpc>
            </a:pPr>
            <a:endParaRPr lang="en-US" sz="2000" dirty="0" smtClean="0">
              <a:latin typeface="Garamond" pitchFamily="18" charset="0"/>
            </a:endParaRPr>
          </a:p>
          <a:p>
            <a:pPr algn="just">
              <a:lnSpc>
                <a:spcPct val="80000"/>
              </a:lnSpc>
            </a:pPr>
            <a:r>
              <a:rPr lang="en-US" sz="2000" dirty="0" smtClean="0">
                <a:latin typeface="Garamond" pitchFamily="18" charset="0"/>
              </a:rPr>
              <a:t>Presently </a:t>
            </a:r>
            <a:r>
              <a:rPr lang="en-US" sz="2000" dirty="0">
                <a:latin typeface="Garamond" pitchFamily="18" charset="0"/>
              </a:rPr>
              <a:t>the state has an installed capacity of 80 MW in this sector and shortly this will touch 100 MW. The average PLF of such plant is high in the range of 70 – 75</a:t>
            </a:r>
            <a:r>
              <a:rPr lang="en-US" sz="2000" dirty="0" smtClean="0">
                <a:latin typeface="Garamond" pitchFamily="18" charset="0"/>
              </a:rPr>
              <a:t>%.</a:t>
            </a:r>
            <a:endParaRPr lang="en-US" sz="2000" dirty="0">
              <a:latin typeface="Garamond"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54" name="Rectangle 26"/>
          <p:cNvSpPr>
            <a:spLocks noGrp="1" noChangeArrowheads="1"/>
          </p:cNvSpPr>
          <p:nvPr>
            <p:ph type="title"/>
          </p:nvPr>
        </p:nvSpPr>
        <p:spPr>
          <a:xfrm>
            <a:off x="457200" y="228600"/>
            <a:ext cx="8229600" cy="1143000"/>
          </a:xfrm>
        </p:spPr>
        <p:txBody>
          <a:bodyPr/>
          <a:lstStyle/>
          <a:p>
            <a:r>
              <a:rPr lang="en-US" sz="3000" b="1" dirty="0">
                <a:latin typeface="Garamond" pitchFamily="18" charset="0"/>
              </a:rPr>
              <a:t>Government Policies and Incentives</a:t>
            </a:r>
          </a:p>
        </p:txBody>
      </p:sp>
      <p:sp>
        <p:nvSpPr>
          <p:cNvPr id="7" name="Slide Number Placeholder 6"/>
          <p:cNvSpPr>
            <a:spLocks noGrp="1"/>
          </p:cNvSpPr>
          <p:nvPr>
            <p:ph type="sldNum" sz="quarter" idx="12"/>
          </p:nvPr>
        </p:nvSpPr>
        <p:spPr/>
        <p:txBody>
          <a:bodyPr>
            <a:normAutofit/>
          </a:bodyPr>
          <a:lstStyle/>
          <a:p>
            <a:fld id="{581BCE1E-9797-44F7-8BA7-2E24B17C8461}" type="slidenum">
              <a:rPr lang="en-US" smtClean="0"/>
              <a:pPr/>
              <a:t>17</a:t>
            </a:fld>
            <a:endParaRPr lang="en-US"/>
          </a:p>
        </p:txBody>
      </p:sp>
      <p:sp>
        <p:nvSpPr>
          <p:cNvPr id="48155" name="Rectangle 27"/>
          <p:cNvSpPr>
            <a:spLocks noGrp="1" noChangeArrowheads="1"/>
          </p:cNvSpPr>
          <p:nvPr>
            <p:ph sz="quarter" idx="1"/>
          </p:nvPr>
        </p:nvSpPr>
        <p:spPr>
          <a:xfrm>
            <a:off x="457200" y="1645304"/>
            <a:ext cx="8229600" cy="4525963"/>
          </a:xfrm>
        </p:spPr>
        <p:txBody>
          <a:bodyPr>
            <a:normAutofit/>
          </a:bodyPr>
          <a:lstStyle/>
          <a:p>
            <a:pPr algn="just">
              <a:lnSpc>
                <a:spcPct val="90000"/>
              </a:lnSpc>
              <a:buFontTx/>
              <a:buNone/>
            </a:pPr>
            <a:r>
              <a:rPr lang="en-US" sz="1800" dirty="0">
                <a:latin typeface="Garamond" pitchFamily="18" charset="0"/>
              </a:rPr>
              <a:t>	</a:t>
            </a:r>
            <a:r>
              <a:rPr lang="en-US" sz="1800" dirty="0" smtClean="0">
                <a:latin typeface="Garamond" pitchFamily="18" charset="0"/>
              </a:rPr>
              <a:t>The </a:t>
            </a:r>
            <a:r>
              <a:rPr lang="en-US" sz="1800" dirty="0">
                <a:latin typeface="Garamond" pitchFamily="18" charset="0"/>
              </a:rPr>
              <a:t>National Solar Mission </a:t>
            </a:r>
            <a:r>
              <a:rPr lang="en-US" sz="1800" dirty="0" smtClean="0">
                <a:latin typeface="Garamond" pitchFamily="18" charset="0"/>
              </a:rPr>
              <a:t>is one of the most important policies that seeks </a:t>
            </a:r>
            <a:r>
              <a:rPr lang="en-US" sz="1800" dirty="0">
                <a:latin typeface="Garamond" pitchFamily="18" charset="0"/>
              </a:rPr>
              <a:t>to create policy conditions necessary to promote the diffusion of solar energy use all over the country. </a:t>
            </a:r>
            <a:endParaRPr lang="en-US" sz="1800" dirty="0" smtClean="0">
              <a:latin typeface="Garamond" pitchFamily="18" charset="0"/>
            </a:endParaRPr>
          </a:p>
          <a:p>
            <a:pPr algn="just">
              <a:lnSpc>
                <a:spcPct val="90000"/>
              </a:lnSpc>
              <a:buFontTx/>
              <a:buNone/>
            </a:pPr>
            <a:r>
              <a:rPr lang="en-US" sz="1800" dirty="0">
                <a:latin typeface="Garamond" pitchFamily="18" charset="0"/>
              </a:rPr>
              <a:t>	</a:t>
            </a:r>
            <a:endParaRPr lang="en-US" sz="1800" dirty="0" smtClean="0">
              <a:latin typeface="Garamond" pitchFamily="18" charset="0"/>
            </a:endParaRPr>
          </a:p>
          <a:p>
            <a:pPr algn="just">
              <a:lnSpc>
                <a:spcPct val="90000"/>
              </a:lnSpc>
              <a:buFontTx/>
              <a:buNone/>
            </a:pPr>
            <a:r>
              <a:rPr lang="en-US" sz="1800" dirty="0">
                <a:latin typeface="Garamond" pitchFamily="18" charset="0"/>
              </a:rPr>
              <a:t>	</a:t>
            </a:r>
            <a:r>
              <a:rPr lang="en-US" sz="1800" dirty="0" smtClean="0">
                <a:latin typeface="Garamond" pitchFamily="18" charset="0"/>
              </a:rPr>
              <a:t>The </a:t>
            </a:r>
            <a:r>
              <a:rPr lang="en-US" sz="1800" dirty="0">
                <a:latin typeface="Garamond" pitchFamily="18" charset="0"/>
              </a:rPr>
              <a:t>following are some of the fiscal and policy incentives available now for production and use of solar energy systems:</a:t>
            </a:r>
          </a:p>
          <a:p>
            <a:pPr algn="just">
              <a:lnSpc>
                <a:spcPct val="90000"/>
              </a:lnSpc>
              <a:buFontTx/>
              <a:buNone/>
            </a:pPr>
            <a:endParaRPr lang="en-US" sz="1800" dirty="0">
              <a:latin typeface="Garamond" pitchFamily="18" charset="0"/>
            </a:endParaRPr>
          </a:p>
          <a:p>
            <a:pPr marL="800100" lvl="1" indent="-342900">
              <a:lnSpc>
                <a:spcPct val="90000"/>
              </a:lnSpc>
              <a:buFont typeface="Arial" pitchFamily="34" charset="0"/>
              <a:buChar char="•"/>
            </a:pPr>
            <a:r>
              <a:rPr lang="en-US" sz="1800" dirty="0" smtClean="0">
                <a:latin typeface="Garamond" pitchFamily="18" charset="0"/>
              </a:rPr>
              <a:t>100</a:t>
            </a:r>
            <a:r>
              <a:rPr lang="en-US" sz="1800" dirty="0">
                <a:latin typeface="Garamond" pitchFamily="18" charset="0"/>
              </a:rPr>
              <a:t>% foreign direct investment allowed in manufacturing and power projects.</a:t>
            </a:r>
          </a:p>
          <a:p>
            <a:pPr marL="800100" lvl="1" indent="-342900">
              <a:lnSpc>
                <a:spcPct val="90000"/>
              </a:lnSpc>
              <a:buFont typeface="Arial" pitchFamily="34" charset="0"/>
              <a:buChar char="•"/>
            </a:pPr>
            <a:r>
              <a:rPr lang="en-US" sz="1800" dirty="0" smtClean="0">
                <a:latin typeface="Garamond" pitchFamily="18" charset="0"/>
              </a:rPr>
              <a:t>Zero </a:t>
            </a:r>
            <a:r>
              <a:rPr lang="en-US" sz="1800" dirty="0">
                <a:latin typeface="Garamond" pitchFamily="18" charset="0"/>
              </a:rPr>
              <a:t>customs and excise duties on wafers, solar cells, modules and some </a:t>
            </a:r>
            <a:r>
              <a:rPr lang="en-US" sz="1800" dirty="0" smtClean="0">
                <a:latin typeface="Garamond" pitchFamily="18" charset="0"/>
              </a:rPr>
              <a:t>raw materials</a:t>
            </a:r>
            <a:r>
              <a:rPr lang="en-US" sz="1800" dirty="0">
                <a:latin typeface="Garamond" pitchFamily="18" charset="0"/>
              </a:rPr>
              <a:t>.</a:t>
            </a:r>
          </a:p>
          <a:p>
            <a:pPr marL="800100" lvl="1" indent="-342900">
              <a:lnSpc>
                <a:spcPct val="90000"/>
              </a:lnSpc>
              <a:buFont typeface="Arial" pitchFamily="34" charset="0"/>
              <a:buChar char="•"/>
            </a:pPr>
            <a:r>
              <a:rPr lang="en-US" sz="1800" dirty="0" smtClean="0">
                <a:latin typeface="Garamond" pitchFamily="18" charset="0"/>
              </a:rPr>
              <a:t>5</a:t>
            </a:r>
            <a:r>
              <a:rPr lang="en-US" sz="1800" dirty="0">
                <a:latin typeface="Garamond" pitchFamily="18" charset="0"/>
              </a:rPr>
              <a:t>% customs and excise duty on other raw materials and components.</a:t>
            </a:r>
          </a:p>
          <a:p>
            <a:pPr marL="800100" lvl="1" indent="-342900">
              <a:lnSpc>
                <a:spcPct val="90000"/>
              </a:lnSpc>
              <a:buFont typeface="Arial" pitchFamily="34" charset="0"/>
              <a:buChar char="•"/>
            </a:pPr>
            <a:r>
              <a:rPr lang="en-US" sz="1800" dirty="0" smtClean="0">
                <a:latin typeface="Garamond" pitchFamily="18" charset="0"/>
              </a:rPr>
              <a:t>Tax </a:t>
            </a:r>
            <a:r>
              <a:rPr lang="en-US" sz="1800" dirty="0">
                <a:latin typeface="Garamond" pitchFamily="18" charset="0"/>
              </a:rPr>
              <a:t>holiday for manufacturing units in backward and specified areas, and </a:t>
            </a:r>
            <a:r>
              <a:rPr lang="en-US" sz="1800" dirty="0" smtClean="0">
                <a:latin typeface="Garamond" pitchFamily="18" charset="0"/>
              </a:rPr>
              <a:t>for power </a:t>
            </a:r>
            <a:r>
              <a:rPr lang="en-US" sz="1800" dirty="0">
                <a:latin typeface="Garamond" pitchFamily="18" charset="0"/>
              </a:rPr>
              <a:t>projects.</a:t>
            </a:r>
          </a:p>
          <a:p>
            <a:pPr marL="800100" lvl="1" indent="-342900">
              <a:lnSpc>
                <a:spcPct val="90000"/>
              </a:lnSpc>
              <a:buFont typeface="Arial" pitchFamily="34" charset="0"/>
              <a:buChar char="•"/>
            </a:pPr>
            <a:r>
              <a:rPr lang="en-US" sz="1800" dirty="0" smtClean="0">
                <a:latin typeface="Garamond" pitchFamily="18" charset="0"/>
              </a:rPr>
              <a:t>80</a:t>
            </a:r>
            <a:r>
              <a:rPr lang="en-US" sz="1800" dirty="0">
                <a:latin typeface="Garamond" pitchFamily="18" charset="0"/>
              </a:rPr>
              <a:t>% depreciation in the first year for capital investments on solar projects.</a:t>
            </a:r>
          </a:p>
          <a:p>
            <a:pPr marL="800100" lvl="1" indent="-342900">
              <a:lnSpc>
                <a:spcPct val="90000"/>
              </a:lnSpc>
              <a:buFont typeface="Arial" pitchFamily="34" charset="0"/>
              <a:buChar char="•"/>
            </a:pPr>
            <a:r>
              <a:rPr lang="en-US" sz="1800" dirty="0" smtClean="0">
                <a:latin typeface="Garamond" pitchFamily="18" charset="0"/>
              </a:rPr>
              <a:t>Support </a:t>
            </a:r>
            <a:r>
              <a:rPr lang="en-US" sz="1800" dirty="0">
                <a:latin typeface="Garamond" pitchFamily="18" charset="0"/>
              </a:rPr>
              <a:t>for R&amp;D and technology validation projects.</a:t>
            </a:r>
            <a:r>
              <a:rPr lang="en-US" sz="1800" dirty="0"/>
              <a:t> </a:t>
            </a:r>
            <a:endParaRPr lang="en-US" sz="1800" dirty="0">
              <a:latin typeface="Garamond" pitchFamily="18" charset="0"/>
            </a:endParaRPr>
          </a:p>
          <a:p>
            <a:pPr algn="just">
              <a:lnSpc>
                <a:spcPct val="90000"/>
              </a:lnSpc>
              <a:buFontTx/>
              <a:buNone/>
            </a:pPr>
            <a:endParaRPr lang="en-US" sz="1800" dirty="0">
              <a:latin typeface="Garamond"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78" name="Rectangle 26"/>
          <p:cNvSpPr>
            <a:spLocks noGrp="1" noChangeArrowheads="1"/>
          </p:cNvSpPr>
          <p:nvPr>
            <p:ph type="title"/>
          </p:nvPr>
        </p:nvSpPr>
        <p:spPr>
          <a:xfrm>
            <a:off x="304800" y="0"/>
            <a:ext cx="8229600" cy="754062"/>
          </a:xfrm>
        </p:spPr>
        <p:txBody>
          <a:bodyPr/>
          <a:lstStyle/>
          <a:p>
            <a:r>
              <a:rPr lang="en-US" sz="3000" b="1" dirty="0">
                <a:latin typeface="Garamond" pitchFamily="18" charset="0"/>
              </a:rPr>
              <a:t>Proposed Climate Action Plan of the State:</a:t>
            </a:r>
            <a:r>
              <a:rPr lang="en-US" sz="3000" dirty="0">
                <a:latin typeface="Garamond" pitchFamily="18" charset="0"/>
              </a:rPr>
              <a:t> </a:t>
            </a:r>
          </a:p>
        </p:txBody>
      </p:sp>
      <p:sp>
        <p:nvSpPr>
          <p:cNvPr id="7" name="Slide Number Placeholder 6"/>
          <p:cNvSpPr>
            <a:spLocks noGrp="1"/>
          </p:cNvSpPr>
          <p:nvPr>
            <p:ph type="sldNum" sz="quarter" idx="12"/>
          </p:nvPr>
        </p:nvSpPr>
        <p:spPr/>
        <p:txBody>
          <a:bodyPr>
            <a:normAutofit/>
          </a:bodyPr>
          <a:lstStyle/>
          <a:p>
            <a:fld id="{581BCE1E-9797-44F7-8BA7-2E24B17C8461}" type="slidenum">
              <a:rPr lang="en-US" smtClean="0"/>
              <a:pPr/>
              <a:t>18</a:t>
            </a:fld>
            <a:endParaRPr lang="en-US"/>
          </a:p>
        </p:txBody>
      </p:sp>
      <p:sp>
        <p:nvSpPr>
          <p:cNvPr id="49179" name="Rectangle 27"/>
          <p:cNvSpPr>
            <a:spLocks noGrp="1" noChangeArrowheads="1"/>
          </p:cNvSpPr>
          <p:nvPr>
            <p:ph sz="quarter" idx="1"/>
          </p:nvPr>
        </p:nvSpPr>
        <p:spPr>
          <a:xfrm>
            <a:off x="381000" y="838200"/>
            <a:ext cx="8534400" cy="4724400"/>
          </a:xfrm>
        </p:spPr>
        <p:txBody>
          <a:bodyPr>
            <a:noAutofit/>
          </a:bodyPr>
          <a:lstStyle/>
          <a:p>
            <a:pPr algn="just">
              <a:lnSpc>
                <a:spcPct val="80000"/>
              </a:lnSpc>
              <a:buNone/>
            </a:pPr>
            <a:r>
              <a:rPr lang="en-US" sz="1600" b="1" dirty="0" smtClean="0">
                <a:latin typeface="Garamond" pitchFamily="18" charset="0"/>
              </a:rPr>
              <a:t>Generation need for emission reduction:</a:t>
            </a:r>
          </a:p>
          <a:p>
            <a:pPr algn="just">
              <a:lnSpc>
                <a:spcPct val="80000"/>
              </a:lnSpc>
            </a:pPr>
            <a:r>
              <a:rPr lang="en-US" sz="1600" dirty="0" smtClean="0">
                <a:latin typeface="Garamond" pitchFamily="18" charset="0"/>
              </a:rPr>
              <a:t>Solar Power is the main renewable energy source of the state and without considering Solar Energy the total potential of the state is only 1250 MW. </a:t>
            </a:r>
          </a:p>
          <a:p>
            <a:pPr algn="just">
              <a:lnSpc>
                <a:spcPct val="80000"/>
              </a:lnSpc>
            </a:pPr>
            <a:endParaRPr lang="en-US" sz="800" dirty="0" smtClean="0">
              <a:latin typeface="Garamond" pitchFamily="18" charset="0"/>
            </a:endParaRPr>
          </a:p>
          <a:p>
            <a:pPr algn="just">
              <a:lnSpc>
                <a:spcPct val="80000"/>
              </a:lnSpc>
            </a:pPr>
            <a:r>
              <a:rPr lang="en-US" sz="1600" dirty="0" smtClean="0">
                <a:latin typeface="Garamond" pitchFamily="18" charset="0"/>
              </a:rPr>
              <a:t>In </a:t>
            </a:r>
            <a:r>
              <a:rPr lang="en-US" sz="1600" dirty="0">
                <a:latin typeface="Garamond" pitchFamily="18" charset="0"/>
              </a:rPr>
              <a:t>order to reduce </a:t>
            </a:r>
            <a:r>
              <a:rPr lang="en-US" sz="1600" dirty="0" smtClean="0">
                <a:latin typeface="Garamond" pitchFamily="18" charset="0"/>
              </a:rPr>
              <a:t>power sector emission by about 20</a:t>
            </a:r>
            <a:r>
              <a:rPr lang="en-US" sz="1600" dirty="0">
                <a:latin typeface="Garamond" pitchFamily="18" charset="0"/>
              </a:rPr>
              <a:t>% </a:t>
            </a:r>
            <a:r>
              <a:rPr lang="en-US" sz="1600" dirty="0" smtClean="0">
                <a:latin typeface="Garamond" pitchFamily="18" charset="0"/>
              </a:rPr>
              <a:t>the </a:t>
            </a:r>
            <a:r>
              <a:rPr lang="en-US" sz="1600" dirty="0">
                <a:latin typeface="Garamond" pitchFamily="18" charset="0"/>
              </a:rPr>
              <a:t>state </a:t>
            </a:r>
            <a:r>
              <a:rPr lang="en-US" sz="1600" dirty="0" smtClean="0">
                <a:latin typeface="Garamond" pitchFamily="18" charset="0"/>
              </a:rPr>
              <a:t>needs to produce 2,000 MW of renewable power by the year 2020-21 . Share of Solar in this will be 1600 MW</a:t>
            </a:r>
          </a:p>
          <a:p>
            <a:pPr algn="just">
              <a:lnSpc>
                <a:spcPct val="80000"/>
              </a:lnSpc>
            </a:pPr>
            <a:endParaRPr lang="en-US" sz="800" dirty="0">
              <a:latin typeface="Garamond" pitchFamily="18" charset="0"/>
            </a:endParaRPr>
          </a:p>
          <a:p>
            <a:pPr algn="just">
              <a:lnSpc>
                <a:spcPct val="80000"/>
              </a:lnSpc>
            </a:pPr>
            <a:r>
              <a:rPr lang="en-US" sz="1600" dirty="0" smtClean="0">
                <a:latin typeface="Garamond" pitchFamily="18" charset="0"/>
              </a:rPr>
              <a:t>To reduce the same by 30</a:t>
            </a:r>
            <a:r>
              <a:rPr lang="en-US" sz="1600" dirty="0">
                <a:latin typeface="Garamond" pitchFamily="18" charset="0"/>
              </a:rPr>
              <a:t>% </a:t>
            </a:r>
            <a:r>
              <a:rPr lang="en-US" sz="1600" dirty="0" smtClean="0">
                <a:latin typeface="Garamond" pitchFamily="18" charset="0"/>
              </a:rPr>
              <a:t> it needs </a:t>
            </a:r>
            <a:r>
              <a:rPr lang="en-US" sz="1600" dirty="0">
                <a:latin typeface="Garamond" pitchFamily="18" charset="0"/>
              </a:rPr>
              <a:t>to produce </a:t>
            </a:r>
            <a:r>
              <a:rPr lang="en-US" sz="1600" dirty="0" smtClean="0">
                <a:latin typeface="Garamond" pitchFamily="18" charset="0"/>
              </a:rPr>
              <a:t>3,000 </a:t>
            </a:r>
            <a:r>
              <a:rPr lang="en-US" sz="1600" dirty="0">
                <a:latin typeface="Garamond" pitchFamily="18" charset="0"/>
              </a:rPr>
              <a:t>MW of renewable power by the year </a:t>
            </a:r>
            <a:r>
              <a:rPr lang="en-US" sz="1600" dirty="0" smtClean="0">
                <a:latin typeface="Garamond" pitchFamily="18" charset="0"/>
              </a:rPr>
              <a:t>2030-31 out of which 2400 MW needs to be from solar energy. </a:t>
            </a:r>
          </a:p>
          <a:p>
            <a:pPr algn="just">
              <a:lnSpc>
                <a:spcPct val="80000"/>
              </a:lnSpc>
            </a:pPr>
            <a:endParaRPr lang="en-US" sz="800" dirty="0">
              <a:latin typeface="Garamond" pitchFamily="18" charset="0"/>
            </a:endParaRPr>
          </a:p>
          <a:p>
            <a:pPr algn="just">
              <a:lnSpc>
                <a:spcPct val="80000"/>
              </a:lnSpc>
            </a:pPr>
            <a:r>
              <a:rPr lang="en-US" sz="1600" dirty="0" smtClean="0">
                <a:latin typeface="Garamond" pitchFamily="18" charset="0"/>
              </a:rPr>
              <a:t>Alternatively</a:t>
            </a:r>
            <a:r>
              <a:rPr lang="en-US" sz="1600" dirty="0">
                <a:latin typeface="Garamond" pitchFamily="18" charset="0"/>
              </a:rPr>
              <a:t>, the state can buy a portion of renewable power from other states to reduce its emission intensity</a:t>
            </a:r>
            <a:r>
              <a:rPr lang="en-US" sz="1600" dirty="0" smtClean="0">
                <a:latin typeface="Garamond" pitchFamily="18" charset="0"/>
              </a:rPr>
              <a:t>. </a:t>
            </a:r>
          </a:p>
          <a:p>
            <a:pPr algn="just">
              <a:lnSpc>
                <a:spcPct val="80000"/>
              </a:lnSpc>
              <a:buNone/>
            </a:pPr>
            <a:endParaRPr lang="en-US" sz="1600" dirty="0" smtClean="0">
              <a:latin typeface="Garamond" pitchFamily="18" charset="0"/>
            </a:endParaRPr>
          </a:p>
          <a:p>
            <a:pPr algn="just">
              <a:lnSpc>
                <a:spcPct val="80000"/>
              </a:lnSpc>
              <a:buNone/>
            </a:pPr>
            <a:r>
              <a:rPr lang="en-US" sz="1600" b="1" dirty="0" smtClean="0">
                <a:latin typeface="Garamond" pitchFamily="18" charset="0"/>
              </a:rPr>
              <a:t>Projection and plans for generation:</a:t>
            </a:r>
          </a:p>
          <a:p>
            <a:pPr algn="just">
              <a:lnSpc>
                <a:spcPct val="80000"/>
              </a:lnSpc>
            </a:pPr>
            <a:r>
              <a:rPr lang="en-US" sz="1600" dirty="0" smtClean="0">
                <a:latin typeface="Garamond" pitchFamily="18" charset="0"/>
              </a:rPr>
              <a:t>As per plans and projections under the State Climate Action Plan the state of West Bengal may be able to generate 250 MW of Solar power till 2015 and 750 MW till 2020. </a:t>
            </a:r>
          </a:p>
          <a:p>
            <a:pPr algn="just">
              <a:lnSpc>
                <a:spcPct val="80000"/>
              </a:lnSpc>
            </a:pPr>
            <a:endParaRPr lang="en-US" sz="800" dirty="0">
              <a:latin typeface="Garamond" pitchFamily="18" charset="0"/>
            </a:endParaRPr>
          </a:p>
          <a:p>
            <a:pPr algn="just">
              <a:lnSpc>
                <a:spcPct val="80000"/>
              </a:lnSpc>
            </a:pPr>
            <a:r>
              <a:rPr lang="en-US" sz="1600" dirty="0" smtClean="0">
                <a:latin typeface="Garamond" pitchFamily="18" charset="0"/>
              </a:rPr>
              <a:t>During next decade the state of West Bengal may plan for 1500 MW of Solar power installation. </a:t>
            </a:r>
          </a:p>
          <a:p>
            <a:pPr algn="just">
              <a:lnSpc>
                <a:spcPct val="80000"/>
              </a:lnSpc>
            </a:pPr>
            <a:endParaRPr lang="en-US" sz="1600" dirty="0">
              <a:latin typeface="Garamond" pitchFamily="18" charset="0"/>
            </a:endParaRPr>
          </a:p>
          <a:p>
            <a:pPr algn="just">
              <a:lnSpc>
                <a:spcPct val="80000"/>
              </a:lnSpc>
            </a:pPr>
            <a:r>
              <a:rPr lang="en-US" sz="1600" dirty="0" smtClean="0">
                <a:latin typeface="Garamond" pitchFamily="18" charset="0"/>
              </a:rPr>
              <a:t>The State will generate additional 100 MW power from Solar Roof Top by the year 2020 and 300 MW from Solar Roof Top by the year 2030-31. </a:t>
            </a:r>
          </a:p>
          <a:p>
            <a:pPr algn="just">
              <a:lnSpc>
                <a:spcPct val="80000"/>
              </a:lnSpc>
            </a:pPr>
            <a:endParaRPr lang="en-US" sz="800" dirty="0" smtClean="0">
              <a:latin typeface="Garamond" pitchFamily="18" charset="0"/>
            </a:endParaRPr>
          </a:p>
          <a:p>
            <a:pPr algn="just">
              <a:lnSpc>
                <a:spcPct val="80000"/>
              </a:lnSpc>
            </a:pPr>
            <a:r>
              <a:rPr lang="en-US" sz="1600" dirty="0" smtClean="0">
                <a:latin typeface="Garamond" pitchFamily="18" charset="0"/>
              </a:rPr>
              <a:t>The </a:t>
            </a:r>
            <a:r>
              <a:rPr lang="en-US" sz="1600" dirty="0">
                <a:latin typeface="Garamond" pitchFamily="18" charset="0"/>
              </a:rPr>
              <a:t>grid parity of Solar power is expected to come only in the year 2015. As such, till such time Solar Power Plant will run on subsidy. </a:t>
            </a:r>
            <a:r>
              <a:rPr lang="en-US" sz="1600" dirty="0" smtClean="0">
                <a:latin typeface="Garamond" pitchFamily="18" charset="0"/>
              </a:rPr>
              <a:t>The </a:t>
            </a:r>
            <a:r>
              <a:rPr lang="en-US" sz="1600" dirty="0">
                <a:latin typeface="Garamond" pitchFamily="18" charset="0"/>
              </a:rPr>
              <a:t>Solar Water Heating </a:t>
            </a:r>
            <a:r>
              <a:rPr lang="en-US" sz="1600" dirty="0" err="1">
                <a:latin typeface="Garamond" pitchFamily="18" charset="0"/>
              </a:rPr>
              <a:t>programme</a:t>
            </a:r>
            <a:r>
              <a:rPr lang="en-US" sz="1600" dirty="0">
                <a:latin typeface="Garamond" pitchFamily="18" charset="0"/>
              </a:rPr>
              <a:t> will also play a significant role in reducing demand.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0470" name="Group 294"/>
          <p:cNvGraphicFramePr>
            <a:graphicFrameLocks noGrp="1"/>
          </p:cNvGraphicFramePr>
          <p:nvPr>
            <p:ph/>
          </p:nvPr>
        </p:nvGraphicFramePr>
        <p:xfrm>
          <a:off x="457200" y="1216590"/>
          <a:ext cx="8229600" cy="4906964"/>
        </p:xfrm>
        <a:graphic>
          <a:graphicData uri="http://schemas.openxmlformats.org/drawingml/2006/table">
            <a:tbl>
              <a:tblPr/>
              <a:tblGrid>
                <a:gridCol w="896938"/>
                <a:gridCol w="4505325"/>
                <a:gridCol w="1401762"/>
                <a:gridCol w="1425575"/>
              </a:tblGrid>
              <a:tr h="4318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Garamond" pitchFamily="18" charset="0"/>
                          <a:cs typeface="Times New Roman" pitchFamily="18" charset="0"/>
                        </a:rPr>
                        <a:t>Sl.No</a:t>
                      </a:r>
                      <a:r>
                        <a:rPr kumimoji="0" lang="en-US" sz="1600" b="1" i="0" u="none" strike="noStrike" cap="none" normalizeH="0" baseline="0" dirty="0" smtClean="0">
                          <a:ln>
                            <a:noFill/>
                          </a:ln>
                          <a:solidFill>
                            <a:schemeClr val="tx1"/>
                          </a:solidFill>
                          <a:effectLst/>
                          <a:latin typeface="Garamond" pitchFamily="18" charset="0"/>
                          <a:cs typeface="Times New Roman" pitchFamily="18" charset="0"/>
                        </a:rPr>
                        <a:t>.</a:t>
                      </a:r>
                      <a:endParaRPr kumimoji="0" lang="en-US" sz="1600" b="1" i="0" u="none" strike="noStrike" cap="none" normalizeH="0" baseline="0" dirty="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Garamond" pitchFamily="18" charset="0"/>
                          <a:cs typeface="Times New Roman" pitchFamily="18" charset="0"/>
                        </a:rPr>
                        <a:t>Source:</a:t>
                      </a:r>
                      <a:endParaRPr kumimoji="0" lang="en-US" sz="1600" b="1" i="0" u="none" strike="noStrike" cap="none" normalizeH="0" baseline="0" dirty="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Garamond" pitchFamily="18" charset="0"/>
                          <a:cs typeface="Times New Roman" pitchFamily="18" charset="0"/>
                        </a:rPr>
                        <a:t>2020-21</a:t>
                      </a:r>
                      <a:endParaRPr kumimoji="0" lang="en-US" sz="16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Garamond" pitchFamily="18" charset="0"/>
                          <a:cs typeface="Times New Roman" pitchFamily="18" charset="0"/>
                        </a:rPr>
                        <a:t>2030-31</a:t>
                      </a:r>
                      <a:endParaRPr kumimoji="0" lang="en-US" sz="16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3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1.</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Wind Farm and other Small Wind system.</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150 MW</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250 MW</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18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2.</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Biomass</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150 MW</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200 MW</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3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3.</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Small Hydro</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200 MW</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100 MW</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18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4.</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Waste to Energy</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  50 MW</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100 MW</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18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5.</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Roof Top Solar PV</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100 MW</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200 MW</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3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6.</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Solar Farm</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1000 MW</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1500 MW</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366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7.</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Solar Water Heating system</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150 MW</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(Electrical</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equivalent)</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250 MW</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(Electrical</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equivalent)</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620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8.</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Other Solar Energy programme like Solar Street lights,</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Replacement of Bill Board, Community lights, etc. and</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Off grid system.</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200 MW</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400 MW</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                                       Total:-</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2000 MW</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Garamond" pitchFamily="18" charset="0"/>
                          <a:cs typeface="Times New Roman" pitchFamily="18" charset="0"/>
                        </a:rPr>
                        <a:t>3000 MW</a:t>
                      </a:r>
                      <a:endParaRPr kumimoji="0" lang="en-US" sz="1400" b="1" i="0" u="none" strike="noStrike" cap="none" normalizeH="0" baseline="0" dirty="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3" name="Slide Number Placeholder 62"/>
          <p:cNvSpPr>
            <a:spLocks noGrp="1"/>
          </p:cNvSpPr>
          <p:nvPr>
            <p:ph type="sldNum" sz="quarter" idx="12"/>
          </p:nvPr>
        </p:nvSpPr>
        <p:spPr/>
        <p:txBody>
          <a:bodyPr/>
          <a:lstStyle/>
          <a:p>
            <a:fld id="{0E8A982C-40CD-438D-9025-D4BD40EBEF93}" type="slidenum">
              <a:rPr lang="en-US" smtClean="0"/>
              <a:pPr/>
              <a:t>19</a:t>
            </a:fld>
            <a:endParaRPr lang="en-US"/>
          </a:p>
        </p:txBody>
      </p:sp>
      <p:sp>
        <p:nvSpPr>
          <p:cNvPr id="62" name="Rectangle 61"/>
          <p:cNvSpPr/>
          <p:nvPr/>
        </p:nvSpPr>
        <p:spPr>
          <a:xfrm>
            <a:off x="394122" y="421806"/>
            <a:ext cx="7620000" cy="595228"/>
          </a:xfrm>
          <a:prstGeom prst="rect">
            <a:avLst/>
          </a:prstGeom>
        </p:spPr>
        <p:txBody>
          <a:bodyPr wrap="square">
            <a:spAutoFit/>
          </a:bodyPr>
          <a:lstStyle/>
          <a:p>
            <a:pPr algn="ctr">
              <a:lnSpc>
                <a:spcPct val="80000"/>
              </a:lnSpc>
            </a:pPr>
            <a:r>
              <a:rPr lang="en-US" sz="2000" b="1" u="none" dirty="0" smtClean="0">
                <a:latin typeface="Garamond" pitchFamily="18" charset="0"/>
              </a:rPr>
              <a:t>Table below shows the Installation </a:t>
            </a:r>
            <a:r>
              <a:rPr lang="en-US" sz="2000" b="1" u="none" dirty="0" err="1" smtClean="0">
                <a:latin typeface="Garamond" pitchFamily="18" charset="0"/>
              </a:rPr>
              <a:t>programmes</a:t>
            </a:r>
            <a:r>
              <a:rPr lang="en-US" sz="2000" b="1" u="none" dirty="0" smtClean="0">
                <a:latin typeface="Garamond" pitchFamily="18" charset="0"/>
              </a:rPr>
              <a:t> of RE technologies in the state </a:t>
            </a:r>
            <a:r>
              <a:rPr lang="en-US" sz="2000" b="1" u="none" dirty="0" err="1" smtClean="0">
                <a:latin typeface="Garamond" pitchFamily="18" charset="0"/>
              </a:rPr>
              <a:t>upto</a:t>
            </a:r>
            <a:r>
              <a:rPr lang="en-US" sz="2000" b="1" u="none" dirty="0" smtClean="0">
                <a:latin typeface="Garamond" pitchFamily="18" charset="0"/>
              </a:rPr>
              <a:t> 2020-21 and 2030-31.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sz="quarter"/>
          </p:nvPr>
        </p:nvSpPr>
        <p:spPr/>
        <p:txBody>
          <a:bodyPr/>
          <a:lstStyle/>
          <a:p>
            <a:r>
              <a:rPr lang="en-US" sz="2800" b="1" dirty="0">
                <a:latin typeface="Kozuka Gothic Pr6N B" pitchFamily="34" charset="-128"/>
              </a:rPr>
              <a:t>Indian Renewable Energy Scenario</a:t>
            </a:r>
            <a:endParaRPr lang="en-US" sz="2800" dirty="0">
              <a:latin typeface="Kozuka Gothic Pr6N B" pitchFamily="34" charset="-128"/>
            </a:endParaRPr>
          </a:p>
        </p:txBody>
      </p:sp>
      <p:sp>
        <p:nvSpPr>
          <p:cNvPr id="3075" name="Rectangle 3"/>
          <p:cNvSpPr>
            <a:spLocks noGrp="1" noChangeArrowheads="1"/>
          </p:cNvSpPr>
          <p:nvPr>
            <p:ph sz="quarter" idx="1"/>
          </p:nvPr>
        </p:nvSpPr>
        <p:spPr>
          <a:xfrm>
            <a:off x="381000" y="1752600"/>
            <a:ext cx="8382000" cy="4648200"/>
          </a:xfrm>
          <a:noFill/>
        </p:spPr>
        <p:txBody>
          <a:bodyPr/>
          <a:lstStyle/>
          <a:p>
            <a:pPr algn="just">
              <a:lnSpc>
                <a:spcPct val="80000"/>
              </a:lnSpc>
            </a:pPr>
            <a:r>
              <a:rPr lang="en-US" sz="1600" dirty="0" smtClean="0">
                <a:latin typeface="Garamond" pitchFamily="18" charset="0"/>
              </a:rPr>
              <a:t>The </a:t>
            </a:r>
            <a:r>
              <a:rPr lang="en-US" sz="1600" dirty="0">
                <a:latin typeface="Garamond" pitchFamily="18" charset="0"/>
              </a:rPr>
              <a:t>energy scenario in India is a complex mix of a variety of energy sources including traditional fuels (also called non-commercial fuels) such as firewood, agricultural wastes and animal wastes have played a significant role, particularly in rural areas. </a:t>
            </a:r>
            <a:endParaRPr lang="en-US" sz="1600" dirty="0" smtClean="0">
              <a:latin typeface="Garamond" pitchFamily="18" charset="0"/>
            </a:endParaRPr>
          </a:p>
          <a:p>
            <a:pPr algn="just">
              <a:lnSpc>
                <a:spcPct val="80000"/>
              </a:lnSpc>
            </a:pPr>
            <a:endParaRPr lang="en-US" sz="1600" dirty="0" smtClean="0">
              <a:latin typeface="Garamond" pitchFamily="18" charset="0"/>
            </a:endParaRPr>
          </a:p>
          <a:p>
            <a:pPr algn="just">
              <a:lnSpc>
                <a:spcPct val="80000"/>
              </a:lnSpc>
            </a:pPr>
            <a:r>
              <a:rPr lang="en-US" sz="1600" dirty="0" smtClean="0">
                <a:latin typeface="Garamond" pitchFamily="18" charset="0"/>
              </a:rPr>
              <a:t>Critical </a:t>
            </a:r>
            <a:r>
              <a:rPr lang="en-US" sz="1600" dirty="0">
                <a:latin typeface="Garamond" pitchFamily="18" charset="0"/>
              </a:rPr>
              <a:t>analysis of </a:t>
            </a:r>
            <a:r>
              <a:rPr lang="en-US" sz="1600" dirty="0" smtClean="0">
                <a:latin typeface="Garamond" pitchFamily="18" charset="0"/>
              </a:rPr>
              <a:t>Indian energy </a:t>
            </a:r>
            <a:r>
              <a:rPr lang="en-US" sz="1600" dirty="0">
                <a:latin typeface="Garamond" pitchFamily="18" charset="0"/>
              </a:rPr>
              <a:t>scenario </a:t>
            </a:r>
            <a:r>
              <a:rPr lang="en-US" sz="1600" dirty="0" smtClean="0">
                <a:latin typeface="Garamond" pitchFamily="18" charset="0"/>
              </a:rPr>
              <a:t>suggests </a:t>
            </a:r>
            <a:r>
              <a:rPr lang="en-US" sz="1600" dirty="0">
                <a:latin typeface="Garamond" pitchFamily="18" charset="0"/>
              </a:rPr>
              <a:t>that India would continue to be a net importer of energy for a long </a:t>
            </a:r>
            <a:r>
              <a:rPr lang="en-US" sz="1600" dirty="0" smtClean="0">
                <a:latin typeface="Garamond" pitchFamily="18" charset="0"/>
              </a:rPr>
              <a:t>time</a:t>
            </a:r>
            <a:r>
              <a:rPr lang="en-US" sz="1600" dirty="0">
                <a:latin typeface="Garamond" pitchFamily="18" charset="0"/>
              </a:rPr>
              <a:t> </a:t>
            </a:r>
            <a:r>
              <a:rPr lang="en-US" sz="1600" dirty="0" smtClean="0">
                <a:latin typeface="Garamond" pitchFamily="18" charset="0"/>
              </a:rPr>
              <a:t>which is a threat to its energy security.</a:t>
            </a:r>
          </a:p>
          <a:p>
            <a:pPr algn="just">
              <a:lnSpc>
                <a:spcPct val="80000"/>
              </a:lnSpc>
              <a:buNone/>
            </a:pPr>
            <a:endParaRPr lang="en-US" sz="1600" dirty="0" smtClean="0">
              <a:latin typeface="Garamond" pitchFamily="18" charset="0"/>
            </a:endParaRPr>
          </a:p>
          <a:p>
            <a:pPr marL="342900" lvl="1" indent="-342900" algn="just">
              <a:lnSpc>
                <a:spcPct val="80000"/>
              </a:lnSpc>
              <a:buFontTx/>
              <a:buChar char="•"/>
            </a:pPr>
            <a:r>
              <a:rPr lang="en-US" sz="1600" dirty="0" smtClean="0">
                <a:latin typeface="Garamond" pitchFamily="18" charset="0"/>
              </a:rPr>
              <a:t>India may have to import about 85% of its oil, 70% of its coal and 60% of its gas requirements in 2031. Even then Power generating capacity may reach only 795,000 MW indicating continuing shortages for decades to come. (study done for the Office of the Principal Scientific Adviser to the Prime Minister and TERI )</a:t>
            </a:r>
          </a:p>
          <a:p>
            <a:pPr algn="just">
              <a:lnSpc>
                <a:spcPct val="80000"/>
              </a:lnSpc>
            </a:pPr>
            <a:endParaRPr lang="en-US" sz="1600" dirty="0" smtClean="0">
              <a:latin typeface="Garamond" pitchFamily="18" charset="0"/>
            </a:endParaRPr>
          </a:p>
          <a:p>
            <a:pPr algn="just">
              <a:lnSpc>
                <a:spcPct val="80000"/>
              </a:lnSpc>
            </a:pPr>
            <a:r>
              <a:rPr lang="en-US" sz="1600" dirty="0" smtClean="0">
                <a:latin typeface="Garamond" pitchFamily="18" charset="0"/>
              </a:rPr>
              <a:t>India faces on </a:t>
            </a:r>
            <a:r>
              <a:rPr lang="en-US" sz="1600" dirty="0">
                <a:latin typeface="Garamond" pitchFamily="18" charset="0"/>
              </a:rPr>
              <a:t>an average 17% power shortage during the peak hours (morning and evening </a:t>
            </a:r>
            <a:r>
              <a:rPr lang="en-US" sz="1600" dirty="0" smtClean="0">
                <a:latin typeface="Garamond" pitchFamily="18" charset="0"/>
              </a:rPr>
              <a:t>peak) and almost </a:t>
            </a:r>
            <a:r>
              <a:rPr lang="en-US" sz="1600" dirty="0">
                <a:latin typeface="Garamond" pitchFamily="18" charset="0"/>
              </a:rPr>
              <a:t>40% of our population is deprived of electricity </a:t>
            </a:r>
            <a:r>
              <a:rPr lang="en-US" sz="1600" dirty="0" smtClean="0">
                <a:latin typeface="Garamond" pitchFamily="18" charset="0"/>
              </a:rPr>
              <a:t>till </a:t>
            </a:r>
            <a:r>
              <a:rPr lang="en-US" sz="1600" dirty="0">
                <a:latin typeface="Garamond" pitchFamily="18" charset="0"/>
              </a:rPr>
              <a:t>date.  </a:t>
            </a:r>
            <a:endParaRPr lang="en-US" sz="1600" dirty="0" smtClean="0">
              <a:latin typeface="Garamond" pitchFamily="18" charset="0"/>
            </a:endParaRPr>
          </a:p>
          <a:p>
            <a:pPr algn="just">
              <a:lnSpc>
                <a:spcPct val="80000"/>
              </a:lnSpc>
            </a:pPr>
            <a:endParaRPr lang="en-US" sz="1600" dirty="0" smtClean="0">
              <a:latin typeface="Garamond" pitchFamily="18" charset="0"/>
            </a:endParaRPr>
          </a:p>
          <a:p>
            <a:pPr algn="just">
              <a:lnSpc>
                <a:spcPct val="80000"/>
              </a:lnSpc>
            </a:pPr>
            <a:r>
              <a:rPr lang="en-US" sz="1600" dirty="0" smtClean="0">
                <a:latin typeface="Garamond" pitchFamily="18" charset="0"/>
              </a:rPr>
              <a:t>Each unit </a:t>
            </a:r>
            <a:r>
              <a:rPr lang="en-US" sz="1600" dirty="0">
                <a:latin typeface="Garamond" pitchFamily="18" charset="0"/>
              </a:rPr>
              <a:t>of </a:t>
            </a:r>
            <a:r>
              <a:rPr lang="en-US" sz="1600" dirty="0" smtClean="0">
                <a:latin typeface="Garamond" pitchFamily="18" charset="0"/>
              </a:rPr>
              <a:t>coal generated electricity </a:t>
            </a:r>
            <a:r>
              <a:rPr lang="en-US" sz="1600" dirty="0">
                <a:latin typeface="Garamond" pitchFamily="18" charset="0"/>
              </a:rPr>
              <a:t>generation </a:t>
            </a:r>
            <a:r>
              <a:rPr lang="en-US" sz="1600" dirty="0" smtClean="0">
                <a:latin typeface="Garamond" pitchFamily="18" charset="0"/>
              </a:rPr>
              <a:t>means emission </a:t>
            </a:r>
            <a:r>
              <a:rPr lang="en-US" sz="1600" dirty="0">
                <a:latin typeface="Garamond" pitchFamily="18" charset="0"/>
              </a:rPr>
              <a:t>of </a:t>
            </a:r>
            <a:r>
              <a:rPr lang="en-US" sz="1600" dirty="0" smtClean="0">
                <a:latin typeface="Garamond" pitchFamily="18" charset="0"/>
              </a:rPr>
              <a:t>average 830 </a:t>
            </a:r>
            <a:r>
              <a:rPr lang="en-US" sz="1600" dirty="0">
                <a:latin typeface="Garamond" pitchFamily="18" charset="0"/>
              </a:rPr>
              <a:t>grams of carbon dioxide to the atmosphere.  </a:t>
            </a:r>
            <a:endParaRPr lang="en-US" sz="1600" dirty="0" smtClean="0">
              <a:latin typeface="Garamond" pitchFamily="18" charset="0"/>
            </a:endParaRPr>
          </a:p>
          <a:p>
            <a:pPr algn="just">
              <a:lnSpc>
                <a:spcPct val="80000"/>
              </a:lnSpc>
            </a:pPr>
            <a:endParaRPr lang="en-US" sz="1600" dirty="0" smtClean="0">
              <a:latin typeface="Garamond" pitchFamily="18" charset="0"/>
            </a:endParaRPr>
          </a:p>
        </p:txBody>
      </p:sp>
      <p:sp>
        <p:nvSpPr>
          <p:cNvPr id="11" name="Slide Number Placeholder 10"/>
          <p:cNvSpPr>
            <a:spLocks noGrp="1"/>
          </p:cNvSpPr>
          <p:nvPr>
            <p:ph type="sldNum" sz="quarter" idx="12"/>
          </p:nvPr>
        </p:nvSpPr>
        <p:spPr/>
        <p:txBody>
          <a:bodyPr/>
          <a:lstStyle/>
          <a:p>
            <a:fld id="{D44976DC-1A0B-4458-A1B0-056B5571B491}"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05" name="Rectangle 61"/>
          <p:cNvSpPr>
            <a:spLocks noGrp="1" noChangeArrowheads="1"/>
          </p:cNvSpPr>
          <p:nvPr>
            <p:ph type="title"/>
          </p:nvPr>
        </p:nvSpPr>
        <p:spPr>
          <a:xfrm>
            <a:off x="457200" y="-228600"/>
            <a:ext cx="8229600" cy="1143000"/>
          </a:xfrm>
        </p:spPr>
        <p:txBody>
          <a:bodyPr/>
          <a:lstStyle/>
          <a:p>
            <a:r>
              <a:rPr lang="en-US" sz="3000" b="1" dirty="0">
                <a:latin typeface="Garamond" pitchFamily="18" charset="0"/>
              </a:rPr>
              <a:t>Infrastructure Requirement:</a:t>
            </a:r>
            <a:r>
              <a:rPr lang="en-US" sz="3000" dirty="0">
                <a:latin typeface="Garamond" pitchFamily="18" charset="0"/>
              </a:rPr>
              <a:t> </a:t>
            </a:r>
          </a:p>
        </p:txBody>
      </p:sp>
      <p:sp>
        <p:nvSpPr>
          <p:cNvPr id="8" name="Slide Number Placeholder 7"/>
          <p:cNvSpPr>
            <a:spLocks noGrp="1"/>
          </p:cNvSpPr>
          <p:nvPr>
            <p:ph type="sldNum" sz="quarter" idx="12"/>
          </p:nvPr>
        </p:nvSpPr>
        <p:spPr/>
        <p:txBody>
          <a:bodyPr>
            <a:normAutofit/>
          </a:bodyPr>
          <a:lstStyle/>
          <a:p>
            <a:fld id="{581BCE1E-9797-44F7-8BA7-2E24B17C8461}" type="slidenum">
              <a:rPr lang="en-US" smtClean="0"/>
              <a:pPr/>
              <a:t>20</a:t>
            </a:fld>
            <a:endParaRPr lang="en-US"/>
          </a:p>
        </p:txBody>
      </p:sp>
      <p:sp>
        <p:nvSpPr>
          <p:cNvPr id="7" name="Content Placeholder 6"/>
          <p:cNvSpPr>
            <a:spLocks noGrp="1"/>
          </p:cNvSpPr>
          <p:nvPr>
            <p:ph sz="quarter" idx="1"/>
          </p:nvPr>
        </p:nvSpPr>
        <p:spPr>
          <a:xfrm>
            <a:off x="381000" y="914400"/>
            <a:ext cx="8534400" cy="4724400"/>
          </a:xfrm>
        </p:spPr>
        <p:txBody>
          <a:bodyPr>
            <a:noAutofit/>
          </a:bodyPr>
          <a:lstStyle/>
          <a:p>
            <a:pPr>
              <a:buNone/>
            </a:pPr>
            <a:r>
              <a:rPr lang="en-US" sz="1600" dirty="0">
                <a:solidFill>
                  <a:schemeClr val="tx1"/>
                </a:solidFill>
                <a:latin typeface="Garamond" pitchFamily="18" charset="0"/>
              </a:rPr>
              <a:t>The following infrastructure has to be created in the state for achieving the target.</a:t>
            </a:r>
          </a:p>
          <a:p>
            <a:pPr lvl="0">
              <a:buNone/>
            </a:pPr>
            <a:endParaRPr lang="en-US" sz="1600" dirty="0" smtClean="0">
              <a:solidFill>
                <a:schemeClr val="tx1"/>
              </a:solidFill>
              <a:latin typeface="Garamond" pitchFamily="18" charset="0"/>
            </a:endParaRPr>
          </a:p>
          <a:p>
            <a:pPr lvl="0">
              <a:buAutoNum type="alphaLcParenR"/>
            </a:pPr>
            <a:r>
              <a:rPr lang="en-US" sz="1600" dirty="0" smtClean="0">
                <a:solidFill>
                  <a:schemeClr val="tx1"/>
                </a:solidFill>
                <a:latin typeface="Garamond" pitchFamily="18" charset="0"/>
              </a:rPr>
              <a:t>Wind</a:t>
            </a:r>
            <a:r>
              <a:rPr lang="en-US" sz="1600" dirty="0">
                <a:solidFill>
                  <a:schemeClr val="tx1"/>
                </a:solidFill>
                <a:latin typeface="Garamond" pitchFamily="18" charset="0"/>
              </a:rPr>
              <a:t>:- </a:t>
            </a:r>
            <a:endParaRPr lang="en-US" sz="1600" dirty="0" smtClean="0">
              <a:solidFill>
                <a:schemeClr val="tx1"/>
              </a:solidFill>
              <a:latin typeface="Garamond" pitchFamily="18" charset="0"/>
            </a:endParaRPr>
          </a:p>
          <a:p>
            <a:pPr>
              <a:buFont typeface="Arial" pitchFamily="34" charset="0"/>
              <a:buChar char="•"/>
            </a:pPr>
            <a:r>
              <a:rPr lang="en-US" sz="1600" dirty="0" smtClean="0">
                <a:solidFill>
                  <a:schemeClr val="tx1"/>
                </a:solidFill>
                <a:latin typeface="Garamond" pitchFamily="18" charset="0"/>
              </a:rPr>
              <a:t>1 MW of wind power plant needs 12 </a:t>
            </a:r>
            <a:r>
              <a:rPr lang="en-US" sz="1600" dirty="0">
                <a:solidFill>
                  <a:schemeClr val="tx1"/>
                </a:solidFill>
                <a:latin typeface="Garamond" pitchFamily="18" charset="0"/>
              </a:rPr>
              <a:t>acres of </a:t>
            </a:r>
            <a:r>
              <a:rPr lang="en-US" sz="1600" dirty="0" smtClean="0">
                <a:solidFill>
                  <a:schemeClr val="tx1"/>
                </a:solidFill>
                <a:latin typeface="Garamond" pitchFamily="18" charset="0"/>
              </a:rPr>
              <a:t>land. </a:t>
            </a:r>
            <a:endParaRPr lang="en-US" sz="1600" dirty="0">
              <a:solidFill>
                <a:schemeClr val="tx1"/>
              </a:solidFill>
              <a:latin typeface="Garamond" pitchFamily="18" charset="0"/>
            </a:endParaRPr>
          </a:p>
          <a:p>
            <a:pPr>
              <a:buFont typeface="Arial" pitchFamily="34" charset="0"/>
              <a:buChar char="•"/>
            </a:pPr>
            <a:r>
              <a:rPr lang="en-US" sz="1600" dirty="0">
                <a:solidFill>
                  <a:schemeClr val="tx1"/>
                </a:solidFill>
                <a:latin typeface="Garamond" pitchFamily="18" charset="0"/>
              </a:rPr>
              <a:t>It would be necessary to identify 2500 acres of Land (Non-agricultural) in those areas for setting up of the wind farms. Side by side the power evacuation network shall also be required to be created.</a:t>
            </a:r>
          </a:p>
          <a:p>
            <a:pPr>
              <a:buFont typeface="Arial" pitchFamily="34" charset="0"/>
              <a:buChar char="•"/>
            </a:pPr>
            <a:r>
              <a:rPr lang="en-US" sz="1600" dirty="0">
                <a:solidFill>
                  <a:schemeClr val="tx1"/>
                </a:solidFill>
                <a:latin typeface="Garamond" pitchFamily="18" charset="0"/>
              </a:rPr>
              <a:t>The state of West Bengal has wind  power potential in:</a:t>
            </a:r>
          </a:p>
          <a:p>
            <a:pPr lvl="1"/>
            <a:r>
              <a:rPr lang="en-US" sz="1600" dirty="0">
                <a:solidFill>
                  <a:schemeClr val="tx1"/>
                </a:solidFill>
                <a:latin typeface="Garamond" pitchFamily="18" charset="0"/>
              </a:rPr>
              <a:t>South 24 </a:t>
            </a:r>
            <a:r>
              <a:rPr lang="en-US" sz="1600" dirty="0" err="1">
                <a:solidFill>
                  <a:schemeClr val="tx1"/>
                </a:solidFill>
                <a:latin typeface="Garamond" pitchFamily="18" charset="0"/>
              </a:rPr>
              <a:t>Parganas</a:t>
            </a:r>
            <a:r>
              <a:rPr lang="en-US" sz="1600" dirty="0">
                <a:solidFill>
                  <a:schemeClr val="tx1"/>
                </a:solidFill>
                <a:latin typeface="Garamond" pitchFamily="18" charset="0"/>
              </a:rPr>
              <a:t> (</a:t>
            </a:r>
            <a:r>
              <a:rPr lang="en-US" sz="1600" dirty="0" err="1">
                <a:solidFill>
                  <a:schemeClr val="tx1"/>
                </a:solidFill>
                <a:latin typeface="Garamond" pitchFamily="18" charset="0"/>
              </a:rPr>
              <a:t>Fraserganj</a:t>
            </a:r>
            <a:r>
              <a:rPr lang="en-US" sz="1600" dirty="0">
                <a:solidFill>
                  <a:schemeClr val="tx1"/>
                </a:solidFill>
                <a:latin typeface="Garamond" pitchFamily="18" charset="0"/>
              </a:rPr>
              <a:t>, </a:t>
            </a:r>
            <a:r>
              <a:rPr lang="en-US" sz="1600" dirty="0" err="1">
                <a:solidFill>
                  <a:schemeClr val="tx1"/>
                </a:solidFill>
                <a:latin typeface="Garamond" pitchFamily="18" charset="0"/>
              </a:rPr>
              <a:t>Sagar</a:t>
            </a:r>
            <a:r>
              <a:rPr lang="en-US" sz="1600" dirty="0">
                <a:solidFill>
                  <a:schemeClr val="tx1"/>
                </a:solidFill>
                <a:latin typeface="Garamond" pitchFamily="18" charset="0"/>
              </a:rPr>
              <a:t>, Part of </a:t>
            </a:r>
            <a:r>
              <a:rPr lang="en-US" sz="1600" dirty="0" err="1">
                <a:solidFill>
                  <a:schemeClr val="tx1"/>
                </a:solidFill>
                <a:latin typeface="Garamond" pitchFamily="18" charset="0"/>
              </a:rPr>
              <a:t>Kakdwip</a:t>
            </a:r>
            <a:r>
              <a:rPr lang="en-US" sz="1600" dirty="0">
                <a:solidFill>
                  <a:schemeClr val="tx1"/>
                </a:solidFill>
                <a:latin typeface="Garamond" pitchFamily="18" charset="0"/>
              </a:rPr>
              <a:t>).</a:t>
            </a:r>
          </a:p>
          <a:p>
            <a:pPr lvl="1"/>
            <a:r>
              <a:rPr lang="en-US" sz="1600" dirty="0" err="1">
                <a:solidFill>
                  <a:schemeClr val="tx1"/>
                </a:solidFill>
                <a:latin typeface="Garamond" pitchFamily="18" charset="0"/>
              </a:rPr>
              <a:t>Purba</a:t>
            </a:r>
            <a:r>
              <a:rPr lang="en-US" sz="1600" dirty="0">
                <a:solidFill>
                  <a:schemeClr val="tx1"/>
                </a:solidFill>
                <a:latin typeface="Garamond" pitchFamily="18" charset="0"/>
              </a:rPr>
              <a:t> </a:t>
            </a:r>
            <a:r>
              <a:rPr lang="en-US" sz="1600" dirty="0" err="1">
                <a:solidFill>
                  <a:schemeClr val="tx1"/>
                </a:solidFill>
                <a:latin typeface="Garamond" pitchFamily="18" charset="0"/>
              </a:rPr>
              <a:t>Midnapur</a:t>
            </a:r>
            <a:r>
              <a:rPr lang="en-US" sz="1600" dirty="0">
                <a:solidFill>
                  <a:schemeClr val="tx1"/>
                </a:solidFill>
                <a:latin typeface="Garamond" pitchFamily="18" charset="0"/>
              </a:rPr>
              <a:t> (</a:t>
            </a:r>
            <a:r>
              <a:rPr lang="en-US" sz="1600" dirty="0" err="1">
                <a:solidFill>
                  <a:schemeClr val="tx1"/>
                </a:solidFill>
                <a:latin typeface="Garamond" pitchFamily="18" charset="0"/>
              </a:rPr>
              <a:t>Dadanpatrabar</a:t>
            </a:r>
            <a:r>
              <a:rPr lang="en-US" sz="1600" dirty="0">
                <a:solidFill>
                  <a:schemeClr val="tx1"/>
                </a:solidFill>
                <a:latin typeface="Garamond" pitchFamily="18" charset="0"/>
              </a:rPr>
              <a:t>, Coastal areas of </a:t>
            </a:r>
            <a:r>
              <a:rPr lang="en-US" sz="1600" dirty="0" err="1">
                <a:solidFill>
                  <a:schemeClr val="tx1"/>
                </a:solidFill>
                <a:latin typeface="Garamond" pitchFamily="18" charset="0"/>
              </a:rPr>
              <a:t>Kanthi</a:t>
            </a:r>
            <a:r>
              <a:rPr lang="en-US" sz="1600" dirty="0">
                <a:solidFill>
                  <a:schemeClr val="tx1"/>
                </a:solidFill>
                <a:latin typeface="Garamond" pitchFamily="18" charset="0"/>
              </a:rPr>
              <a:t> and </a:t>
            </a:r>
            <a:r>
              <a:rPr lang="en-US" sz="1600" dirty="0" err="1">
                <a:solidFill>
                  <a:schemeClr val="tx1"/>
                </a:solidFill>
                <a:latin typeface="Garamond" pitchFamily="18" charset="0"/>
              </a:rPr>
              <a:t>Contai</a:t>
            </a:r>
            <a:r>
              <a:rPr lang="en-US" sz="1600" dirty="0">
                <a:solidFill>
                  <a:schemeClr val="tx1"/>
                </a:solidFill>
                <a:latin typeface="Garamond" pitchFamily="18" charset="0"/>
              </a:rPr>
              <a:t> Sub-Division).</a:t>
            </a:r>
          </a:p>
          <a:p>
            <a:pPr>
              <a:buNone/>
            </a:pPr>
            <a:r>
              <a:rPr lang="en-US" sz="1600" dirty="0">
                <a:solidFill>
                  <a:schemeClr val="tx1"/>
                </a:solidFill>
                <a:latin typeface="Garamond" pitchFamily="18" charset="0"/>
              </a:rPr>
              <a:t> </a:t>
            </a:r>
          </a:p>
          <a:p>
            <a:pPr lvl="0">
              <a:buNone/>
            </a:pPr>
            <a:r>
              <a:rPr lang="en-US" sz="1600" dirty="0" smtClean="0">
                <a:solidFill>
                  <a:schemeClr val="tx1"/>
                </a:solidFill>
                <a:latin typeface="Garamond" pitchFamily="18" charset="0"/>
              </a:rPr>
              <a:t>b) Solar </a:t>
            </a:r>
            <a:r>
              <a:rPr lang="en-US" sz="1600" dirty="0">
                <a:solidFill>
                  <a:schemeClr val="tx1"/>
                </a:solidFill>
                <a:latin typeface="Garamond" pitchFamily="18" charset="0"/>
              </a:rPr>
              <a:t>:- </a:t>
            </a:r>
          </a:p>
          <a:p>
            <a:pPr lvl="0"/>
            <a:r>
              <a:rPr lang="en-US" sz="1600" dirty="0" smtClean="0">
                <a:solidFill>
                  <a:schemeClr val="tx1"/>
                </a:solidFill>
                <a:latin typeface="Garamond" pitchFamily="18" charset="0"/>
              </a:rPr>
              <a:t>1 </a:t>
            </a:r>
            <a:r>
              <a:rPr lang="en-US" sz="1600" dirty="0">
                <a:solidFill>
                  <a:schemeClr val="tx1"/>
                </a:solidFill>
                <a:latin typeface="Garamond" pitchFamily="18" charset="0"/>
              </a:rPr>
              <a:t>MW Solar power plant needs 4 acres of land (in case of crystalline silicon) and 8 acres of land (in case of thin film Solar cells). </a:t>
            </a:r>
            <a:r>
              <a:rPr lang="en-US" sz="1600" dirty="0" smtClean="0">
                <a:solidFill>
                  <a:schemeClr val="tx1"/>
                </a:solidFill>
                <a:latin typeface="Garamond" pitchFamily="18" charset="0"/>
              </a:rPr>
              <a:t>It is presumed that the efficiency of Solar cells shall be almost double by the year 2030-31 from the present level. </a:t>
            </a:r>
            <a:endParaRPr lang="en-US" sz="1600" dirty="0">
              <a:solidFill>
                <a:schemeClr val="tx1"/>
              </a:solidFill>
              <a:latin typeface="Garamond" pitchFamily="18" charset="0"/>
            </a:endParaRPr>
          </a:p>
          <a:p>
            <a:pPr lvl="0"/>
            <a:r>
              <a:rPr lang="en-US" sz="1600" dirty="0" smtClean="0">
                <a:solidFill>
                  <a:schemeClr val="tx1"/>
                </a:solidFill>
                <a:latin typeface="Garamond" pitchFamily="18" charset="0"/>
              </a:rPr>
              <a:t>The </a:t>
            </a:r>
            <a:r>
              <a:rPr lang="en-US" sz="1600" dirty="0">
                <a:solidFill>
                  <a:schemeClr val="tx1"/>
                </a:solidFill>
                <a:latin typeface="Garamond" pitchFamily="18" charset="0"/>
              </a:rPr>
              <a:t>state will need 6,000 acres of land (non-agricultural) by the year 2020-21 for Solar farm projects  and additional 6,000 acres of land by the year 2030-31.</a:t>
            </a:r>
          </a:p>
          <a:p>
            <a:pPr lvl="0"/>
            <a:r>
              <a:rPr lang="en-US" sz="1600" dirty="0">
                <a:solidFill>
                  <a:schemeClr val="tx1"/>
                </a:solidFill>
                <a:latin typeface="Garamond" pitchFamily="18" charset="0"/>
              </a:rPr>
              <a:t>The state has good Solar Radiation in </a:t>
            </a:r>
            <a:r>
              <a:rPr lang="en-US" sz="1600" dirty="0" err="1">
                <a:solidFill>
                  <a:schemeClr val="tx1"/>
                </a:solidFill>
                <a:latin typeface="Garamond" pitchFamily="18" charset="0"/>
              </a:rPr>
              <a:t>Purulia</a:t>
            </a:r>
            <a:r>
              <a:rPr lang="en-US" sz="1600" dirty="0">
                <a:solidFill>
                  <a:schemeClr val="tx1"/>
                </a:solidFill>
                <a:latin typeface="Garamond" pitchFamily="18" charset="0"/>
              </a:rPr>
              <a:t>  &amp; </a:t>
            </a:r>
            <a:r>
              <a:rPr lang="en-US" sz="1600" dirty="0" err="1">
                <a:solidFill>
                  <a:schemeClr val="tx1"/>
                </a:solidFill>
                <a:latin typeface="Garamond" pitchFamily="18" charset="0"/>
              </a:rPr>
              <a:t>Bankura</a:t>
            </a:r>
            <a:r>
              <a:rPr lang="en-US" sz="1600" dirty="0">
                <a:solidFill>
                  <a:schemeClr val="tx1"/>
                </a:solidFill>
                <a:latin typeface="Garamond" pitchFamily="18" charset="0"/>
              </a:rPr>
              <a:t> and it is expected most of Solar power plants will be set up in these two districts.</a:t>
            </a:r>
          </a:p>
          <a:p>
            <a:pPr lvl="0"/>
            <a:r>
              <a:rPr lang="en-US" sz="1600" dirty="0">
                <a:solidFill>
                  <a:schemeClr val="tx1"/>
                </a:solidFill>
                <a:latin typeface="Garamond" pitchFamily="18" charset="0"/>
              </a:rPr>
              <a:t>Additionally the Western part of </a:t>
            </a:r>
            <a:r>
              <a:rPr lang="en-US" sz="1600" dirty="0" err="1">
                <a:solidFill>
                  <a:schemeClr val="tx1"/>
                </a:solidFill>
                <a:latin typeface="Garamond" pitchFamily="18" charset="0"/>
              </a:rPr>
              <a:t>Burdwan</a:t>
            </a:r>
            <a:r>
              <a:rPr lang="en-US" sz="1600" dirty="0">
                <a:solidFill>
                  <a:schemeClr val="tx1"/>
                </a:solidFill>
                <a:latin typeface="Garamond" pitchFamily="18" charset="0"/>
              </a:rPr>
              <a:t> and </a:t>
            </a:r>
            <a:r>
              <a:rPr lang="en-US" sz="1600" dirty="0" err="1">
                <a:solidFill>
                  <a:schemeClr val="tx1"/>
                </a:solidFill>
                <a:latin typeface="Garamond" pitchFamily="18" charset="0"/>
              </a:rPr>
              <a:t>Birbhum</a:t>
            </a:r>
            <a:r>
              <a:rPr lang="en-US" sz="1600" dirty="0">
                <a:solidFill>
                  <a:schemeClr val="tx1"/>
                </a:solidFill>
                <a:latin typeface="Garamond" pitchFamily="18" charset="0"/>
              </a:rPr>
              <a:t> districts also have encouraging potential for solar power.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699" name="Group 331"/>
          <p:cNvGraphicFramePr>
            <a:graphicFrameLocks noGrp="1"/>
          </p:cNvGraphicFramePr>
          <p:nvPr>
            <p:ph/>
          </p:nvPr>
        </p:nvGraphicFramePr>
        <p:xfrm>
          <a:off x="376050" y="2853050"/>
          <a:ext cx="8229600" cy="3870643"/>
        </p:xfrm>
        <a:graphic>
          <a:graphicData uri="http://schemas.openxmlformats.org/drawingml/2006/table">
            <a:tbl>
              <a:tblPr/>
              <a:tblGrid>
                <a:gridCol w="2743200"/>
                <a:gridCol w="2743200"/>
                <a:gridCol w="2743200"/>
              </a:tblGrid>
              <a:tr h="411163">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Garamond" pitchFamily="18" charset="0"/>
                          <a:ea typeface="Calibri" pitchFamily="34" charset="0"/>
                          <a:cs typeface="Arial" pitchFamily="34" charset="0"/>
                        </a:rPr>
                        <a:t>The table below gives a picture of land requirement for setting up of various types of renewable energy power projects in the state. Land requirement has been calculated based on the target as stipulated earlier:- </a:t>
                      </a:r>
                      <a:endParaRPr kumimoji="0" lang="en-US" sz="1400" b="0" i="0" u="none" strike="noStrike" cap="none" normalizeH="0" baseline="0" dirty="0" smtClean="0">
                        <a:ln>
                          <a:noFill/>
                        </a:ln>
                        <a:solidFill>
                          <a:schemeClr val="tx1"/>
                        </a:solidFill>
                        <a:effectLst/>
                        <a:latin typeface="Garamond"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41116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Garamond" pitchFamily="18" charset="0"/>
                          <a:cs typeface="Times New Roman" pitchFamily="18" charset="0"/>
                        </a:rPr>
                        <a:t>Type of Power Plant</a:t>
                      </a:r>
                      <a:endParaRPr kumimoji="0" lang="en-US" sz="1400" b="1" i="0" u="none" strike="noStrike" cap="none" normalizeH="0" baseline="0" dirty="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Garamond" pitchFamily="18" charset="0"/>
                          <a:cs typeface="Times New Roman" pitchFamily="18" charset="0"/>
                        </a:rPr>
                        <a:t>Requirement of Land</a:t>
                      </a:r>
                      <a:endParaRPr kumimoji="0" lang="en-US" sz="1400" b="1" i="0" u="none" strike="noStrike" cap="none" normalizeH="0" baseline="0" dirty="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381000">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sng" strike="noStrike" cap="none" normalizeH="0" baseline="0" smtClean="0">
                          <a:ln>
                            <a:noFill/>
                          </a:ln>
                          <a:solidFill>
                            <a:schemeClr val="tx1"/>
                          </a:solidFill>
                          <a:effectLst/>
                          <a:latin typeface="Garamond" pitchFamily="18" charset="0"/>
                          <a:cs typeface="Times New Roman" pitchFamily="18" charset="0"/>
                        </a:rPr>
                        <a:t>2020-21</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sng" strike="noStrike" cap="none" normalizeH="0" baseline="0" smtClean="0">
                          <a:ln>
                            <a:noFill/>
                          </a:ln>
                          <a:solidFill>
                            <a:schemeClr val="tx1"/>
                          </a:solidFill>
                          <a:effectLst/>
                          <a:latin typeface="Garamond" pitchFamily="18" charset="0"/>
                          <a:cs typeface="Times New Roman" pitchFamily="18" charset="0"/>
                        </a:rPr>
                        <a:t>2030-31</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1000">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 Wind Power      </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2500 Acres</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1800 Acres</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1000">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 Biomass</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350 Acres</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450 Acres</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09600">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 Small Hydro      </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Not significant. However, Forest land will be involved.</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Not significant. However, Forest land will be involved.</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1000">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 Solar Power       </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6000 Acres</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6000 Acres</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Garamond" pitchFamily="18" charset="0"/>
                          <a:cs typeface="Times New Roman" pitchFamily="18" charset="0"/>
                        </a:rPr>
                        <a:t>Total</a:t>
                      </a:r>
                      <a:endParaRPr kumimoji="0" lang="en-US" sz="14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Garamond" pitchFamily="18" charset="0"/>
                          <a:cs typeface="Times New Roman" pitchFamily="18" charset="0"/>
                        </a:rPr>
                        <a:t>8850 Acres</a:t>
                      </a:r>
                      <a:endParaRPr kumimoji="0" lang="en-US" sz="1400" b="1" i="0" u="none" strike="noStrike" cap="none" normalizeH="0" baseline="0" dirty="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Garamond" pitchFamily="18" charset="0"/>
                          <a:cs typeface="Times New Roman" pitchFamily="18" charset="0"/>
                        </a:rPr>
                        <a:t>8250 Acres</a:t>
                      </a:r>
                      <a:endParaRPr kumimoji="0" lang="en-US" sz="1400" b="1" i="0" u="none" strike="noStrike" cap="none" normalizeH="0" baseline="0" dirty="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1" name="Slide Number Placeholder 40"/>
          <p:cNvSpPr>
            <a:spLocks noGrp="1"/>
          </p:cNvSpPr>
          <p:nvPr>
            <p:ph type="sldNum" sz="quarter" idx="12"/>
          </p:nvPr>
        </p:nvSpPr>
        <p:spPr/>
        <p:txBody>
          <a:bodyPr/>
          <a:lstStyle/>
          <a:p>
            <a:fld id="{0E8A982C-40CD-438D-9025-D4BD40EBEF93}" type="slidenum">
              <a:rPr lang="en-US" smtClean="0"/>
              <a:pPr/>
              <a:t>21</a:t>
            </a:fld>
            <a:endParaRPr lang="en-US"/>
          </a:p>
        </p:txBody>
      </p:sp>
      <p:sp>
        <p:nvSpPr>
          <p:cNvPr id="58700" name="Rectangle 332"/>
          <p:cNvSpPr>
            <a:spLocks noChangeArrowheads="1"/>
          </p:cNvSpPr>
          <p:nvPr/>
        </p:nvSpPr>
        <p:spPr bwMode="auto">
          <a:xfrm>
            <a:off x="233550" y="1835750"/>
            <a:ext cx="8382000" cy="738664"/>
          </a:xfrm>
          <a:prstGeom prst="rect">
            <a:avLst/>
          </a:prstGeom>
          <a:no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400" u="none" dirty="0" smtClean="0">
                <a:latin typeface="Garamond" pitchFamily="18" charset="0"/>
              </a:rPr>
              <a:t>The total land area required to achieve 5000 MW of Renewable Power shall be 17,100 acre which is 0.03% of the total land area of the state. It is necessary to earmark the 17,000 acres of land for development of Solar Farm and Wind Farm in the state of West Bengal. </a:t>
            </a:r>
          </a:p>
        </p:txBody>
      </p:sp>
      <p:sp>
        <p:nvSpPr>
          <p:cNvPr id="38" name="Rectangle 37"/>
          <p:cNvSpPr/>
          <p:nvPr/>
        </p:nvSpPr>
        <p:spPr>
          <a:xfrm>
            <a:off x="228600" y="771900"/>
            <a:ext cx="8458200" cy="861774"/>
          </a:xfrm>
          <a:prstGeom prst="rect">
            <a:avLst/>
          </a:prstGeom>
        </p:spPr>
        <p:txBody>
          <a:bodyPr wrap="square">
            <a:spAutoFit/>
          </a:bodyPr>
          <a:lstStyle/>
          <a:p>
            <a:pPr lvl="0">
              <a:buNone/>
            </a:pPr>
            <a:r>
              <a:rPr lang="en-US" sz="1400" u="none" dirty="0">
                <a:latin typeface="Garamond" pitchFamily="18" charset="0"/>
              </a:rPr>
              <a:t>c) Biomass and Small Hydro:-</a:t>
            </a:r>
          </a:p>
          <a:p>
            <a:pPr lvl="0"/>
            <a:endParaRPr lang="en-US" sz="800" u="none" dirty="0" smtClean="0">
              <a:latin typeface="Garamond" pitchFamily="18" charset="0"/>
            </a:endParaRPr>
          </a:p>
          <a:p>
            <a:pPr marL="457200" lvl="0" indent="-457200">
              <a:buFont typeface="Arial" pitchFamily="34" charset="0"/>
              <a:buChar char="•"/>
            </a:pPr>
            <a:r>
              <a:rPr lang="en-US" sz="1400" u="none" dirty="0" smtClean="0">
                <a:latin typeface="Garamond" pitchFamily="18" charset="0"/>
              </a:rPr>
              <a:t>These </a:t>
            </a:r>
            <a:r>
              <a:rPr lang="en-US" sz="1400" u="none" dirty="0">
                <a:latin typeface="Garamond" pitchFamily="18" charset="0"/>
              </a:rPr>
              <a:t>type of projects may not be so significant like Solar and Wind project. However, in case of small </a:t>
            </a:r>
            <a:r>
              <a:rPr lang="en-US" sz="1400" u="none" dirty="0" err="1">
                <a:latin typeface="Garamond" pitchFamily="18" charset="0"/>
              </a:rPr>
              <a:t>hydel</a:t>
            </a:r>
            <a:r>
              <a:rPr lang="en-US" sz="1400" u="none" dirty="0">
                <a:latin typeface="Garamond" pitchFamily="18" charset="0"/>
              </a:rPr>
              <a:t> project some forests and forest lands will be involved. </a:t>
            </a:r>
          </a:p>
        </p:txBody>
      </p:sp>
      <p:sp>
        <p:nvSpPr>
          <p:cNvPr id="39" name="Rectangle 61"/>
          <p:cNvSpPr txBox="1">
            <a:spLocks noChangeArrowheads="1"/>
          </p:cNvSpPr>
          <p:nvPr/>
        </p:nvSpPr>
        <p:spPr bwMode="auto">
          <a:xfrm>
            <a:off x="457200" y="0"/>
            <a:ext cx="8229600" cy="68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defTabSz="914400" rtl="0" eaLnBrk="1" fontAlgn="base" latinLnBrk="0" hangingPunct="1">
              <a:lnSpc>
                <a:spcPct val="100000"/>
              </a:lnSpc>
              <a:spcBef>
                <a:spcPct val="20000"/>
              </a:spcBef>
              <a:spcAft>
                <a:spcPct val="0"/>
              </a:spcAft>
              <a:buClrTx/>
              <a:buSzTx/>
              <a:tabLst/>
              <a:defRPr/>
            </a:pPr>
            <a:r>
              <a:rPr kumimoji="0" lang="en-US" sz="3000" b="1" i="0" u="none" strike="noStrike" kern="0" cap="none" spc="0" normalizeH="0" baseline="0" noProof="0" dirty="0" smtClean="0">
                <a:ln>
                  <a:noFill/>
                </a:ln>
                <a:solidFill>
                  <a:schemeClr val="tx1"/>
                </a:solidFill>
                <a:effectLst/>
                <a:uLnTx/>
                <a:uFillTx/>
                <a:latin typeface="Garamond" pitchFamily="18" charset="0"/>
                <a:ea typeface="+mn-ea"/>
                <a:cs typeface="+mn-cs"/>
              </a:rPr>
              <a:t>Infrastructure Requirement</a:t>
            </a:r>
            <a:r>
              <a:rPr kumimoji="0" lang="en-US" sz="3000" b="1" i="0" u="none" strike="noStrike" kern="0" cap="none" spc="0" normalizeH="0" noProof="0" dirty="0" smtClean="0">
                <a:ln>
                  <a:noFill/>
                </a:ln>
                <a:solidFill>
                  <a:schemeClr val="tx1"/>
                </a:solidFill>
                <a:effectLst/>
                <a:uLnTx/>
                <a:uFillTx/>
                <a:latin typeface="Garamond" pitchFamily="18" charset="0"/>
                <a:ea typeface="+mn-ea"/>
                <a:cs typeface="+mn-cs"/>
              </a:rPr>
              <a:t>      …….(contd.)</a:t>
            </a:r>
            <a:endParaRPr kumimoji="0" lang="en-US" sz="3000" b="0" i="0" u="none" strike="noStrike" kern="0" cap="none" spc="0" normalizeH="0" baseline="0" noProof="0" dirty="0" smtClean="0">
              <a:ln>
                <a:noFill/>
              </a:ln>
              <a:solidFill>
                <a:schemeClr val="tx1"/>
              </a:solidFill>
              <a:effectLst/>
              <a:uLnTx/>
              <a:uFillTx/>
              <a:latin typeface="Garamond" pitchFamily="18" charset="0"/>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77" name="Rectangle 61"/>
          <p:cNvSpPr>
            <a:spLocks noGrp="1" noChangeArrowheads="1"/>
          </p:cNvSpPr>
          <p:nvPr>
            <p:ph type="title"/>
          </p:nvPr>
        </p:nvSpPr>
        <p:spPr>
          <a:xfrm>
            <a:off x="228600" y="2819400"/>
            <a:ext cx="8229600" cy="1143000"/>
          </a:xfrm>
        </p:spPr>
        <p:txBody>
          <a:bodyPr/>
          <a:lstStyle/>
          <a:p>
            <a:pPr algn="ctr"/>
            <a:r>
              <a:rPr lang="en-US" sz="3200" b="1" dirty="0">
                <a:latin typeface="Garamond" pitchFamily="18" charset="0"/>
              </a:rPr>
              <a:t>THANK YOU</a:t>
            </a:r>
          </a:p>
        </p:txBody>
      </p:sp>
      <p:sp>
        <p:nvSpPr>
          <p:cNvPr id="6" name="Slide Number Placeholder 5"/>
          <p:cNvSpPr>
            <a:spLocks noGrp="1"/>
          </p:cNvSpPr>
          <p:nvPr>
            <p:ph type="sldNum" sz="quarter" idx="12"/>
          </p:nvPr>
        </p:nvSpPr>
        <p:spPr/>
        <p:txBody>
          <a:bodyPr>
            <a:normAutofit/>
          </a:bodyPr>
          <a:lstStyle/>
          <a:p>
            <a:fld id="{581BCE1E-9797-44F7-8BA7-2E24B17C8461}" type="slidenum">
              <a:rPr lang="en-US" smtClean="0"/>
              <a:pPr/>
              <a:t>22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fld id="{581BCE1E-9797-44F7-8BA7-2E24B17C8461}" type="slidenum">
              <a:rPr lang="en-US" smtClean="0"/>
              <a:pPr/>
              <a:t>3</a:t>
            </a:fld>
            <a:endParaRPr lang="en-US"/>
          </a:p>
        </p:txBody>
      </p:sp>
      <p:sp>
        <p:nvSpPr>
          <p:cNvPr id="19460" name="Rectangle 4"/>
          <p:cNvSpPr>
            <a:spLocks noGrp="1" noChangeArrowheads="1"/>
          </p:cNvSpPr>
          <p:nvPr>
            <p:ph sz="quarter" idx="1"/>
          </p:nvPr>
        </p:nvSpPr>
        <p:spPr>
          <a:xfrm>
            <a:off x="381000" y="1560624"/>
            <a:ext cx="8382000" cy="4611576"/>
          </a:xfrm>
        </p:spPr>
        <p:txBody>
          <a:bodyPr>
            <a:normAutofit lnSpcReduction="10000"/>
          </a:bodyPr>
          <a:lstStyle/>
          <a:p>
            <a:pPr algn="just">
              <a:lnSpc>
                <a:spcPct val="80000"/>
              </a:lnSpc>
            </a:pPr>
            <a:r>
              <a:rPr lang="en-US" sz="1800" dirty="0">
                <a:latin typeface="Garamond" pitchFamily="18" charset="0"/>
              </a:rPr>
              <a:t>I</a:t>
            </a:r>
            <a:r>
              <a:rPr lang="en-US" sz="1800" dirty="0" smtClean="0">
                <a:latin typeface="Garamond" pitchFamily="18" charset="0"/>
              </a:rPr>
              <a:t>f India has to maintain the present projections of GDP growth the following will be needed:</a:t>
            </a:r>
          </a:p>
          <a:p>
            <a:pPr lvl="1" algn="just">
              <a:lnSpc>
                <a:spcPct val="80000"/>
              </a:lnSpc>
              <a:buFont typeface="Calibri" pitchFamily="34" charset="0"/>
              <a:buChar char="⁻"/>
            </a:pPr>
            <a:endParaRPr lang="en-US" sz="1800" dirty="0" smtClean="0">
              <a:latin typeface="Garamond" pitchFamily="18" charset="0"/>
            </a:endParaRPr>
          </a:p>
          <a:p>
            <a:pPr lvl="1" algn="just">
              <a:lnSpc>
                <a:spcPct val="80000"/>
              </a:lnSpc>
              <a:buFont typeface="Calibri" pitchFamily="34" charset="0"/>
              <a:buChar char="⁻"/>
            </a:pPr>
            <a:r>
              <a:rPr lang="en-US" sz="1800" dirty="0" smtClean="0">
                <a:latin typeface="Garamond" pitchFamily="18" charset="0"/>
              </a:rPr>
              <a:t>Increase in Coal </a:t>
            </a:r>
            <a:r>
              <a:rPr lang="en-US" sz="1800" dirty="0">
                <a:latin typeface="Garamond" pitchFamily="18" charset="0"/>
              </a:rPr>
              <a:t>supply </a:t>
            </a:r>
            <a:r>
              <a:rPr lang="en-US" sz="1800" dirty="0" smtClean="0">
                <a:latin typeface="Garamond" pitchFamily="18" charset="0"/>
              </a:rPr>
              <a:t>from 500 </a:t>
            </a:r>
            <a:r>
              <a:rPr lang="en-US" sz="1800" dirty="0">
                <a:latin typeface="Garamond" pitchFamily="18" charset="0"/>
              </a:rPr>
              <a:t>million tones in 2006-07 to over </a:t>
            </a:r>
            <a:r>
              <a:rPr lang="en-US" sz="1800" dirty="0" smtClean="0">
                <a:latin typeface="Garamond" pitchFamily="18" charset="0"/>
              </a:rPr>
              <a:t>2,500 </a:t>
            </a:r>
            <a:r>
              <a:rPr lang="en-US" sz="1800" dirty="0">
                <a:latin typeface="Garamond" pitchFamily="18" charset="0"/>
              </a:rPr>
              <a:t>million </a:t>
            </a:r>
            <a:r>
              <a:rPr lang="en-US" sz="1800" dirty="0" err="1">
                <a:latin typeface="Garamond" pitchFamily="18" charset="0"/>
              </a:rPr>
              <a:t>tonnes</a:t>
            </a:r>
            <a:r>
              <a:rPr lang="en-US" sz="1800" dirty="0">
                <a:latin typeface="Garamond" pitchFamily="18" charset="0"/>
              </a:rPr>
              <a:t> in </a:t>
            </a:r>
            <a:r>
              <a:rPr lang="en-US" sz="1800" dirty="0" smtClean="0">
                <a:latin typeface="Garamond" pitchFamily="18" charset="0"/>
              </a:rPr>
              <a:t>2031-32</a:t>
            </a:r>
            <a:r>
              <a:rPr lang="en-US" sz="1800" dirty="0">
                <a:latin typeface="Garamond" pitchFamily="18" charset="0"/>
              </a:rPr>
              <a:t> 	</a:t>
            </a:r>
            <a:endParaRPr lang="en-US" sz="1800" dirty="0" smtClean="0">
              <a:latin typeface="Garamond" pitchFamily="18" charset="0"/>
            </a:endParaRPr>
          </a:p>
          <a:p>
            <a:pPr lvl="1" algn="just">
              <a:lnSpc>
                <a:spcPct val="80000"/>
              </a:lnSpc>
              <a:buFont typeface="Calibri" pitchFamily="34" charset="0"/>
              <a:buChar char="⁻"/>
            </a:pPr>
            <a:endParaRPr lang="en-US" sz="1800" dirty="0" smtClean="0">
              <a:latin typeface="Garamond" pitchFamily="18" charset="0"/>
            </a:endParaRPr>
          </a:p>
          <a:p>
            <a:pPr lvl="1" algn="just">
              <a:lnSpc>
                <a:spcPct val="80000"/>
              </a:lnSpc>
              <a:buFont typeface="Calibri" pitchFamily="34" charset="0"/>
              <a:buChar char="⁻"/>
            </a:pPr>
            <a:r>
              <a:rPr lang="en-US" sz="1800" dirty="0" smtClean="0">
                <a:latin typeface="Garamond" pitchFamily="18" charset="0"/>
              </a:rPr>
              <a:t>Six-fold increase in Power generating capacity from about 150,000 MW to 900,000 MW in 2032.</a:t>
            </a:r>
          </a:p>
          <a:p>
            <a:pPr lvl="1" algn="just">
              <a:lnSpc>
                <a:spcPct val="80000"/>
              </a:lnSpc>
            </a:pPr>
            <a:endParaRPr lang="en-US" sz="1800" dirty="0" smtClean="0">
              <a:latin typeface="Garamond" pitchFamily="18" charset="0"/>
            </a:endParaRPr>
          </a:p>
          <a:p>
            <a:pPr algn="just">
              <a:lnSpc>
                <a:spcPct val="80000"/>
              </a:lnSpc>
            </a:pPr>
            <a:r>
              <a:rPr lang="en-US" sz="1800" dirty="0" smtClean="0">
                <a:latin typeface="Garamond" pitchFamily="18" charset="0"/>
              </a:rPr>
              <a:t>This </a:t>
            </a:r>
            <a:r>
              <a:rPr lang="en-US" sz="1800" dirty="0">
                <a:latin typeface="Garamond" pitchFamily="18" charset="0"/>
              </a:rPr>
              <a:t>will enhance GHG (Green House Gases) </a:t>
            </a:r>
            <a:r>
              <a:rPr lang="en-US" sz="1800" dirty="0" smtClean="0">
                <a:latin typeface="Garamond" pitchFamily="18" charset="0"/>
              </a:rPr>
              <a:t>emission </a:t>
            </a:r>
            <a:r>
              <a:rPr lang="en-US" sz="1800" dirty="0">
                <a:latin typeface="Garamond" pitchFamily="18" charset="0"/>
              </a:rPr>
              <a:t>level by manifold. </a:t>
            </a:r>
            <a:endParaRPr lang="en-US" sz="1800" dirty="0" smtClean="0">
              <a:latin typeface="Garamond" pitchFamily="18" charset="0"/>
            </a:endParaRPr>
          </a:p>
          <a:p>
            <a:pPr algn="just">
              <a:lnSpc>
                <a:spcPct val="80000"/>
              </a:lnSpc>
              <a:buNone/>
            </a:pPr>
            <a:endParaRPr lang="en-US" sz="1800" dirty="0" smtClean="0">
              <a:latin typeface="Garamond" pitchFamily="18" charset="0"/>
            </a:endParaRPr>
          </a:p>
          <a:p>
            <a:pPr algn="just">
              <a:lnSpc>
                <a:spcPct val="80000"/>
              </a:lnSpc>
            </a:pPr>
            <a:r>
              <a:rPr lang="en-US" sz="1800" dirty="0" smtClean="0">
                <a:latin typeface="Garamond" pitchFamily="18" charset="0"/>
              </a:rPr>
              <a:t>Therefore, energy efficiency and application of renewable energy in domestic, commercial &amp; industrial sectors is imperative for India to meet </a:t>
            </a:r>
            <a:r>
              <a:rPr lang="en-US" sz="1800" dirty="0">
                <a:latin typeface="Garamond" pitchFamily="18" charset="0"/>
              </a:rPr>
              <a:t>the goals of economic development as well as achieve the target towards </a:t>
            </a:r>
            <a:r>
              <a:rPr lang="en-US" sz="1800" dirty="0" smtClean="0">
                <a:latin typeface="Garamond" pitchFamily="18" charset="0"/>
              </a:rPr>
              <a:t>emission </a:t>
            </a:r>
            <a:r>
              <a:rPr lang="en-US" sz="1800" dirty="0">
                <a:latin typeface="Garamond" pitchFamily="18" charset="0"/>
              </a:rPr>
              <a:t>reduction. </a:t>
            </a:r>
            <a:endParaRPr lang="en-US" sz="1800" dirty="0" smtClean="0">
              <a:latin typeface="Garamond" pitchFamily="18" charset="0"/>
            </a:endParaRPr>
          </a:p>
          <a:p>
            <a:pPr algn="just">
              <a:lnSpc>
                <a:spcPct val="80000"/>
              </a:lnSpc>
            </a:pPr>
            <a:endParaRPr lang="en-US" sz="1800" dirty="0" smtClean="0">
              <a:latin typeface="Garamond" pitchFamily="18" charset="0"/>
            </a:endParaRPr>
          </a:p>
          <a:p>
            <a:pPr algn="just">
              <a:lnSpc>
                <a:spcPct val="80000"/>
              </a:lnSpc>
            </a:pPr>
            <a:r>
              <a:rPr lang="en-US" sz="1800" dirty="0" smtClean="0">
                <a:latin typeface="Garamond" pitchFamily="18" charset="0"/>
              </a:rPr>
              <a:t>To achieve energy security, Government of India has initiated number of </a:t>
            </a:r>
            <a:r>
              <a:rPr lang="en-US" sz="1800" dirty="0" err="1" smtClean="0">
                <a:latin typeface="Garamond" pitchFamily="18" charset="0"/>
              </a:rPr>
              <a:t>programmes</a:t>
            </a:r>
            <a:r>
              <a:rPr lang="en-US" sz="1800" dirty="0" smtClean="0">
                <a:latin typeface="Garamond" pitchFamily="18" charset="0"/>
              </a:rPr>
              <a:t> targeting energy conservation, improving energy use efficiency and promoting optimal energy mix. </a:t>
            </a:r>
          </a:p>
          <a:p>
            <a:pPr algn="just">
              <a:lnSpc>
                <a:spcPct val="80000"/>
              </a:lnSpc>
            </a:pPr>
            <a:endParaRPr lang="en-US" sz="1800" dirty="0" smtClean="0">
              <a:latin typeface="Garamond" pitchFamily="18" charset="0"/>
            </a:endParaRPr>
          </a:p>
        </p:txBody>
      </p:sp>
      <p:sp>
        <p:nvSpPr>
          <p:cNvPr id="7" name="Rectangle 2"/>
          <p:cNvSpPr>
            <a:spLocks noGrp="1" noChangeArrowheads="1"/>
          </p:cNvSpPr>
          <p:nvPr>
            <p:ph type="title" sz="quarter"/>
          </p:nvPr>
        </p:nvSpPr>
        <p:spPr>
          <a:xfrm>
            <a:off x="457200" y="0"/>
            <a:ext cx="8229600" cy="1143000"/>
          </a:xfrm>
        </p:spPr>
        <p:txBody>
          <a:bodyPr/>
          <a:lstStyle/>
          <a:p>
            <a:r>
              <a:rPr lang="en-US" sz="2800" b="1" dirty="0">
                <a:latin typeface="Kozuka Gothic Pr6N B" pitchFamily="34" charset="-128"/>
              </a:rPr>
              <a:t>Indian Renewable Energy </a:t>
            </a:r>
            <a:r>
              <a:rPr lang="en-US" sz="2800" b="1" dirty="0" smtClean="0">
                <a:latin typeface="Kozuka Gothic Pr6N B" pitchFamily="34" charset="-128"/>
              </a:rPr>
              <a:t>Scenario     ….(contd.)</a:t>
            </a:r>
            <a:endParaRPr lang="en-US" sz="2800" dirty="0">
              <a:latin typeface="Kozuka Gothic Pr6N B"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623" name="Group 143"/>
          <p:cNvGraphicFramePr>
            <a:graphicFrameLocks noGrp="1"/>
          </p:cNvGraphicFramePr>
          <p:nvPr>
            <p:ph type="tbl" idx="1"/>
          </p:nvPr>
        </p:nvGraphicFramePr>
        <p:xfrm>
          <a:off x="228600" y="1524000"/>
          <a:ext cx="8458200" cy="4419602"/>
        </p:xfrm>
        <a:graphic>
          <a:graphicData uri="http://schemas.openxmlformats.org/drawingml/2006/table">
            <a:tbl>
              <a:tblPr/>
              <a:tblGrid>
                <a:gridCol w="3313113"/>
                <a:gridCol w="2616200"/>
                <a:gridCol w="2528887"/>
              </a:tblGrid>
              <a:tr h="7286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Garamond" pitchFamily="18" charset="0"/>
                          <a:cs typeface="Times New Roman" pitchFamily="18" charset="0"/>
                        </a:rPr>
                        <a:t>Energy Source</a:t>
                      </a:r>
                      <a:endParaRPr kumimoji="0" lang="en-US" sz="2000" b="1" i="0" u="none" strike="noStrike" cap="none" normalizeH="0" baseline="0" dirty="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Garamond" pitchFamily="18" charset="0"/>
                          <a:cs typeface="Times New Roman" pitchFamily="18" charset="0"/>
                        </a:rPr>
                        <a:t>Potential (MW)</a:t>
                      </a:r>
                      <a:endParaRPr kumimoji="0" lang="en-US" sz="2000" b="1"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Garamond" pitchFamily="18" charset="0"/>
                          <a:cs typeface="Times New Roman" pitchFamily="18" charset="0"/>
                        </a:rPr>
                        <a:t>Cum.  Achievement</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Garamond" pitchFamily="18" charset="0"/>
                          <a:cs typeface="Times New Roman" pitchFamily="18" charset="0"/>
                        </a:rPr>
                        <a:t>(MW)</a:t>
                      </a:r>
                      <a:endParaRPr kumimoji="0" lang="en-US" sz="2000" b="1" i="0" u="none" strike="noStrike" cap="none" normalizeH="0" baseline="0" dirty="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055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Garamond" pitchFamily="18" charset="0"/>
                          <a:cs typeface="Times New Roman" pitchFamily="18" charset="0"/>
                        </a:rPr>
                        <a:t>Biomass</a:t>
                      </a:r>
                      <a:endParaRPr kumimoji="0" lang="en-US" sz="2000" b="0" i="0" u="none" strike="noStrike" cap="none" normalizeH="0" baseline="0" dirty="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Garamond" pitchFamily="18" charset="0"/>
                          <a:cs typeface="Times New Roman" pitchFamily="18" charset="0"/>
                        </a:rPr>
                        <a:t>16880</a:t>
                      </a:r>
                      <a:endParaRPr kumimoji="0" lang="en-US" sz="20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Garamond" pitchFamily="18" charset="0"/>
                          <a:cs typeface="Times New Roman" pitchFamily="18" charset="0"/>
                        </a:rPr>
                        <a:t>997</a:t>
                      </a:r>
                      <a:endParaRPr kumimoji="0" lang="en-US" sz="20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889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Garamond" pitchFamily="18" charset="0"/>
                          <a:cs typeface="Times New Roman" pitchFamily="18" charset="0"/>
                        </a:rPr>
                        <a:t>Bagasse cogen</a:t>
                      </a:r>
                      <a:endParaRPr kumimoji="0" lang="en-US" sz="20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Garamond" pitchFamily="18" charset="0"/>
                          <a:cs typeface="Times New Roman" pitchFamily="18" charset="0"/>
                        </a:rPr>
                        <a:t>5000</a:t>
                      </a:r>
                      <a:endParaRPr kumimoji="0" lang="en-US" sz="20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Garamond" pitchFamily="18" charset="0"/>
                          <a:cs typeface="Times New Roman" pitchFamily="18" charset="0"/>
                        </a:rPr>
                        <a:t>1562</a:t>
                      </a:r>
                      <a:endParaRPr kumimoji="0" lang="en-US" sz="20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889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Garamond" pitchFamily="18" charset="0"/>
                          <a:cs typeface="Times New Roman" pitchFamily="18" charset="0"/>
                        </a:rPr>
                        <a:t>Wind power</a:t>
                      </a:r>
                      <a:endParaRPr kumimoji="0" lang="en-US" sz="20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Garamond" pitchFamily="18" charset="0"/>
                          <a:cs typeface="Times New Roman" pitchFamily="18" charset="0"/>
                        </a:rPr>
                        <a:t>45000</a:t>
                      </a:r>
                      <a:endParaRPr kumimoji="0" lang="en-US" sz="20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Garamond" pitchFamily="18" charset="0"/>
                          <a:cs typeface="Times New Roman" pitchFamily="18" charset="0"/>
                        </a:rPr>
                        <a:t>13065</a:t>
                      </a:r>
                      <a:endParaRPr kumimoji="0" lang="en-US" sz="20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055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Garamond" pitchFamily="18" charset="0"/>
                          <a:cs typeface="Times New Roman" pitchFamily="18" charset="0"/>
                        </a:rPr>
                        <a:t>Small Hydro</a:t>
                      </a:r>
                      <a:endParaRPr kumimoji="0" lang="en-US" sz="20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Garamond" pitchFamily="18" charset="0"/>
                          <a:cs typeface="Times New Roman" pitchFamily="18" charset="0"/>
                        </a:rPr>
                        <a:t>15000</a:t>
                      </a:r>
                      <a:endParaRPr kumimoji="0" lang="en-US" sz="20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Garamond" pitchFamily="18" charset="0"/>
                          <a:cs typeface="Times New Roman" pitchFamily="18" charset="0"/>
                        </a:rPr>
                        <a:t>2939</a:t>
                      </a:r>
                      <a:endParaRPr kumimoji="0" lang="en-US" sz="20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0325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Garamond" pitchFamily="18" charset="0"/>
                          <a:cs typeface="Times New Roman" pitchFamily="18" charset="0"/>
                        </a:rPr>
                        <a:t>Urban &amp; Industrial Wastes</a:t>
                      </a:r>
                      <a:endParaRPr kumimoji="0" lang="en-US" sz="20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Garamond" pitchFamily="18" charset="0"/>
                          <a:cs typeface="Times New Roman" pitchFamily="18" charset="0"/>
                        </a:rPr>
                        <a:t>2700</a:t>
                      </a:r>
                      <a:endParaRPr kumimoji="0" lang="en-US" sz="20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Garamond" pitchFamily="18" charset="0"/>
                          <a:cs typeface="Times New Roman" pitchFamily="18" charset="0"/>
                        </a:rPr>
                        <a:t>72</a:t>
                      </a:r>
                      <a:endParaRPr kumimoji="0" lang="en-US" sz="20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286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Garamond" pitchFamily="18" charset="0"/>
                          <a:cs typeface="Times New Roman" pitchFamily="18" charset="0"/>
                        </a:rPr>
                        <a:t>Solar power</a:t>
                      </a:r>
                      <a:endParaRPr kumimoji="0" lang="en-US" sz="2000" b="0" i="0" u="none" strike="noStrike" cap="none" normalizeH="0" baseline="0" dirty="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Garamond" pitchFamily="18" charset="0"/>
                          <a:cs typeface="Times New Roman" pitchFamily="18" charset="0"/>
                        </a:rPr>
                        <a:t>900,000 @ 1% land use</a:t>
                      </a:r>
                      <a:endParaRPr kumimoji="0" lang="en-US" sz="20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Garamond" pitchFamily="18" charset="0"/>
                          <a:cs typeface="Times New Roman" pitchFamily="18" charset="0"/>
                        </a:rPr>
                        <a:t>17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1" name="Slide Number Placeholder 40"/>
          <p:cNvSpPr>
            <a:spLocks noGrp="1"/>
          </p:cNvSpPr>
          <p:nvPr>
            <p:ph type="sldNum" sz="quarter" idx="12"/>
          </p:nvPr>
        </p:nvSpPr>
        <p:spPr/>
        <p:txBody>
          <a:bodyPr/>
          <a:lstStyle/>
          <a:p>
            <a:fld id="{CE5BA910-A653-4399-A6A5-AAD0FB261D89}" type="slidenum">
              <a:rPr lang="en-US" smtClean="0"/>
              <a:pPr/>
              <a:t>4</a:t>
            </a:fld>
            <a:endParaRPr lang="en-US"/>
          </a:p>
        </p:txBody>
      </p:sp>
      <p:sp>
        <p:nvSpPr>
          <p:cNvPr id="20624" name="Text Box 144"/>
          <p:cNvSpPr txBox="1">
            <a:spLocks noChangeArrowheads="1"/>
          </p:cNvSpPr>
          <p:nvPr/>
        </p:nvSpPr>
        <p:spPr bwMode="auto">
          <a:xfrm>
            <a:off x="2209800" y="6172200"/>
            <a:ext cx="5105400" cy="366713"/>
          </a:xfrm>
          <a:prstGeom prst="rect">
            <a:avLst/>
          </a:prstGeom>
          <a:noFill/>
          <a:ln w="9525">
            <a:noFill/>
            <a:miter lim="800000"/>
            <a:headEnd/>
            <a:tailEnd/>
          </a:ln>
          <a:effectLst/>
        </p:spPr>
        <p:txBody>
          <a:bodyPr>
            <a:spAutoFit/>
          </a:bodyPr>
          <a:lstStyle/>
          <a:p>
            <a:pPr algn="ctr">
              <a:spcBef>
                <a:spcPct val="50000"/>
              </a:spcBef>
            </a:pPr>
            <a:r>
              <a:rPr lang="en-US" sz="1800" b="1" u="none">
                <a:latin typeface="Garamond" pitchFamily="18" charset="0"/>
              </a:rPr>
              <a:t>(Source: MNRE website)</a:t>
            </a:r>
          </a:p>
        </p:txBody>
      </p:sp>
      <p:sp>
        <p:nvSpPr>
          <p:cNvPr id="40" name="Rectangle 39"/>
          <p:cNvSpPr/>
          <p:nvPr/>
        </p:nvSpPr>
        <p:spPr>
          <a:xfrm>
            <a:off x="762000" y="228600"/>
            <a:ext cx="7239000" cy="991233"/>
          </a:xfrm>
          <a:prstGeom prst="rect">
            <a:avLst/>
          </a:prstGeom>
        </p:spPr>
        <p:txBody>
          <a:bodyPr wrap="square">
            <a:spAutoFit/>
          </a:bodyPr>
          <a:lstStyle/>
          <a:p>
            <a:pPr algn="ctr">
              <a:lnSpc>
                <a:spcPct val="80000"/>
              </a:lnSpc>
              <a:buFontTx/>
              <a:buNone/>
            </a:pPr>
            <a:r>
              <a:rPr lang="en-US" b="1" dirty="0" smtClean="0">
                <a:latin typeface="Garamond" pitchFamily="18" charset="0"/>
              </a:rPr>
              <a:t>The long term potential of various renewable energy sources in the country and status of utilization </a:t>
            </a:r>
          </a:p>
          <a:p>
            <a:pPr algn="ctr">
              <a:lnSpc>
                <a:spcPct val="80000"/>
              </a:lnSpc>
              <a:buFontTx/>
              <a:buNone/>
            </a:pPr>
            <a:r>
              <a:rPr lang="en-US" b="1" dirty="0" smtClean="0">
                <a:latin typeface="Garamond" pitchFamily="18" charset="0"/>
              </a:rPr>
              <a:t>(as on 31.12.2010) are as follows :</a:t>
            </a:r>
            <a:endParaRPr lang="en-US" b="1" dirty="0">
              <a:latin typeface="Garamond"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title"/>
          </p:nvPr>
        </p:nvSpPr>
        <p:spPr>
          <a:xfrm>
            <a:off x="457200" y="1447800"/>
            <a:ext cx="8229600" cy="1143000"/>
          </a:xfrm>
        </p:spPr>
        <p:txBody>
          <a:bodyPr>
            <a:normAutofit fontScale="90000"/>
          </a:bodyPr>
          <a:lstStyle/>
          <a:p>
            <a:pPr algn="just"/>
            <a:r>
              <a:rPr lang="en-US" sz="2400" b="1">
                <a:latin typeface="Garamond" pitchFamily="18" charset="0"/>
              </a:rPr>
              <a:t>The West Bengal State Electricity Regulatory Commission (WBSERC) has declared the Renewable Purchase Obligation (RPO) for all distribution utilities of West Bengal; as below: </a:t>
            </a:r>
          </a:p>
        </p:txBody>
      </p:sp>
      <p:graphicFrame>
        <p:nvGraphicFramePr>
          <p:cNvPr id="22075" name="Group 571"/>
          <p:cNvGraphicFramePr>
            <a:graphicFrameLocks noGrp="1"/>
          </p:cNvGraphicFramePr>
          <p:nvPr>
            <p:ph type="tbl" idx="1"/>
          </p:nvPr>
        </p:nvGraphicFramePr>
        <p:xfrm>
          <a:off x="457200" y="3124200"/>
          <a:ext cx="8229600" cy="2590801"/>
        </p:xfrm>
        <a:graphic>
          <a:graphicData uri="http://schemas.openxmlformats.org/drawingml/2006/table">
            <a:tbl>
              <a:tblPr/>
              <a:tblGrid>
                <a:gridCol w="1474788"/>
                <a:gridCol w="1314450"/>
                <a:gridCol w="1465262"/>
                <a:gridCol w="1474788"/>
                <a:gridCol w="1465262"/>
                <a:gridCol w="1035050"/>
              </a:tblGrid>
              <a:tr h="533400">
                <a:tc rowSpan="2">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    Year</a:t>
                      </a:r>
                      <a:endParaRPr kumimoji="0" lang="en-US" sz="16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Licensees</a:t>
                      </a:r>
                      <a:endParaRPr kumimoji="0" lang="en-US" sz="16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55638">
                <a:tc vMerge="1">
                  <a:txBody>
                    <a:bodyPr/>
                    <a:lstStyle/>
                    <a:p>
                      <a:endParaRPr lang="en-US"/>
                    </a:p>
                  </a:txBody>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  WBSEDCL</a:t>
                      </a: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        %</a:t>
                      </a:r>
                      <a:endParaRPr kumimoji="0" lang="en-US" sz="16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    CESC Ltd</a:t>
                      </a: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         %</a:t>
                      </a:r>
                      <a:endParaRPr kumimoji="0" lang="en-US" sz="16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        DPL</a:t>
                      </a: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         %</a:t>
                      </a:r>
                      <a:endParaRPr kumimoji="0" lang="en-US" sz="1600" b="0" i="0" u="none" strike="noStrike" cap="none" normalizeH="0" baseline="0" smtClean="0">
                        <a:ln>
                          <a:noFill/>
                        </a:ln>
                        <a:solidFill>
                          <a:schemeClr val="tx1"/>
                        </a:solidFill>
                        <a:effectLst/>
                        <a:latin typeface="Garamond"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   DPSC Ltd</a:t>
                      </a: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         %</a:t>
                      </a:r>
                      <a:endParaRPr kumimoji="0" lang="en-US" sz="1600" b="0" i="0" u="none" strike="noStrike" cap="none" normalizeH="0" baseline="0" smtClean="0">
                        <a:ln>
                          <a:noFill/>
                        </a:ln>
                        <a:solidFill>
                          <a:schemeClr val="tx1"/>
                        </a:solidFill>
                        <a:effectLst/>
                        <a:latin typeface="Garamond"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   DVC</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    %</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73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2010-11</a:t>
                      </a:r>
                      <a:endParaRPr kumimoji="0" lang="en-US" sz="16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2</a:t>
                      </a:r>
                      <a:endParaRPr kumimoji="0" lang="en-US" sz="16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2</a:t>
                      </a:r>
                      <a:endParaRPr kumimoji="0" lang="en-US" sz="1600" b="0" i="0" u="none" strike="noStrike" cap="none" normalizeH="0" baseline="0" smtClean="0">
                        <a:ln>
                          <a:noFill/>
                        </a:ln>
                        <a:solidFill>
                          <a:schemeClr val="tx1"/>
                        </a:solidFill>
                        <a:effectLst/>
                        <a:latin typeface="Garamond"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2</a:t>
                      </a:r>
                      <a:endParaRPr kumimoji="0" lang="en-US" sz="1600" b="0" i="0" u="none" strike="noStrike" cap="none" normalizeH="0" baseline="0" smtClean="0">
                        <a:ln>
                          <a:noFill/>
                        </a:ln>
                        <a:solidFill>
                          <a:schemeClr val="tx1"/>
                        </a:solidFill>
                        <a:effectLst/>
                        <a:latin typeface="Garamond"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2</a:t>
                      </a:r>
                      <a:endParaRPr kumimoji="0" lang="en-US" sz="1600" b="0" i="0" u="none" strike="noStrike" cap="none" normalizeH="0" baseline="0" smtClean="0">
                        <a:ln>
                          <a:noFill/>
                        </a:ln>
                        <a:solidFill>
                          <a:schemeClr val="tx1"/>
                        </a:solidFill>
                        <a:effectLst/>
                        <a:latin typeface="Garamond"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2</a:t>
                      </a:r>
                      <a:endParaRPr kumimoji="0" lang="en-US" sz="1600" b="0" i="0" u="none" strike="noStrike" cap="none" normalizeH="0" baseline="0" smtClean="0">
                        <a:ln>
                          <a:noFill/>
                        </a:ln>
                        <a:solidFill>
                          <a:schemeClr val="tx1"/>
                        </a:solidFill>
                        <a:effectLst/>
                        <a:latin typeface="Garamond" pitchFamily="18"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2011-12</a:t>
                      </a:r>
                      <a:endParaRPr kumimoji="0" lang="en-US" sz="16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3</a:t>
                      </a:r>
                      <a:endParaRPr kumimoji="0" lang="en-US" sz="16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3</a:t>
                      </a:r>
                      <a:endParaRPr kumimoji="0" lang="en-US" sz="1600" b="0" i="0" u="none" strike="noStrike" cap="none" normalizeH="0" baseline="0" smtClean="0">
                        <a:ln>
                          <a:noFill/>
                        </a:ln>
                        <a:solidFill>
                          <a:schemeClr val="tx1"/>
                        </a:solidFill>
                        <a:effectLst/>
                        <a:latin typeface="Garamond"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3</a:t>
                      </a:r>
                      <a:endParaRPr kumimoji="0" lang="en-US" sz="1600" b="0" i="0" u="none" strike="noStrike" cap="none" normalizeH="0" baseline="0" smtClean="0">
                        <a:ln>
                          <a:noFill/>
                        </a:ln>
                        <a:solidFill>
                          <a:schemeClr val="tx1"/>
                        </a:solidFill>
                        <a:effectLst/>
                        <a:latin typeface="Garamond"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3</a:t>
                      </a:r>
                      <a:endParaRPr kumimoji="0" lang="en-US" sz="1600" b="0" i="0" u="none" strike="noStrike" cap="none" normalizeH="0" baseline="0" smtClean="0">
                        <a:ln>
                          <a:noFill/>
                        </a:ln>
                        <a:solidFill>
                          <a:schemeClr val="tx1"/>
                        </a:solidFill>
                        <a:effectLst/>
                        <a:latin typeface="Garamond"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3</a:t>
                      </a:r>
                      <a:endParaRPr kumimoji="0" lang="en-US" sz="1600" b="0" i="0" u="none" strike="noStrike" cap="none" normalizeH="0" baseline="0" smtClean="0">
                        <a:ln>
                          <a:noFill/>
                        </a:ln>
                        <a:solidFill>
                          <a:schemeClr val="tx1"/>
                        </a:solidFill>
                        <a:effectLst/>
                        <a:latin typeface="Garamond" pitchFamily="18"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2012-13</a:t>
                      </a:r>
                      <a:endParaRPr kumimoji="0" lang="en-US" sz="16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4</a:t>
                      </a:r>
                      <a:endParaRPr kumimoji="0" lang="en-US" sz="1600" b="0" i="0" u="none" strike="noStrike" cap="none" normalizeH="0" baseline="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4</a:t>
                      </a:r>
                      <a:endParaRPr kumimoji="0" lang="en-US" sz="1600" b="0" i="0" u="none" strike="noStrike" cap="none" normalizeH="0" baseline="0" smtClean="0">
                        <a:ln>
                          <a:noFill/>
                        </a:ln>
                        <a:solidFill>
                          <a:schemeClr val="tx1"/>
                        </a:solidFill>
                        <a:effectLst/>
                        <a:latin typeface="Garamond"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4</a:t>
                      </a:r>
                      <a:endParaRPr kumimoji="0" lang="en-US" sz="1600" b="0" i="0" u="none" strike="noStrike" cap="none" normalizeH="0" baseline="0" smtClean="0">
                        <a:ln>
                          <a:noFill/>
                        </a:ln>
                        <a:solidFill>
                          <a:schemeClr val="tx1"/>
                        </a:solidFill>
                        <a:effectLst/>
                        <a:latin typeface="Garamond"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cs typeface="Times New Roman" pitchFamily="18" charset="0"/>
                        </a:rPr>
                        <a:t>4</a:t>
                      </a:r>
                      <a:endParaRPr kumimoji="0" lang="en-US" sz="1600" b="0" i="0" u="none" strike="noStrike" cap="none" normalizeH="0" baseline="0" smtClean="0">
                        <a:ln>
                          <a:noFill/>
                        </a:ln>
                        <a:solidFill>
                          <a:schemeClr val="tx1"/>
                        </a:solidFill>
                        <a:effectLst/>
                        <a:latin typeface="Garamond"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Garamond" pitchFamily="18" charset="0"/>
                          <a:cs typeface="Times New Roman" pitchFamily="18" charset="0"/>
                        </a:rPr>
                        <a:t>4</a:t>
                      </a:r>
                      <a:endParaRPr kumimoji="0" lang="en-US" sz="1600" b="0" i="0" u="none" strike="noStrike" cap="none" normalizeH="0" baseline="0" dirty="0" smtClean="0">
                        <a:ln>
                          <a:noFill/>
                        </a:ln>
                        <a:solidFill>
                          <a:schemeClr val="tx1"/>
                        </a:solidFill>
                        <a:effectLst/>
                        <a:latin typeface="Garamond" pitchFamily="18"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6" name="Slide Number Placeholder 45"/>
          <p:cNvSpPr>
            <a:spLocks noGrp="1"/>
          </p:cNvSpPr>
          <p:nvPr>
            <p:ph type="sldNum" sz="quarter" idx="12"/>
          </p:nvPr>
        </p:nvSpPr>
        <p:spPr/>
        <p:txBody>
          <a:bodyPr/>
          <a:lstStyle/>
          <a:p>
            <a:fld id="{CE5BA910-A653-4399-A6A5-AAD0FB261D89}"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title"/>
          </p:nvPr>
        </p:nvSpPr>
        <p:spPr>
          <a:xfrm>
            <a:off x="381000" y="609600"/>
            <a:ext cx="8229600" cy="1143000"/>
          </a:xfrm>
        </p:spPr>
        <p:txBody>
          <a:bodyPr/>
          <a:lstStyle/>
          <a:p>
            <a:r>
              <a:rPr lang="en-US" sz="2500" b="1">
                <a:latin typeface="Garamond" pitchFamily="18" charset="0"/>
              </a:rPr>
              <a:t>Potential of Renewable Power in the state of West Bengal</a:t>
            </a:r>
          </a:p>
        </p:txBody>
      </p:sp>
      <p:sp>
        <p:nvSpPr>
          <p:cNvPr id="7" name="Slide Number Placeholder 6"/>
          <p:cNvSpPr>
            <a:spLocks noGrp="1"/>
          </p:cNvSpPr>
          <p:nvPr>
            <p:ph type="sldNum" sz="quarter" idx="12"/>
          </p:nvPr>
        </p:nvSpPr>
        <p:spPr/>
        <p:txBody>
          <a:bodyPr>
            <a:normAutofit/>
          </a:bodyPr>
          <a:lstStyle/>
          <a:p>
            <a:fld id="{581BCE1E-9797-44F7-8BA7-2E24B17C8461}" type="slidenum">
              <a:rPr lang="en-US" smtClean="0"/>
              <a:pPr/>
              <a:t>6</a:t>
            </a:fld>
            <a:endParaRPr lang="en-US"/>
          </a:p>
        </p:txBody>
      </p:sp>
      <p:sp>
        <p:nvSpPr>
          <p:cNvPr id="22532" name="Rectangle 4"/>
          <p:cNvSpPr>
            <a:spLocks noGrp="1" noChangeArrowheads="1"/>
          </p:cNvSpPr>
          <p:nvPr>
            <p:ph sz="quarter" idx="1"/>
          </p:nvPr>
        </p:nvSpPr>
        <p:spPr>
          <a:xfrm>
            <a:off x="304800" y="2286000"/>
            <a:ext cx="8610600" cy="2743200"/>
          </a:xfrm>
        </p:spPr>
        <p:txBody>
          <a:bodyPr>
            <a:noAutofit/>
          </a:bodyPr>
          <a:lstStyle/>
          <a:p>
            <a:pPr>
              <a:lnSpc>
                <a:spcPct val="80000"/>
              </a:lnSpc>
              <a:buFontTx/>
              <a:buNone/>
            </a:pPr>
            <a:r>
              <a:rPr lang="en-US" sz="1800" b="1" dirty="0">
                <a:latin typeface="Garamond" pitchFamily="18" charset="0"/>
              </a:rPr>
              <a:t>	</a:t>
            </a:r>
          </a:p>
          <a:p>
            <a:pPr>
              <a:lnSpc>
                <a:spcPct val="80000"/>
              </a:lnSpc>
              <a:buFontTx/>
              <a:buNone/>
            </a:pPr>
            <a:r>
              <a:rPr lang="en-US" sz="1800" b="1" dirty="0">
                <a:latin typeface="Garamond" pitchFamily="18" charset="0"/>
              </a:rPr>
              <a:t>1.    Wind Power Potential 			-	450 MW</a:t>
            </a:r>
          </a:p>
          <a:p>
            <a:pPr>
              <a:lnSpc>
                <a:spcPct val="80000"/>
              </a:lnSpc>
              <a:buFontTx/>
              <a:buNone/>
            </a:pPr>
            <a:r>
              <a:rPr lang="en-US" sz="1800" b="1" dirty="0">
                <a:latin typeface="Garamond" pitchFamily="18" charset="0"/>
              </a:rPr>
              <a:t>2.	Biomass Potential			-	350 MW</a:t>
            </a:r>
          </a:p>
          <a:p>
            <a:pPr>
              <a:lnSpc>
                <a:spcPct val="80000"/>
              </a:lnSpc>
              <a:buFontTx/>
              <a:buNone/>
            </a:pPr>
            <a:r>
              <a:rPr lang="en-US" sz="1800" b="1" dirty="0">
                <a:latin typeface="Garamond" pitchFamily="18" charset="0"/>
              </a:rPr>
              <a:t>3.	Small Hydro 	              		            	-	300 MW(including canal drop)</a:t>
            </a:r>
          </a:p>
          <a:p>
            <a:pPr>
              <a:lnSpc>
                <a:spcPct val="80000"/>
              </a:lnSpc>
              <a:buFontTx/>
              <a:buNone/>
            </a:pPr>
            <a:r>
              <a:rPr lang="en-US" sz="1800" b="1" dirty="0">
                <a:latin typeface="Garamond" pitchFamily="18" charset="0"/>
              </a:rPr>
              <a:t>4.	Solar PV (assuming 1% of the state)	</a:t>
            </a:r>
            <a:r>
              <a:rPr lang="en-US" sz="1800" b="1" dirty="0" smtClean="0">
                <a:latin typeface="Garamond" pitchFamily="18" charset="0"/>
              </a:rPr>
              <a:t>-    </a:t>
            </a:r>
            <a:r>
              <a:rPr lang="en-US" sz="1800" b="1" dirty="0">
                <a:latin typeface="Garamond" pitchFamily="18" charset="0"/>
              </a:rPr>
              <a:t>	16000 MW             </a:t>
            </a:r>
          </a:p>
          <a:p>
            <a:pPr>
              <a:lnSpc>
                <a:spcPct val="80000"/>
              </a:lnSpc>
              <a:buFontTx/>
              <a:buNone/>
            </a:pPr>
            <a:r>
              <a:rPr lang="en-US" sz="1800" b="1" dirty="0">
                <a:latin typeface="Garamond" pitchFamily="18" charset="0"/>
              </a:rPr>
              <a:t>5.	Solar Roof Top				-	300 MW</a:t>
            </a:r>
          </a:p>
          <a:p>
            <a:pPr>
              <a:lnSpc>
                <a:spcPct val="80000"/>
              </a:lnSpc>
              <a:buFontTx/>
              <a:buNone/>
            </a:pPr>
            <a:r>
              <a:rPr lang="en-US" sz="1800" b="1" dirty="0">
                <a:latin typeface="Garamond" pitchFamily="18" charset="0"/>
              </a:rPr>
              <a:t>6.	Solar Thermal				-	400 MW (Electricity equivalent</a:t>
            </a:r>
            <a:r>
              <a:rPr lang="en-US" sz="1800" b="1" u="sng" dirty="0">
                <a:latin typeface="Garamond" pitchFamily="18" charset="0"/>
              </a:rPr>
              <a:t>)</a:t>
            </a:r>
            <a:endParaRPr lang="en-US" sz="1800" b="1" dirty="0">
              <a:latin typeface="Garamond" pitchFamily="18" charset="0"/>
            </a:endParaRPr>
          </a:p>
          <a:p>
            <a:pPr>
              <a:lnSpc>
                <a:spcPct val="80000"/>
              </a:lnSpc>
              <a:buFontTx/>
              <a:buNone/>
            </a:pPr>
            <a:r>
              <a:rPr lang="en-US" sz="1800" b="1" dirty="0">
                <a:latin typeface="Garamond" pitchFamily="18" charset="0"/>
              </a:rPr>
              <a:t>7.	Waste to Energy			</a:t>
            </a:r>
            <a:r>
              <a:rPr lang="en-US" sz="1800" b="1" dirty="0" smtClean="0">
                <a:latin typeface="Garamond" pitchFamily="18" charset="0"/>
              </a:rPr>
              <a:t>-</a:t>
            </a:r>
            <a:r>
              <a:rPr lang="en-US" sz="1800" b="1" dirty="0">
                <a:latin typeface="Garamond" pitchFamily="18" charset="0"/>
              </a:rPr>
              <a:t>	</a:t>
            </a:r>
            <a:r>
              <a:rPr lang="en-US" sz="1800" b="1" u="sng" dirty="0">
                <a:latin typeface="Garamond" pitchFamily="18" charset="0"/>
              </a:rPr>
              <a:t>150 MW</a:t>
            </a:r>
            <a:r>
              <a:rPr lang="en-US" sz="1800" b="1" dirty="0">
                <a:latin typeface="Garamond" pitchFamily="18" charset="0"/>
              </a:rPr>
              <a:t>        </a:t>
            </a:r>
          </a:p>
          <a:p>
            <a:pPr>
              <a:lnSpc>
                <a:spcPct val="80000"/>
              </a:lnSpc>
              <a:buFontTx/>
              <a:buNone/>
            </a:pPr>
            <a:r>
              <a:rPr lang="en-US" sz="1800" b="1" dirty="0">
                <a:latin typeface="Garamond" pitchFamily="18" charset="0"/>
              </a:rPr>
              <a:t>						 </a:t>
            </a:r>
            <a:r>
              <a:rPr lang="en-US" sz="1800" b="1" dirty="0" smtClean="0">
                <a:latin typeface="Garamond" pitchFamily="18" charset="0"/>
              </a:rPr>
              <a:t>	 </a:t>
            </a:r>
            <a:r>
              <a:rPr lang="en-US" sz="1800" b="1" dirty="0">
                <a:latin typeface="Garamond" pitchFamily="18" charset="0"/>
              </a:rPr>
              <a:t>Total:  17,900 MW</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7" name="Picture 5" descr="Solar radiation map of India"/>
          <p:cNvPicPr>
            <a:picLocks noChangeAspect="1" noChangeArrowheads="1"/>
          </p:cNvPicPr>
          <p:nvPr/>
        </p:nvPicPr>
        <p:blipFill>
          <a:blip r:embed="rId2"/>
          <a:srcRect/>
          <a:stretch>
            <a:fillRect/>
          </a:stretch>
        </p:blipFill>
        <p:spPr bwMode="auto">
          <a:xfrm>
            <a:off x="2028825" y="914400"/>
            <a:ext cx="4676775" cy="5334000"/>
          </a:xfrm>
          <a:prstGeom prst="rect">
            <a:avLst/>
          </a:prstGeom>
          <a:noFill/>
          <a:ln w="9525">
            <a:solidFill>
              <a:srgbClr val="000000"/>
            </a:solidFill>
            <a:miter lim="800000"/>
            <a:headEnd/>
            <a:tailEnd/>
          </a:ln>
        </p:spPr>
      </p:pic>
      <p:sp>
        <p:nvSpPr>
          <p:cNvPr id="6" name="Slide Number Placeholder 5"/>
          <p:cNvSpPr>
            <a:spLocks noGrp="1"/>
          </p:cNvSpPr>
          <p:nvPr>
            <p:ph type="sldNum" sz="quarter" idx="12"/>
          </p:nvPr>
        </p:nvSpPr>
        <p:spPr/>
        <p:txBody>
          <a:bodyPr>
            <a:normAutofit/>
          </a:bodyPr>
          <a:lstStyle/>
          <a:p>
            <a:fld id="{581BCE1E-9797-44F7-8BA7-2E24B17C8461}"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title"/>
          </p:nvPr>
        </p:nvSpPr>
        <p:spPr>
          <a:xfrm>
            <a:off x="457200" y="304800"/>
            <a:ext cx="8229600" cy="1143000"/>
          </a:xfrm>
        </p:spPr>
        <p:txBody>
          <a:bodyPr/>
          <a:lstStyle/>
          <a:p>
            <a:r>
              <a:rPr lang="en-US" sz="3000" b="1" dirty="0">
                <a:latin typeface="Garamond" pitchFamily="18" charset="0"/>
              </a:rPr>
              <a:t>West Bengal Scenario</a:t>
            </a:r>
          </a:p>
        </p:txBody>
      </p:sp>
      <p:sp>
        <p:nvSpPr>
          <p:cNvPr id="7" name="Slide Number Placeholder 6"/>
          <p:cNvSpPr>
            <a:spLocks noGrp="1"/>
          </p:cNvSpPr>
          <p:nvPr>
            <p:ph type="sldNum" sz="quarter" idx="12"/>
          </p:nvPr>
        </p:nvSpPr>
        <p:spPr/>
        <p:txBody>
          <a:bodyPr>
            <a:normAutofit/>
          </a:bodyPr>
          <a:lstStyle/>
          <a:p>
            <a:fld id="{581BCE1E-9797-44F7-8BA7-2E24B17C8461}" type="slidenum">
              <a:rPr lang="en-US" smtClean="0"/>
              <a:pPr/>
              <a:t>8</a:t>
            </a:fld>
            <a:endParaRPr lang="en-US"/>
          </a:p>
        </p:txBody>
      </p:sp>
      <p:sp>
        <p:nvSpPr>
          <p:cNvPr id="25604" name="Rectangle 4"/>
          <p:cNvSpPr>
            <a:spLocks noGrp="1" noChangeArrowheads="1"/>
          </p:cNvSpPr>
          <p:nvPr>
            <p:ph sz="quarter" idx="1"/>
          </p:nvPr>
        </p:nvSpPr>
        <p:spPr>
          <a:xfrm>
            <a:off x="533400" y="1524000"/>
            <a:ext cx="7772400" cy="4572000"/>
          </a:xfrm>
        </p:spPr>
        <p:txBody>
          <a:bodyPr/>
          <a:lstStyle/>
          <a:p>
            <a:pPr algn="just">
              <a:buFontTx/>
              <a:buNone/>
            </a:pPr>
            <a:r>
              <a:rPr lang="en-US" sz="2400" dirty="0" smtClean="0">
                <a:latin typeface="Garamond" pitchFamily="18" charset="0"/>
              </a:rPr>
              <a:t>	WBREDA </a:t>
            </a:r>
            <a:r>
              <a:rPr lang="en-US" sz="2400" dirty="0">
                <a:latin typeface="Garamond" pitchFamily="18" charset="0"/>
              </a:rPr>
              <a:t>is working with Renewable Energy &amp; </a:t>
            </a:r>
            <a:r>
              <a:rPr lang="en-US" sz="2400" dirty="0" smtClean="0">
                <a:latin typeface="Garamond" pitchFamily="18" charset="0"/>
              </a:rPr>
              <a:t>energy Efficiency </a:t>
            </a:r>
            <a:r>
              <a:rPr lang="en-US" sz="2400" dirty="0">
                <a:latin typeface="Garamond" pitchFamily="18" charset="0"/>
              </a:rPr>
              <a:t>in the state of West Bengal. The main objectives </a:t>
            </a:r>
            <a:r>
              <a:rPr lang="en-US" sz="2400" dirty="0" smtClean="0">
                <a:latin typeface="Garamond" pitchFamily="18" charset="0"/>
              </a:rPr>
              <a:t>of such </a:t>
            </a:r>
            <a:r>
              <a:rPr lang="en-US" sz="2400" dirty="0">
                <a:latin typeface="Garamond" pitchFamily="18" charset="0"/>
              </a:rPr>
              <a:t>works are:-</a:t>
            </a:r>
          </a:p>
          <a:p>
            <a:pPr algn="just"/>
            <a:endParaRPr lang="en-US" sz="2400" dirty="0">
              <a:latin typeface="Garamond" pitchFamily="18" charset="0"/>
            </a:endParaRPr>
          </a:p>
          <a:p>
            <a:pPr lvl="1">
              <a:buFontTx/>
              <a:buBlip>
                <a:blip r:embed="rId2"/>
              </a:buBlip>
            </a:pPr>
            <a:r>
              <a:rPr lang="en-US" sz="2000" dirty="0">
                <a:latin typeface="Garamond" pitchFamily="18" charset="0"/>
              </a:rPr>
              <a:t>To provide electricity </a:t>
            </a:r>
            <a:r>
              <a:rPr lang="en-US" sz="2000" dirty="0" smtClean="0">
                <a:latin typeface="Garamond" pitchFamily="18" charset="0"/>
              </a:rPr>
              <a:t>in un-electrified </a:t>
            </a:r>
            <a:r>
              <a:rPr lang="en-US" sz="2000" dirty="0">
                <a:latin typeface="Garamond" pitchFamily="18" charset="0"/>
              </a:rPr>
              <a:t>areas</a:t>
            </a:r>
          </a:p>
          <a:p>
            <a:pPr lvl="1">
              <a:buFontTx/>
              <a:buBlip>
                <a:blip r:embed="rId2"/>
              </a:buBlip>
            </a:pPr>
            <a:r>
              <a:rPr lang="en-US" sz="2000" dirty="0">
                <a:latin typeface="Garamond" pitchFamily="18" charset="0"/>
              </a:rPr>
              <a:t>Chopping the peak demand of electricity from conventional sources</a:t>
            </a:r>
          </a:p>
          <a:p>
            <a:pPr lvl="1">
              <a:buFontTx/>
              <a:buBlip>
                <a:blip r:embed="rId2"/>
              </a:buBlip>
            </a:pPr>
            <a:r>
              <a:rPr lang="en-US" sz="2000" dirty="0">
                <a:latin typeface="Garamond" pitchFamily="18" charset="0"/>
              </a:rPr>
              <a:t>To mitigate climate change problems</a:t>
            </a:r>
          </a:p>
          <a:p>
            <a:pPr lvl="1">
              <a:buFontTx/>
              <a:buBlip>
                <a:blip r:embed="rId2"/>
              </a:buBlip>
            </a:pPr>
            <a:r>
              <a:rPr lang="en-US" sz="2000" dirty="0">
                <a:latin typeface="Garamond" pitchFamily="18" charset="0"/>
              </a:rPr>
              <a:t>To ensure energy security of the country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title"/>
          </p:nvPr>
        </p:nvSpPr>
        <p:spPr>
          <a:xfrm>
            <a:off x="304800" y="0"/>
            <a:ext cx="7772400" cy="762000"/>
          </a:xfrm>
        </p:spPr>
        <p:txBody>
          <a:bodyPr/>
          <a:lstStyle/>
          <a:p>
            <a:r>
              <a:rPr lang="en-US" sz="3000" b="1" dirty="0">
                <a:latin typeface="Garamond" pitchFamily="18" charset="0"/>
              </a:rPr>
              <a:t>Works of WBREDA</a:t>
            </a:r>
          </a:p>
        </p:txBody>
      </p:sp>
      <p:sp>
        <p:nvSpPr>
          <p:cNvPr id="7" name="Slide Number Placeholder 6"/>
          <p:cNvSpPr>
            <a:spLocks noGrp="1"/>
          </p:cNvSpPr>
          <p:nvPr>
            <p:ph type="sldNum" sz="quarter" idx="12"/>
          </p:nvPr>
        </p:nvSpPr>
        <p:spPr/>
        <p:txBody>
          <a:bodyPr>
            <a:normAutofit/>
          </a:bodyPr>
          <a:lstStyle/>
          <a:p>
            <a:fld id="{581BCE1E-9797-44F7-8BA7-2E24B17C8461}" type="slidenum">
              <a:rPr lang="en-US" smtClean="0"/>
              <a:pPr/>
              <a:t>9</a:t>
            </a:fld>
            <a:endParaRPr lang="en-US"/>
          </a:p>
        </p:txBody>
      </p:sp>
      <p:sp>
        <p:nvSpPr>
          <p:cNvPr id="26628" name="Rectangle 4"/>
          <p:cNvSpPr>
            <a:spLocks noGrp="1" noChangeArrowheads="1"/>
          </p:cNvSpPr>
          <p:nvPr>
            <p:ph sz="quarter" idx="1"/>
          </p:nvPr>
        </p:nvSpPr>
        <p:spPr>
          <a:xfrm>
            <a:off x="381000" y="914400"/>
            <a:ext cx="8458200" cy="4876800"/>
          </a:xfrm>
        </p:spPr>
        <p:txBody>
          <a:bodyPr>
            <a:normAutofit lnSpcReduction="10000"/>
          </a:bodyPr>
          <a:lstStyle/>
          <a:p>
            <a:pPr algn="just">
              <a:lnSpc>
                <a:spcPct val="80000"/>
              </a:lnSpc>
              <a:buFontTx/>
              <a:buBlip>
                <a:blip r:embed="rId2"/>
              </a:buBlip>
            </a:pPr>
            <a:r>
              <a:rPr lang="en-US" sz="1800" b="1" dirty="0">
                <a:latin typeface="Garamond" pitchFamily="18" charset="0"/>
              </a:rPr>
              <a:t>Solar Photovoltaic </a:t>
            </a:r>
            <a:r>
              <a:rPr lang="en-US" sz="1800" b="1" dirty="0" err="1">
                <a:latin typeface="Garamond" pitchFamily="18" charset="0"/>
              </a:rPr>
              <a:t>Programmes</a:t>
            </a:r>
            <a:r>
              <a:rPr lang="en-US" sz="1800" b="1" dirty="0">
                <a:latin typeface="Garamond" pitchFamily="18" charset="0"/>
              </a:rPr>
              <a:t>:-</a:t>
            </a:r>
            <a:r>
              <a:rPr lang="en-US" sz="1800" dirty="0">
                <a:latin typeface="Garamond" pitchFamily="18" charset="0"/>
              </a:rPr>
              <a:t> [Here electricity is produced from Sun Light]: Solar Lantern, Home Lighting System, Street Lighting System, Solar Inverter, Solar Power Plant, Solar Generator, Remote Village Electrification, Solar Powered Signboard, Solar Powered Mobile Tower, Solar Pump, Solar PV Electrification at School, College, Institutions.</a:t>
            </a:r>
            <a:endParaRPr lang="en-US" sz="1800" b="1" dirty="0">
              <a:latin typeface="Garamond" pitchFamily="18" charset="0"/>
            </a:endParaRPr>
          </a:p>
          <a:p>
            <a:pPr algn="just">
              <a:lnSpc>
                <a:spcPct val="80000"/>
              </a:lnSpc>
              <a:buFontTx/>
              <a:buBlip>
                <a:blip r:embed="rId2"/>
              </a:buBlip>
            </a:pPr>
            <a:endParaRPr lang="en-US" sz="1800" b="1" dirty="0" smtClean="0">
              <a:latin typeface="Garamond" pitchFamily="18" charset="0"/>
            </a:endParaRPr>
          </a:p>
          <a:p>
            <a:pPr algn="just">
              <a:lnSpc>
                <a:spcPct val="80000"/>
              </a:lnSpc>
              <a:buFontTx/>
              <a:buBlip>
                <a:blip r:embed="rId2"/>
              </a:buBlip>
            </a:pPr>
            <a:r>
              <a:rPr lang="en-US" sz="1800" b="1" dirty="0" smtClean="0">
                <a:latin typeface="Garamond" pitchFamily="18" charset="0"/>
              </a:rPr>
              <a:t>Solar </a:t>
            </a:r>
            <a:r>
              <a:rPr lang="en-US" sz="1800" b="1" dirty="0">
                <a:latin typeface="Garamond" pitchFamily="18" charset="0"/>
              </a:rPr>
              <a:t>Thermal Programme:-</a:t>
            </a:r>
            <a:r>
              <a:rPr lang="en-US" sz="1800" dirty="0">
                <a:latin typeface="Garamond" pitchFamily="18" charset="0"/>
              </a:rPr>
              <a:t> [Here heat energy of the sun is </a:t>
            </a:r>
            <a:r>
              <a:rPr lang="en-US" sz="1800" dirty="0" err="1">
                <a:latin typeface="Garamond" pitchFamily="18" charset="0"/>
              </a:rPr>
              <a:t>utilised</a:t>
            </a:r>
            <a:r>
              <a:rPr lang="en-US" sz="1800" dirty="0">
                <a:latin typeface="Garamond" pitchFamily="18" charset="0"/>
              </a:rPr>
              <a:t>]: Solar Water Heating Systems for domestic premises, institution &amp; commercial establishments. Solar Cooker for individual, community and commercial use; Solar Drier, Solar Air-conditioning System.</a:t>
            </a:r>
            <a:endParaRPr lang="en-US" sz="1800" b="1" dirty="0">
              <a:latin typeface="Garamond" pitchFamily="18" charset="0"/>
            </a:endParaRPr>
          </a:p>
          <a:p>
            <a:pPr algn="just">
              <a:lnSpc>
                <a:spcPct val="80000"/>
              </a:lnSpc>
              <a:buFontTx/>
              <a:buBlip>
                <a:blip r:embed="rId2"/>
              </a:buBlip>
            </a:pPr>
            <a:endParaRPr lang="en-US" sz="1800" b="1" dirty="0" smtClean="0">
              <a:latin typeface="Garamond" pitchFamily="18" charset="0"/>
            </a:endParaRPr>
          </a:p>
          <a:p>
            <a:pPr algn="just">
              <a:lnSpc>
                <a:spcPct val="80000"/>
              </a:lnSpc>
              <a:buFontTx/>
              <a:buBlip>
                <a:blip r:embed="rId2"/>
              </a:buBlip>
            </a:pPr>
            <a:r>
              <a:rPr lang="en-US" sz="1800" b="1" dirty="0" smtClean="0">
                <a:latin typeface="Garamond" pitchFamily="18" charset="0"/>
              </a:rPr>
              <a:t>Wind </a:t>
            </a:r>
            <a:r>
              <a:rPr lang="en-US" sz="1800" b="1" dirty="0">
                <a:latin typeface="Garamond" pitchFamily="18" charset="0"/>
              </a:rPr>
              <a:t>Energy Programme:-</a:t>
            </a:r>
            <a:r>
              <a:rPr lang="en-US" sz="1800" dirty="0">
                <a:latin typeface="Garamond" pitchFamily="18" charset="0"/>
              </a:rPr>
              <a:t> [Electricity generation from wind]: Wind Electric Generator, Aero generator, Wind-Diesel Hybrid, Wind-Biomass Hybrid Projects</a:t>
            </a:r>
            <a:endParaRPr lang="en-US" sz="1800" b="1" dirty="0">
              <a:latin typeface="Garamond" pitchFamily="18" charset="0"/>
            </a:endParaRPr>
          </a:p>
          <a:p>
            <a:pPr algn="just">
              <a:lnSpc>
                <a:spcPct val="80000"/>
              </a:lnSpc>
              <a:buFontTx/>
              <a:buBlip>
                <a:blip r:embed="rId2"/>
              </a:buBlip>
            </a:pPr>
            <a:endParaRPr lang="en-US" sz="1800" b="1" dirty="0" smtClean="0">
              <a:latin typeface="Garamond" pitchFamily="18" charset="0"/>
            </a:endParaRPr>
          </a:p>
          <a:p>
            <a:pPr algn="just">
              <a:lnSpc>
                <a:spcPct val="80000"/>
              </a:lnSpc>
              <a:buFontTx/>
              <a:buBlip>
                <a:blip r:embed="rId2"/>
              </a:buBlip>
            </a:pPr>
            <a:r>
              <a:rPr lang="en-US" sz="1800" b="1" dirty="0" smtClean="0">
                <a:latin typeface="Garamond" pitchFamily="18" charset="0"/>
              </a:rPr>
              <a:t>Bio </a:t>
            </a:r>
            <a:r>
              <a:rPr lang="en-US" sz="1800" b="1" dirty="0">
                <a:latin typeface="Garamond" pitchFamily="18" charset="0"/>
              </a:rPr>
              <a:t>Energy:-</a:t>
            </a:r>
            <a:r>
              <a:rPr lang="en-US" sz="1800" dirty="0">
                <a:latin typeface="Garamond" pitchFamily="18" charset="0"/>
              </a:rPr>
              <a:t> Biogas plant for domestic &amp; community use. Biogas for electricity. Biomass grassfire for </a:t>
            </a:r>
            <a:r>
              <a:rPr lang="en-US" sz="1800" dirty="0" err="1">
                <a:latin typeface="Garamond" pitchFamily="18" charset="0"/>
              </a:rPr>
              <a:t>electrifity</a:t>
            </a:r>
            <a:r>
              <a:rPr lang="en-US" sz="1800" dirty="0">
                <a:latin typeface="Garamond" pitchFamily="18" charset="0"/>
              </a:rPr>
              <a:t> and thermal applications at Rice Mill, Bakery, Tea Factory, Processing Plants. etc. Almost 2 </a:t>
            </a:r>
            <a:r>
              <a:rPr lang="en-US" sz="1800" dirty="0" err="1">
                <a:latin typeface="Garamond" pitchFamily="18" charset="0"/>
              </a:rPr>
              <a:t>lacs</a:t>
            </a:r>
            <a:r>
              <a:rPr lang="en-US" sz="1800" dirty="0">
                <a:latin typeface="Garamond" pitchFamily="18" charset="0"/>
              </a:rPr>
              <a:t> of family size biogas plants have been installed so far in West Bengal.</a:t>
            </a:r>
            <a:endParaRPr lang="en-US" sz="1800" b="1" dirty="0">
              <a:latin typeface="Garamond" pitchFamily="18" charset="0"/>
            </a:endParaRPr>
          </a:p>
          <a:p>
            <a:pPr algn="just">
              <a:lnSpc>
                <a:spcPct val="80000"/>
              </a:lnSpc>
              <a:buFontTx/>
              <a:buBlip>
                <a:blip r:embed="rId2"/>
              </a:buBlip>
            </a:pPr>
            <a:endParaRPr lang="en-US" sz="1800" b="1" dirty="0" smtClean="0">
              <a:latin typeface="Garamond" pitchFamily="18" charset="0"/>
            </a:endParaRPr>
          </a:p>
          <a:p>
            <a:pPr algn="just">
              <a:lnSpc>
                <a:spcPct val="80000"/>
              </a:lnSpc>
              <a:buFontTx/>
              <a:buBlip>
                <a:blip r:embed="rId2"/>
              </a:buBlip>
            </a:pPr>
            <a:r>
              <a:rPr lang="en-US" sz="1800" b="1" dirty="0" smtClean="0">
                <a:latin typeface="Garamond" pitchFamily="18" charset="0"/>
              </a:rPr>
              <a:t>Battery </a:t>
            </a:r>
            <a:r>
              <a:rPr lang="en-US" sz="1800" b="1" dirty="0">
                <a:latin typeface="Garamond" pitchFamily="18" charset="0"/>
              </a:rPr>
              <a:t>operated vehicle:-</a:t>
            </a:r>
            <a:r>
              <a:rPr lang="en-US" sz="1800" dirty="0">
                <a:latin typeface="Garamond" pitchFamily="18" charset="0"/>
              </a:rPr>
              <a:t> Battery operated Two Wheeler, Three Wheeler, Four Wheelers are being promoted by WBREDA.  So far, more than 10 thousands battery operated two wheelers have been sold in West Bengal.</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349</TotalTime>
  <Words>2331</Words>
  <Application>Microsoft Office PowerPoint</Application>
  <PresentationFormat>On-screen Show (4:3)</PresentationFormat>
  <Paragraphs>388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Equity</vt:lpstr>
      <vt:lpstr>Slide 1</vt:lpstr>
      <vt:lpstr>Indian Renewable Energy Scenario</vt:lpstr>
      <vt:lpstr>Indian Renewable Energy Scenario     ….(contd.)</vt:lpstr>
      <vt:lpstr>Slide 4</vt:lpstr>
      <vt:lpstr>The West Bengal State Electricity Regulatory Commission (WBSERC) has declared the Renewable Purchase Obligation (RPO) for all distribution utilities of West Bengal; as below: </vt:lpstr>
      <vt:lpstr>Potential of Renewable Power in the state of West Bengal</vt:lpstr>
      <vt:lpstr>Slide 7</vt:lpstr>
      <vt:lpstr>West Bengal Scenario</vt:lpstr>
      <vt:lpstr>Works of WBREDA</vt:lpstr>
      <vt:lpstr>Works of WBREDA</vt:lpstr>
      <vt:lpstr>Slide 11</vt:lpstr>
      <vt:lpstr>Slide 12</vt:lpstr>
      <vt:lpstr>Solar Energy</vt:lpstr>
      <vt:lpstr>Slide 14</vt:lpstr>
      <vt:lpstr>Wind Energy: </vt:lpstr>
      <vt:lpstr>Biomass</vt:lpstr>
      <vt:lpstr>Government Policies and Incentives</vt:lpstr>
      <vt:lpstr>Proposed Climate Action Plan of the State: </vt:lpstr>
      <vt:lpstr>Slide 19</vt:lpstr>
      <vt:lpstr>Infrastructure Requirement: </vt:lpstr>
      <vt:lpstr>Slide 21</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Cuts2</dc:creator>
  <cp:lastModifiedBy>Arnab</cp:lastModifiedBy>
  <cp:revision>83</cp:revision>
  <dcterms:created xsi:type="dcterms:W3CDTF">2012-03-12T09:35:05Z</dcterms:created>
  <dcterms:modified xsi:type="dcterms:W3CDTF">2012-03-23T05:43:19Z</dcterms:modified>
</cp:coreProperties>
</file>