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9" r:id="rId3"/>
    <p:sldId id="281" r:id="rId4"/>
    <p:sldId id="298" r:id="rId5"/>
    <p:sldId id="299" r:id="rId6"/>
    <p:sldId id="260" r:id="rId7"/>
    <p:sldId id="300" r:id="rId8"/>
    <p:sldId id="261" r:id="rId9"/>
    <p:sldId id="282" r:id="rId10"/>
    <p:sldId id="304" r:id="rId11"/>
    <p:sldId id="262" r:id="rId12"/>
    <p:sldId id="305" r:id="rId13"/>
    <p:sldId id="306" r:id="rId14"/>
    <p:sldId id="308" r:id="rId15"/>
    <p:sldId id="269" r:id="rId16"/>
    <p:sldId id="286" r:id="rId17"/>
    <p:sldId id="309" r:id="rId18"/>
    <p:sldId id="287" r:id="rId19"/>
    <p:sldId id="289" r:id="rId20"/>
    <p:sldId id="296" r:id="rId21"/>
    <p:sldId id="297" r:id="rId2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9" autoAdjust="0"/>
  </p:normalViewPr>
  <p:slideViewPr>
    <p:cSldViewPr>
      <p:cViewPr>
        <p:scale>
          <a:sx n="60" d="100"/>
          <a:sy n="60" d="100"/>
        </p:scale>
        <p:origin x="-157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4F5127-0F8D-44CB-BFB4-1D4F94406C22}" type="datetimeFigureOut">
              <a:rPr lang="en-IN" smtClean="0"/>
              <a:t>08-12-2015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A6B0A-19E1-4B91-AC11-277104EFC6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0993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F2594-4EEE-4318-BDDD-A1FF4CCEEAE5}" type="datetimeFigureOut">
              <a:rPr lang="en-IN" smtClean="0"/>
              <a:t>08-12-2015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C9942-63D3-4FFB-86D2-67B0188AAB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7376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C9942-63D3-4FFB-86D2-67B0188AABBF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3002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526B-E4DF-4492-BFF3-8F42EB998ED8}" type="datetime1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A5A88-5C57-49A0-B637-90FACC2A10A4}" type="datetime1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39F83-56EB-40DC-9DC9-417A6DC7D8DB}" type="datetime1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0DEE-6B2E-44DE-A7A0-AF4F90552B3E}" type="datetime1">
              <a:rPr lang="en-US" smtClean="0"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67776"/>
            <a:ext cx="1219200" cy="50499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2AC4-9968-474F-ACC0-59F101E10C83}" type="datetime1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2639-9237-41F0-BE93-427BB56754CE}" type="datetime1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D22CE-8417-431C-B398-7B822EAEB240}" type="datetime1">
              <a:rPr lang="en-US" smtClean="0"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26AE-AFBB-4A4C-A97C-79A19CB37B62}" type="datetime1">
              <a:rPr lang="en-US" smtClean="0"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495F-C700-4B3E-9235-BD2037CD7513}" type="datetime1">
              <a:rPr lang="en-US" smtClean="0"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FEA96-9246-48FE-BF98-BC3BFDCF75C1}" type="datetime1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66A6-3F3B-40DC-8F85-BEA52CADE1D9}" type="datetime1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73815D6-6936-4FD4-A7EF-BF681FCF7BB6}" type="datetime1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c-cier@cuts.org" TargetMode="External"/><Relationship Id="rId2" Type="http://schemas.openxmlformats.org/officeDocument/2006/relationships/hyperlink" Target="mailto:rsg@cuts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uts-ccier.org/CREW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10000"/>
            <a:ext cx="5410200" cy="1524000"/>
          </a:xfrm>
        </p:spPr>
        <p:txBody>
          <a:bodyPr>
            <a:normAutofit/>
          </a:bodyPr>
          <a:lstStyle/>
          <a:p>
            <a:pPr algn="ctr"/>
            <a:r>
              <a:rPr lang="en-IN" b="1" dirty="0" err="1" smtClean="0">
                <a:solidFill>
                  <a:schemeClr val="tx1"/>
                </a:solidFill>
                <a:latin typeface="Times" panose="020206030604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Rijit</a:t>
            </a:r>
            <a:r>
              <a:rPr lang="en-IN" b="1" dirty="0" smtClean="0">
                <a:solidFill>
                  <a:schemeClr val="tx1"/>
                </a:solidFill>
                <a:latin typeface="Times" panose="020206030604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N" b="1" dirty="0" err="1" smtClean="0">
                <a:solidFill>
                  <a:schemeClr val="tx1"/>
                </a:solidFill>
                <a:latin typeface="Times" panose="020206030604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Sengupta</a:t>
            </a:r>
            <a:endParaRPr lang="en-IN" b="1" dirty="0" smtClean="0">
              <a:solidFill>
                <a:schemeClr val="tx1"/>
              </a:solidFill>
              <a:latin typeface="Times" panose="020206030604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IN" b="1" dirty="0" smtClean="0">
                <a:solidFill>
                  <a:schemeClr val="tx1"/>
                </a:solidFill>
                <a:latin typeface="Times" panose="020206030604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CUTS International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" panose="020206030604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r>
              <a:rPr lang="en-US" b="1" baseline="30000" dirty="0" smtClean="0">
                <a:solidFill>
                  <a:schemeClr val="tx1"/>
                </a:solidFill>
                <a:latin typeface="Times" panose="020206030604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b="1" dirty="0" smtClean="0">
                <a:solidFill>
                  <a:schemeClr val="tx1"/>
                </a:solidFill>
                <a:latin typeface="Times" panose="020206030604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December 2015, Nairobi</a:t>
            </a:r>
            <a:endParaRPr lang="en-IN" b="1" dirty="0" smtClean="0">
              <a:solidFill>
                <a:schemeClr val="tx1"/>
              </a:solidFill>
              <a:latin typeface="Times" panose="020206030604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0" y="1369874"/>
            <a:ext cx="6934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Pursuing Pro-Competitive Policies in States: experience from India (CREW Project)</a:t>
            </a:r>
            <a:endParaRPr lang="en-IN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56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8E6F779-9FD0-4E12-B429-EE605FAE40E2}" type="slidenum">
              <a:rPr lang="en-GB" smtClean="0"/>
              <a:pPr algn="r"/>
              <a:t>10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371600"/>
            <a:ext cx="3868695" cy="4343400"/>
          </a:xfrm>
          <a:solidFill>
            <a:schemeClr val="accent6">
              <a:lumMod val="40000"/>
              <a:lumOff val="60000"/>
              <a:alpha val="37000"/>
            </a:schemeClr>
          </a:solidFill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en-GB" sz="2000" dirty="0">
                <a:latin typeface="Garamond" panose="02020404030301010803" pitchFamily="18" charset="0"/>
              </a:rPr>
              <a:t>The study covered production, agricultural marketing, procurement, warehousing and distribution </a:t>
            </a:r>
            <a:r>
              <a:rPr lang="en-GB" sz="2000" dirty="0" smtClean="0">
                <a:latin typeface="Garamond" panose="02020404030301010803" pitchFamily="18" charset="0"/>
              </a:rPr>
              <a:t>aspects</a:t>
            </a:r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b="1" dirty="0" smtClean="0">
                <a:latin typeface="Garamond" panose="02020404030301010803" pitchFamily="18" charset="0"/>
              </a:rPr>
              <a:t>Primary </a:t>
            </a:r>
            <a:r>
              <a:rPr lang="en-US" sz="2000" b="1" dirty="0" smtClean="0">
                <a:latin typeface="Garamond" panose="02020404030301010803" pitchFamily="18" charset="0"/>
              </a:rPr>
              <a:t>survey</a:t>
            </a:r>
          </a:p>
          <a:p>
            <a:pPr lvl="1"/>
            <a:r>
              <a:rPr lang="en-US" b="1" dirty="0" smtClean="0">
                <a:latin typeface="Garamond" panose="02020404030301010803" pitchFamily="18" charset="0"/>
              </a:rPr>
              <a:t>Rajasthan</a:t>
            </a:r>
            <a:r>
              <a:rPr lang="en-US" dirty="0" smtClean="0">
                <a:latin typeface="Garamond" panose="02020404030301010803" pitchFamily="18" charset="0"/>
              </a:rPr>
              <a:t> (Districts - Alwar and Bhilwara) </a:t>
            </a:r>
          </a:p>
          <a:p>
            <a:pPr lvl="1"/>
            <a:r>
              <a:rPr lang="en-US" b="1" dirty="0" smtClean="0">
                <a:latin typeface="Garamond" panose="02020404030301010803" pitchFamily="18" charset="0"/>
              </a:rPr>
              <a:t>Bihar </a:t>
            </a:r>
            <a:r>
              <a:rPr lang="en-US" dirty="0" smtClean="0">
                <a:latin typeface="Garamond" panose="02020404030301010803" pitchFamily="18" charset="0"/>
              </a:rPr>
              <a:t>(Districts - Vaishali and Saran) 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In-depth </a:t>
            </a:r>
            <a:r>
              <a:rPr lang="en-US" dirty="0" smtClean="0">
                <a:latin typeface="Garamond" panose="02020404030301010803" pitchFamily="18" charset="0"/>
              </a:rPr>
              <a:t>interviews of the state officials 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Discussions with other stakeholders</a:t>
            </a:r>
            <a:endParaRPr lang="en-IN" dirty="0">
              <a:latin typeface="Garamond" panose="02020404030301010803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61999" y="685800"/>
            <a:ext cx="3581401" cy="844379"/>
          </a:xfrm>
        </p:spPr>
        <p:txBody>
          <a:bodyPr>
            <a:noAutofit/>
          </a:bodyPr>
          <a:lstStyle/>
          <a:p>
            <a:r>
              <a:rPr lang="en-US" sz="3000" b="1" i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Coverage of the </a:t>
            </a:r>
            <a:r>
              <a:rPr lang="en-US" sz="3000" b="1" i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Study</a:t>
            </a:r>
            <a:endParaRPr lang="en-IN" sz="3000" b="1" i="1" dirty="0">
              <a:solidFill>
                <a:srgbClr val="C00000"/>
              </a:solidFill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984406" y="1594022"/>
            <a:ext cx="3189588" cy="450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4502493" y="1445740"/>
            <a:ext cx="3439812" cy="4657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4734182" y="1000900"/>
            <a:ext cx="4028818" cy="5721179"/>
          </a:xfrm>
          <a:prstGeom prst="rect">
            <a:avLst/>
          </a:prstGeom>
          <a:solidFill>
            <a:schemeClr val="accent4">
              <a:lumMod val="40000"/>
              <a:lumOff val="60000"/>
              <a:alpha val="3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 smtClean="0">
                <a:latin typeface="Garamond" panose="02020404030301010803" pitchFamily="18" charset="0"/>
              </a:rPr>
              <a:t>Fertilizer - Policies have </a:t>
            </a:r>
            <a:r>
              <a:rPr lang="en-GB" sz="1800" dirty="0">
                <a:latin typeface="Garamond" panose="02020404030301010803" pitchFamily="18" charset="0"/>
              </a:rPr>
              <a:t>neither been able to foster competition in the market, nor </a:t>
            </a:r>
            <a:r>
              <a:rPr lang="en-GB" sz="1800" dirty="0" smtClean="0">
                <a:latin typeface="Garamond" panose="02020404030301010803" pitchFamily="18" charset="0"/>
              </a:rPr>
              <a:t>able </a:t>
            </a:r>
            <a:r>
              <a:rPr lang="en-GB" sz="1800" dirty="0">
                <a:latin typeface="Garamond" panose="02020404030301010803" pitchFamily="18" charset="0"/>
              </a:rPr>
              <a:t>to unambiguously enhance the farmers’ welfare</a:t>
            </a:r>
            <a:r>
              <a:rPr lang="en-GB" sz="1800" dirty="0" smtClean="0">
                <a:latin typeface="Garamond" panose="02020404030301010803" pitchFamily="18" charset="0"/>
              </a:rPr>
              <a:t>.</a:t>
            </a:r>
          </a:p>
          <a:p>
            <a:r>
              <a:rPr lang="en-GB" sz="1800" b="1" dirty="0">
                <a:solidFill>
                  <a:srgbClr val="002060"/>
                </a:solidFill>
                <a:latin typeface="Garamond" panose="02020404030301010803" pitchFamily="18" charset="0"/>
              </a:rPr>
              <a:t>Seed – </a:t>
            </a:r>
            <a:r>
              <a:rPr lang="en-GB" sz="18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Policies </a:t>
            </a:r>
            <a:r>
              <a:rPr lang="en-GB" sz="1800" b="1" dirty="0">
                <a:solidFill>
                  <a:srgbClr val="002060"/>
                </a:solidFill>
                <a:latin typeface="Garamond" panose="02020404030301010803" pitchFamily="18" charset="0"/>
              </a:rPr>
              <a:t>have significant impact </a:t>
            </a:r>
            <a:r>
              <a:rPr lang="en-GB" sz="18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through improved </a:t>
            </a:r>
            <a:r>
              <a:rPr lang="en-GB" sz="1800" b="1" dirty="0">
                <a:solidFill>
                  <a:srgbClr val="002060"/>
                </a:solidFill>
                <a:latin typeface="Garamond" panose="02020404030301010803" pitchFamily="18" charset="0"/>
              </a:rPr>
              <a:t>seed quality, better access and higher seed replacement </a:t>
            </a:r>
            <a:r>
              <a:rPr lang="en-GB" sz="18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rate</a:t>
            </a:r>
          </a:p>
          <a:p>
            <a:r>
              <a:rPr lang="en-GB" sz="18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Agriculture marketing - Divergent </a:t>
            </a:r>
            <a:r>
              <a:rPr lang="en-GB" sz="20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experiences</a:t>
            </a:r>
            <a:r>
              <a:rPr lang="en-GB" sz="18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;  limitations </a:t>
            </a:r>
            <a:r>
              <a:rPr lang="en-GB" sz="18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in </a:t>
            </a:r>
            <a:r>
              <a:rPr lang="en-GB" sz="18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attracting investment; </a:t>
            </a:r>
            <a:r>
              <a:rPr lang="en-GB" sz="18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complete </a:t>
            </a:r>
            <a:r>
              <a:rPr lang="en-GB" sz="1800" b="1" dirty="0">
                <a:solidFill>
                  <a:srgbClr val="002060"/>
                </a:solidFill>
                <a:latin typeface="Garamond" panose="02020404030301010803" pitchFamily="18" charset="0"/>
              </a:rPr>
              <a:t>abolishment of </a:t>
            </a:r>
            <a:r>
              <a:rPr lang="en-GB" sz="18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APMCs is not the right solution.</a:t>
            </a:r>
          </a:p>
          <a:p>
            <a:r>
              <a:rPr lang="en-GB" sz="1800" b="1" dirty="0">
                <a:solidFill>
                  <a:srgbClr val="002060"/>
                </a:solidFill>
                <a:latin typeface="Garamond" panose="02020404030301010803" pitchFamily="18" charset="0"/>
              </a:rPr>
              <a:t>Procurement </a:t>
            </a:r>
            <a:r>
              <a:rPr lang="en-GB" sz="18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– Current </a:t>
            </a:r>
            <a:r>
              <a:rPr lang="en-GB" sz="1800" b="1" dirty="0">
                <a:solidFill>
                  <a:srgbClr val="002060"/>
                </a:solidFill>
                <a:latin typeface="Garamond" panose="02020404030301010803" pitchFamily="18" charset="0"/>
              </a:rPr>
              <a:t>public monopoly </a:t>
            </a:r>
            <a:r>
              <a:rPr lang="en-GB" sz="18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may not improve accessibility and better </a:t>
            </a:r>
            <a:r>
              <a:rPr lang="en-GB" sz="1800" b="1" dirty="0">
                <a:solidFill>
                  <a:srgbClr val="002060"/>
                </a:solidFill>
                <a:latin typeface="Garamond" panose="02020404030301010803" pitchFamily="18" charset="0"/>
              </a:rPr>
              <a:t>price </a:t>
            </a:r>
            <a:r>
              <a:rPr lang="en-GB" sz="18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realisation, especially for marginal </a:t>
            </a:r>
            <a:r>
              <a:rPr lang="en-GB" sz="1800" b="1" dirty="0">
                <a:solidFill>
                  <a:srgbClr val="002060"/>
                </a:solidFill>
                <a:latin typeface="Garamond" panose="02020404030301010803" pitchFamily="18" charset="0"/>
              </a:rPr>
              <a:t>and small farmers. </a:t>
            </a:r>
            <a:endParaRPr lang="en-GB" sz="1800" b="1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r>
              <a:rPr lang="en-GB" sz="1800" dirty="0" smtClean="0">
                <a:latin typeface="Garamond" panose="02020404030301010803" pitchFamily="18" charset="0"/>
              </a:rPr>
              <a:t>Warehouse – The weakest node in the chain</a:t>
            </a:r>
          </a:p>
          <a:p>
            <a:r>
              <a:rPr lang="en-GB" sz="1800" dirty="0" smtClean="0">
                <a:latin typeface="Garamond" panose="02020404030301010803" pitchFamily="18" charset="0"/>
              </a:rPr>
              <a:t>Distribution – Characterized with severe </a:t>
            </a:r>
            <a:r>
              <a:rPr lang="en-GB" sz="1800" dirty="0" smtClean="0">
                <a:latin typeface="Garamond" panose="02020404030301010803" pitchFamily="18" charset="0"/>
              </a:rPr>
              <a:t>loopholes</a:t>
            </a:r>
            <a:endParaRPr lang="en-IN" sz="1800" dirty="0">
              <a:latin typeface="Garamond" panose="02020404030301010803" pitchFamily="18" charset="0"/>
            </a:endParaRPr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5094588" y="304801"/>
            <a:ext cx="3439812" cy="696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i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Emerging Issues</a:t>
            </a:r>
            <a:endParaRPr lang="en-IN" sz="3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57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715962"/>
          </a:xfrm>
        </p:spPr>
        <p:txBody>
          <a:bodyPr>
            <a:normAutofit/>
          </a:bodyPr>
          <a:lstStyle/>
          <a:p>
            <a:r>
              <a:rPr lang="en-IN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Selected Key </a:t>
            </a:r>
            <a:r>
              <a:rPr lang="en-IN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Findings</a:t>
            </a:r>
            <a:endParaRPr lang="en-IN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86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IN" sz="2400" b="1" i="1" u="sng" dirty="0" smtClean="0">
                <a:latin typeface="Times" panose="02020603060405020304" pitchFamily="18" charset="0"/>
                <a:cs typeface="Times New Roman" pitchFamily="18" charset="0"/>
              </a:rPr>
              <a:t>Reforms in Seed sector</a:t>
            </a:r>
            <a:endParaRPr lang="en-IN" sz="2400" b="1" i="1" dirty="0" smtClean="0">
              <a:latin typeface="Times" panose="02020603060405020304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" panose="02020603060405020304" pitchFamily="18" charset="0"/>
                <a:cs typeface="Times New Roman" pitchFamily="18" charset="0"/>
              </a:rPr>
              <a:t>Greater attention to </a:t>
            </a:r>
            <a:r>
              <a:rPr lang="en-US" dirty="0">
                <a:latin typeface="Times" panose="02020603060405020304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latin typeface="Times" panose="02020603060405020304" pitchFamily="18" charset="0"/>
                <a:cs typeface="Times New Roman" pitchFamily="18" charset="0"/>
              </a:rPr>
              <a:t>eed sector (National Seed Policy, 2002)</a:t>
            </a:r>
            <a:endParaRPr lang="en-IN" dirty="0">
              <a:latin typeface="Times" panose="02020603060405020304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" panose="02020603060405020304" pitchFamily="18" charset="0"/>
                <a:cs typeface="Times New Roman" pitchFamily="18" charset="0"/>
              </a:rPr>
              <a:t>State-level reforms flowing from national policy shift</a:t>
            </a:r>
          </a:p>
          <a:p>
            <a:r>
              <a:rPr lang="en-IN" dirty="0" smtClean="0">
                <a:latin typeface="Times" panose="02020603060405020304" pitchFamily="18" charset="0"/>
                <a:cs typeface="Times New Roman" pitchFamily="18" charset="0"/>
              </a:rPr>
              <a:t>Private participation enabled through </a:t>
            </a:r>
            <a:r>
              <a:rPr lang="en-IN" sz="2400" dirty="0" smtClean="0">
                <a:latin typeface="Times" panose="02020603060405020304" pitchFamily="18" charset="0"/>
                <a:cs typeface="Times New Roman" pitchFamily="18" charset="0"/>
              </a:rPr>
              <a:t>‘Agriculture Roadmap’ 2006 (Bihar) helped users </a:t>
            </a:r>
            <a:r>
              <a:rPr lang="en-IN" sz="2400" dirty="0" smtClean="0">
                <a:latin typeface="Times" panose="02020603060405020304" pitchFamily="18" charset="0"/>
                <a:cs typeface="Times New Roman" pitchFamily="18" charset="0"/>
              </a:rPr>
              <a:t>(farmers) </a:t>
            </a:r>
            <a:r>
              <a:rPr lang="en-IN" dirty="0" smtClean="0">
                <a:latin typeface="Times" panose="02020603060405020304" pitchFamily="18" charset="0"/>
                <a:cs typeface="Times New Roman" pitchFamily="18" charset="0"/>
              </a:rPr>
              <a:t>get good quality seeds easily </a:t>
            </a:r>
            <a:r>
              <a:rPr lang="en-IN" sz="2400" dirty="0" smtClean="0">
                <a:latin typeface="Times" panose="02020603060405020304" pitchFamily="18" charset="0"/>
                <a:cs typeface="Times New Roman" pitchFamily="18" charset="0"/>
              </a:rPr>
              <a:t>at low cost</a:t>
            </a:r>
            <a:endParaRPr lang="en-IN" dirty="0">
              <a:latin typeface="Times" panose="02020603060405020304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" panose="02020603060405020304" pitchFamily="18" charset="0"/>
                <a:cs typeface="Times New Roman" pitchFamily="18" charset="0"/>
              </a:rPr>
              <a:t>Number </a:t>
            </a:r>
            <a:r>
              <a:rPr lang="en-IN" sz="2400" dirty="0" smtClean="0">
                <a:latin typeface="Times" panose="02020603060405020304" pitchFamily="18" charset="0"/>
                <a:cs typeface="Times New Roman" pitchFamily="18" charset="0"/>
              </a:rPr>
              <a:t>of private </a:t>
            </a:r>
            <a:r>
              <a:rPr lang="en-IN" sz="2400" dirty="0" smtClean="0">
                <a:latin typeface="Times" panose="02020603060405020304" pitchFamily="18" charset="0"/>
                <a:cs typeface="Times New Roman" pitchFamily="18" charset="0"/>
              </a:rPr>
              <a:t>seed firms increased since these reforms in Bihar</a:t>
            </a:r>
            <a:endParaRPr lang="en-IN" sz="2400" dirty="0" smtClean="0">
              <a:latin typeface="Times" panose="02020603060405020304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7200" y="2628"/>
            <a:ext cx="1066800" cy="329184"/>
          </a:xfrm>
        </p:spPr>
        <p:txBody>
          <a:bodyPr/>
          <a:lstStyle/>
          <a:p>
            <a:pPr algn="r"/>
            <a:fld id="{B6F15528-21DE-4FAA-801E-634DDDAF4B2B}" type="slidenum">
              <a:rPr lang="en-US" smtClean="0"/>
              <a:pPr algn="r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66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rmAutofit/>
          </a:bodyPr>
          <a:lstStyle/>
          <a:p>
            <a:r>
              <a:rPr lang="en-IN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Selected Key </a:t>
            </a:r>
            <a:r>
              <a:rPr lang="en-IN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Findings</a:t>
            </a:r>
            <a:endParaRPr lang="en-IN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64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b="1" i="1" u="sng" dirty="0" smtClean="0">
                <a:latin typeface="Times" panose="02020603060405020304" pitchFamily="18" charset="0"/>
                <a:cs typeface="Times New Roman" pitchFamily="18" charset="0"/>
              </a:rPr>
              <a:t>Procurement (PACS, Bihar)</a:t>
            </a:r>
            <a:endParaRPr lang="en-IN" dirty="0">
              <a:latin typeface="Times" panose="02020603060405020304" pitchFamily="18" charset="0"/>
              <a:cs typeface="Times New Roman" pitchFamily="18" charset="0"/>
            </a:endParaRPr>
          </a:p>
          <a:p>
            <a:r>
              <a:rPr lang="en-IN" dirty="0">
                <a:latin typeface="Times" panose="02020603060405020304" pitchFamily="18" charset="0"/>
                <a:cs typeface="Times New Roman" pitchFamily="18" charset="0"/>
              </a:rPr>
              <a:t>Present at every </a:t>
            </a:r>
            <a:r>
              <a:rPr lang="en-IN" i="1" dirty="0">
                <a:latin typeface="Times" panose="02020603060405020304" pitchFamily="18" charset="0"/>
                <a:cs typeface="Times New Roman" pitchFamily="18" charset="0"/>
              </a:rPr>
              <a:t>Panchayat </a:t>
            </a:r>
            <a:r>
              <a:rPr lang="en-IN" dirty="0" smtClean="0">
                <a:latin typeface="Times" panose="02020603060405020304" pitchFamily="18" charset="0"/>
                <a:cs typeface="Times New Roman" pitchFamily="18" charset="0"/>
              </a:rPr>
              <a:t>level (8,300 plus in nos.)</a:t>
            </a:r>
            <a:endParaRPr lang="en-IN" dirty="0">
              <a:latin typeface="Times" panose="02020603060405020304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" panose="02020603060405020304" pitchFamily="18" charset="0"/>
                <a:cs typeface="Times New Roman" pitchFamily="18" charset="0"/>
              </a:rPr>
              <a:t>Institutional weaknesses of PACS, eroded its eminence:</a:t>
            </a:r>
          </a:p>
          <a:p>
            <a:pPr marL="622300" indent="-182563">
              <a:buFontTx/>
              <a:buChar char="-"/>
            </a:pPr>
            <a:r>
              <a:rPr lang="en-US" dirty="0" smtClean="0">
                <a:latin typeface="Times" panose="02020603060405020304" pitchFamily="18" charset="0"/>
                <a:cs typeface="Times New Roman" pitchFamily="18" charset="0"/>
              </a:rPr>
              <a:t>Delayed payments (deflects small farmers to </a:t>
            </a:r>
            <a:r>
              <a:rPr lang="en-US" dirty="0" err="1" smtClean="0">
                <a:latin typeface="Times" panose="02020603060405020304" pitchFamily="18" charset="0"/>
                <a:cs typeface="Times New Roman" pitchFamily="18" charset="0"/>
              </a:rPr>
              <a:t>pvt.</a:t>
            </a:r>
            <a:r>
              <a:rPr lang="en-US" dirty="0" smtClean="0">
                <a:latin typeface="Times" panose="02020603060405020304" pitchFamily="18" charset="0"/>
                <a:cs typeface="Times New Roman" pitchFamily="18" charset="0"/>
              </a:rPr>
              <a:t> buyers)</a:t>
            </a:r>
            <a:endParaRPr lang="en-US" dirty="0">
              <a:latin typeface="Times" panose="02020603060405020304" pitchFamily="18" charset="0"/>
              <a:cs typeface="Times New Roman" pitchFamily="18" charset="0"/>
            </a:endParaRPr>
          </a:p>
          <a:p>
            <a:pPr marL="622300" indent="-182563">
              <a:buFontTx/>
              <a:buChar char="-"/>
            </a:pPr>
            <a:r>
              <a:rPr lang="en-US" dirty="0" smtClean="0">
                <a:latin typeface="Times" panose="02020603060405020304" pitchFamily="18" charset="0"/>
                <a:cs typeface="Times New Roman" pitchFamily="18" charset="0"/>
              </a:rPr>
              <a:t>Poor attention to quality </a:t>
            </a:r>
          </a:p>
          <a:p>
            <a:pPr marL="622300" indent="-182563">
              <a:buFontTx/>
              <a:buChar char="-"/>
            </a:pPr>
            <a:r>
              <a:rPr lang="en-US" dirty="0" smtClean="0">
                <a:latin typeface="Times" panose="02020603060405020304" pitchFamily="18" charset="0"/>
                <a:cs typeface="Times New Roman" pitchFamily="18" charset="0"/>
              </a:rPr>
              <a:t>Not accountable to beneficiaries (</a:t>
            </a:r>
            <a:r>
              <a:rPr lang="en-US" i="1" dirty="0" smtClean="0">
                <a:latin typeface="Times" panose="02020603060405020304" pitchFamily="18" charset="0"/>
                <a:cs typeface="Times New Roman" pitchFamily="18" charset="0"/>
              </a:rPr>
              <a:t>Panchayat ?)</a:t>
            </a:r>
            <a:endParaRPr lang="en-US" i="1" dirty="0">
              <a:latin typeface="Times" panose="02020603060405020304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" panose="02020603060405020304" pitchFamily="18" charset="0"/>
                <a:cs typeface="Times New Roman" pitchFamily="18" charset="0"/>
              </a:rPr>
              <a:t>PACS network and State support makes it a strong player, but needs reforms</a:t>
            </a:r>
          </a:p>
          <a:p>
            <a:r>
              <a:rPr lang="en-US" dirty="0" smtClean="0">
                <a:latin typeface="Times" panose="02020603060405020304" pitchFamily="18" charset="0"/>
                <a:cs typeface="Times New Roman" pitchFamily="18" charset="0"/>
              </a:rPr>
              <a:t>Farmers seldom paid in Minimum Support Price (Pvt. buyers)</a:t>
            </a:r>
          </a:p>
          <a:p>
            <a:r>
              <a:rPr lang="en-IN" dirty="0" smtClean="0">
                <a:latin typeface="Times" panose="02020603060405020304" pitchFamily="18" charset="0"/>
                <a:cs typeface="Times New Roman" pitchFamily="18" charset="0"/>
              </a:rPr>
              <a:t>Farmers have high expectations from PACs; ONE STOP SHOP!</a:t>
            </a:r>
            <a:endParaRPr lang="en-IN" dirty="0" smtClean="0">
              <a:latin typeface="Times" panose="0202060306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6F15528-21DE-4FAA-801E-634DDDAF4B2B}" type="slidenum">
              <a:rPr lang="en-US" smtClean="0"/>
              <a:pPr algn="r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4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Selected Key Finding</a:t>
            </a:r>
            <a:endParaRPr lang="en-IN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48600" y="18288"/>
            <a:ext cx="1066800" cy="329184"/>
          </a:xfrm>
        </p:spPr>
        <p:txBody>
          <a:bodyPr/>
          <a:lstStyle/>
          <a:p>
            <a:pPr algn="r"/>
            <a:fld id="{B6F15528-21DE-4FAA-801E-634DDDAF4B2B}" type="slidenum">
              <a:rPr lang="en-US" smtClean="0"/>
              <a:pPr algn="r"/>
              <a:t>13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01869" y="1295400"/>
            <a:ext cx="8098221" cy="46482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u="sng" dirty="0">
                <a:latin typeface="Times" panose="02020603060405020304" pitchFamily="18" charset="0"/>
              </a:rPr>
              <a:t>Issues in Agriculture </a:t>
            </a:r>
            <a:r>
              <a:rPr lang="en-US" b="1" i="1" u="sng" dirty="0" smtClean="0">
                <a:latin typeface="Times" panose="02020603060405020304" pitchFamily="18" charset="0"/>
              </a:rPr>
              <a:t>Marketing </a:t>
            </a:r>
          </a:p>
          <a:p>
            <a:r>
              <a:rPr lang="en-US" b="1" i="1" dirty="0" smtClean="0">
                <a:latin typeface="Times" panose="02020603060405020304" pitchFamily="18" charset="0"/>
              </a:rPr>
              <a:t>(Agriculture Produce Market Committee, APMC)</a:t>
            </a:r>
            <a:endParaRPr lang="en-US" b="1" i="1" dirty="0">
              <a:latin typeface="Times" panose="0202060306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60405020304" pitchFamily="18" charset="0"/>
              </a:rPr>
              <a:t>Continued government control despite limited market access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60405020304" pitchFamily="18" charset="0"/>
              </a:rPr>
              <a:t>Licensing rules inhibits competition by acting as entry barrier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60405020304" pitchFamily="18" charset="0"/>
              </a:rPr>
              <a:t>Severe infrastructural bottlenecks in the APMC markets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60405020304" pitchFamily="18" charset="0"/>
              </a:rPr>
              <a:t>High intermediation cost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60405020304" pitchFamily="18" charset="0"/>
              </a:rPr>
              <a:t>No national level integrated market in the face of regulatory barriers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60405020304" pitchFamily="18" charset="0"/>
              </a:rPr>
              <a:t>Lesser price realisation for farmers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60405020304" pitchFamily="18" charset="0"/>
              </a:rPr>
              <a:t>High wastage due to long supply chain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6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66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085" y="320566"/>
            <a:ext cx="3472577" cy="565069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200" b="1" i="1" u="sng" dirty="0" smtClean="0">
                <a:solidFill>
                  <a:schemeClr val="tx1"/>
                </a:solidFill>
                <a:latin typeface="Garamond" panose="02020404030301010803" pitchFamily="18" charset="0"/>
              </a:rPr>
              <a:t>Bihar Story - </a:t>
            </a:r>
            <a:r>
              <a:rPr lang="en-US" sz="2200" b="1" i="1" u="sng" dirty="0">
                <a:solidFill>
                  <a:schemeClr val="tx1"/>
                </a:solidFill>
                <a:latin typeface="Garamond" panose="02020404030301010803" pitchFamily="18" charset="0"/>
              </a:rPr>
              <a:t>APMC </a:t>
            </a:r>
            <a:r>
              <a:rPr lang="en-US" sz="2200" b="1" i="1" u="sng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sz="2200" b="1" i="1" u="sng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sz="2200" b="1" i="1" u="sng" dirty="0" smtClean="0">
                <a:solidFill>
                  <a:schemeClr val="tx1"/>
                </a:solidFill>
                <a:latin typeface="Garamond" panose="02020404030301010803" pitchFamily="18" charset="0"/>
              </a:rPr>
              <a:t>scrapped (2006)</a:t>
            </a:r>
            <a:endParaRPr lang="en-GB" sz="2200" b="1" i="1" u="sng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3940"/>
            <a:ext cx="4495800" cy="4653460"/>
          </a:xfrm>
          <a:solidFill>
            <a:schemeClr val="accent6">
              <a:lumMod val="40000"/>
              <a:lumOff val="60000"/>
              <a:alpha val="44000"/>
            </a:schemeClr>
          </a:solidFill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en-IN" sz="2000" b="1" dirty="0" smtClean="0">
                <a:latin typeface="Garamond" panose="02020404030301010803" pitchFamily="18" charset="0"/>
              </a:rPr>
              <a:t>All market </a:t>
            </a:r>
            <a:r>
              <a:rPr lang="en-IN" sz="2000" b="1" dirty="0">
                <a:latin typeface="Garamond" panose="02020404030301010803" pitchFamily="18" charset="0"/>
              </a:rPr>
              <a:t>barriers </a:t>
            </a:r>
            <a:r>
              <a:rPr lang="en-IN" sz="2000" b="1" dirty="0" smtClean="0">
                <a:latin typeface="Garamond" panose="02020404030301010803" pitchFamily="18" charset="0"/>
              </a:rPr>
              <a:t>removed, </a:t>
            </a:r>
            <a:r>
              <a:rPr lang="en-IN" sz="2000" b="1" dirty="0" smtClean="0">
                <a:latin typeface="Garamond" panose="02020404030301010803" pitchFamily="18" charset="0"/>
              </a:rPr>
              <a:t>for:</a:t>
            </a:r>
            <a:endParaRPr lang="en-US" sz="2000" b="1" dirty="0" smtClean="0">
              <a:latin typeface="Garamond" panose="02020404030301010803" pitchFamily="18" charset="0"/>
            </a:endParaRPr>
          </a:p>
          <a:p>
            <a:pPr lvl="1"/>
            <a:r>
              <a:rPr lang="en-US" dirty="0">
                <a:latin typeface="Garamond" panose="02020404030301010803" pitchFamily="18" charset="0"/>
              </a:rPr>
              <a:t>P</a:t>
            </a:r>
            <a:r>
              <a:rPr lang="en-US" dirty="0" smtClean="0">
                <a:latin typeface="Garamond" panose="02020404030301010803" pitchFamily="18" charset="0"/>
              </a:rPr>
              <a:t>vt. participation (mkt. development)</a:t>
            </a:r>
            <a:endParaRPr lang="en-US" dirty="0" smtClean="0">
              <a:latin typeface="Garamond" panose="02020404030301010803" pitchFamily="18" charset="0"/>
            </a:endParaRP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Better access </a:t>
            </a:r>
            <a:r>
              <a:rPr lang="en-US" dirty="0" smtClean="0">
                <a:latin typeface="Garamond" panose="02020404030301010803" pitchFamily="18" charset="0"/>
              </a:rPr>
              <a:t>for farmers</a:t>
            </a:r>
            <a:endParaRPr lang="en-US" dirty="0" smtClean="0">
              <a:latin typeface="Garamond" panose="02020404030301010803" pitchFamily="18" charset="0"/>
            </a:endParaRP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Engage </a:t>
            </a:r>
            <a:r>
              <a:rPr lang="en-US" dirty="0" smtClean="0">
                <a:latin typeface="Garamond" panose="02020404030301010803" pitchFamily="18" charset="0"/>
              </a:rPr>
              <a:t>farmers in contract farming</a:t>
            </a:r>
          </a:p>
          <a:p>
            <a:r>
              <a:rPr lang="en-US" sz="2000" b="1" dirty="0" smtClean="0">
                <a:latin typeface="Garamond" panose="02020404030301010803" pitchFamily="18" charset="0"/>
              </a:rPr>
              <a:t>Ground experience</a:t>
            </a:r>
            <a:r>
              <a:rPr lang="en-US" sz="2000" b="1" dirty="0" smtClean="0">
                <a:latin typeface="Garamond" panose="02020404030301010803" pitchFamily="18" charset="0"/>
              </a:rPr>
              <a:t>, </a:t>
            </a:r>
            <a:r>
              <a:rPr lang="en-US" sz="2000" b="1" dirty="0" smtClean="0">
                <a:latin typeface="Garamond" panose="02020404030301010803" pitchFamily="18" charset="0"/>
              </a:rPr>
              <a:t>belied </a:t>
            </a:r>
            <a:r>
              <a:rPr lang="en-US" sz="2000" b="1" dirty="0" smtClean="0">
                <a:latin typeface="Garamond" panose="02020404030301010803" pitchFamily="18" charset="0"/>
              </a:rPr>
              <a:t>potential</a:t>
            </a:r>
            <a:endParaRPr lang="en-US" sz="2000" b="1" dirty="0" smtClean="0">
              <a:latin typeface="Garamond" panose="02020404030301010803" pitchFamily="18" charset="0"/>
            </a:endParaRP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Little private </a:t>
            </a:r>
            <a:r>
              <a:rPr lang="en-US" dirty="0" smtClean="0">
                <a:latin typeface="Garamond" panose="02020404030301010803" pitchFamily="18" charset="0"/>
              </a:rPr>
              <a:t>investments in </a:t>
            </a:r>
            <a:r>
              <a:rPr lang="en-US" dirty="0" smtClean="0">
                <a:latin typeface="Garamond" panose="02020404030301010803" pitchFamily="18" charset="0"/>
              </a:rPr>
              <a:t>infra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Benefits reaped </a:t>
            </a:r>
            <a:r>
              <a:rPr lang="en-US" dirty="0" smtClean="0">
                <a:latin typeface="Garamond" panose="02020404030301010803" pitchFamily="18" charset="0"/>
              </a:rPr>
              <a:t>majorly by medium/large farmers (selling in </a:t>
            </a:r>
            <a:r>
              <a:rPr lang="en-US" dirty="0" err="1" smtClean="0">
                <a:latin typeface="Garamond" panose="02020404030301010803" pitchFamily="18" charset="0"/>
              </a:rPr>
              <a:t>organised</a:t>
            </a:r>
            <a:r>
              <a:rPr lang="en-US" dirty="0" smtClean="0">
                <a:latin typeface="Garamond" panose="02020404030301010803" pitchFamily="18" charset="0"/>
              </a:rPr>
              <a:t> markets)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Decline in transaction cost </a:t>
            </a:r>
            <a:r>
              <a:rPr lang="en-US" dirty="0" smtClean="0">
                <a:latin typeface="Garamond" panose="02020404030301010803" pitchFamily="18" charset="0"/>
              </a:rPr>
              <a:t>(savings </a:t>
            </a:r>
            <a:r>
              <a:rPr lang="en-US" dirty="0">
                <a:latin typeface="Garamond" panose="02020404030301010803" pitchFamily="18" charset="0"/>
              </a:rPr>
              <a:t>by farmers selling in </a:t>
            </a:r>
            <a:r>
              <a:rPr lang="en-US" dirty="0" err="1" smtClean="0">
                <a:latin typeface="Garamond" panose="02020404030301010803" pitchFamily="18" charset="0"/>
              </a:rPr>
              <a:t>organised</a:t>
            </a:r>
            <a:r>
              <a:rPr lang="en-US" dirty="0" smtClean="0">
                <a:latin typeface="Garamond" panose="02020404030301010803" pitchFamily="18" charset="0"/>
              </a:rPr>
              <a:t> markets</a:t>
            </a:r>
            <a:r>
              <a:rPr lang="en-US" dirty="0">
                <a:latin typeface="Garamond" panose="02020404030301010803" pitchFamily="18" charset="0"/>
              </a:rPr>
              <a:t>)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Thriving ‘middle layer’ </a:t>
            </a:r>
            <a:r>
              <a:rPr lang="en-US" dirty="0" smtClean="0">
                <a:latin typeface="Garamond" panose="02020404030301010803" pitchFamily="18" charset="0"/>
              </a:rPr>
              <a:t>– perceived </a:t>
            </a:r>
            <a:r>
              <a:rPr lang="en-US" dirty="0" smtClean="0">
                <a:latin typeface="Garamond" panose="02020404030301010803" pitchFamily="18" charset="0"/>
              </a:rPr>
              <a:t>as a win-win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78055" y="0"/>
            <a:ext cx="1066800" cy="329184"/>
          </a:xfrm>
        </p:spPr>
        <p:txBody>
          <a:bodyPr/>
          <a:lstStyle/>
          <a:p>
            <a:pPr algn="r"/>
            <a:fld id="{B8E6F779-9FD0-4E12-B429-EE605FAE40E2}" type="slidenum">
              <a:rPr lang="en-GB" smtClean="0"/>
              <a:pPr algn="r"/>
              <a:t>14</a:t>
            </a:fld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94176" y="1140370"/>
            <a:ext cx="4021224" cy="4771698"/>
          </a:xfrm>
          <a:prstGeom prst="rect">
            <a:avLst/>
          </a:prstGeom>
          <a:solidFill>
            <a:schemeClr val="accent4">
              <a:lumMod val="60000"/>
              <a:lumOff val="40000"/>
              <a:alpha val="30000"/>
            </a:schemeClr>
          </a:solidFill>
          <a:ln>
            <a:solidFill>
              <a:srgbClr val="FFC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latin typeface="Garamond" panose="02020404030301010803" pitchFamily="18" charset="0"/>
              </a:rPr>
              <a:t>Compliant with all </a:t>
            </a:r>
            <a:r>
              <a:rPr lang="en-US" sz="2000" b="1" dirty="0" smtClean="0">
                <a:latin typeface="Garamond" panose="02020404030301010803" pitchFamily="18" charset="0"/>
              </a:rPr>
              <a:t>3 provisions </a:t>
            </a:r>
            <a:r>
              <a:rPr lang="en-US" sz="2000" b="1" dirty="0" smtClean="0">
                <a:latin typeface="Garamond" panose="02020404030301010803" pitchFamily="18" charset="0"/>
              </a:rPr>
              <a:t>of </a:t>
            </a:r>
            <a:r>
              <a:rPr lang="en-US" sz="2000" b="1" dirty="0" smtClean="0">
                <a:latin typeface="Garamond" panose="02020404030301010803" pitchFamily="18" charset="0"/>
              </a:rPr>
              <a:t>APMC </a:t>
            </a:r>
            <a:r>
              <a:rPr lang="en-US" sz="2000" b="1" dirty="0" smtClean="0">
                <a:latin typeface="Garamond" panose="02020404030301010803" pitchFamily="18" charset="0"/>
              </a:rPr>
              <a:t>Act: Direct marketing, </a:t>
            </a:r>
            <a:r>
              <a:rPr lang="en-US" sz="2000" b="1" dirty="0" smtClean="0">
                <a:latin typeface="Garamond" panose="02020404030301010803" pitchFamily="18" charset="0"/>
              </a:rPr>
              <a:t>Contract </a:t>
            </a:r>
            <a:r>
              <a:rPr lang="en-US" sz="2000" b="1" dirty="0" smtClean="0">
                <a:latin typeface="Garamond" panose="02020404030301010803" pitchFamily="18" charset="0"/>
              </a:rPr>
              <a:t>farming </a:t>
            </a:r>
            <a:r>
              <a:rPr lang="en-US" sz="2000" b="1" dirty="0" smtClean="0">
                <a:latin typeface="Garamond" panose="02020404030301010803" pitchFamily="18" charset="0"/>
              </a:rPr>
              <a:t>&amp; </a:t>
            </a:r>
            <a:r>
              <a:rPr lang="en-US" sz="2000" b="1" dirty="0" err="1" smtClean="0">
                <a:latin typeface="Garamond" panose="02020404030301010803" pitchFamily="18" charset="0"/>
              </a:rPr>
              <a:t>Pvt</a:t>
            </a:r>
            <a:r>
              <a:rPr lang="en-US" sz="2000" b="1" dirty="0" smtClean="0">
                <a:latin typeface="Garamond" panose="02020404030301010803" pitchFamily="18" charset="0"/>
              </a:rPr>
              <a:t> markets</a:t>
            </a:r>
            <a:endParaRPr lang="en-US" sz="2000" b="1" dirty="0" smtClean="0">
              <a:latin typeface="Garamond" panose="02020404030301010803" pitchFamily="18" charset="0"/>
            </a:endParaRPr>
          </a:p>
          <a:p>
            <a:r>
              <a:rPr lang="en-US" sz="2000" b="1" dirty="0" smtClean="0">
                <a:latin typeface="Garamond" panose="02020404030301010803" pitchFamily="18" charset="0"/>
              </a:rPr>
              <a:t>Even with ‘full’ reform, ground condition </a:t>
            </a:r>
            <a:r>
              <a:rPr lang="en-US" sz="2000" b="1" dirty="0" smtClean="0">
                <a:latin typeface="Garamond" panose="02020404030301010803" pitchFamily="18" charset="0"/>
              </a:rPr>
              <a:t>not </a:t>
            </a:r>
            <a:r>
              <a:rPr lang="en-US" sz="2000" b="1" dirty="0" smtClean="0">
                <a:latin typeface="Garamond" panose="02020404030301010803" pitchFamily="18" charset="0"/>
              </a:rPr>
              <a:t>changed much</a:t>
            </a:r>
          </a:p>
          <a:p>
            <a:pPr marL="449263" lvl="1"/>
            <a:r>
              <a:rPr lang="en-US" sz="2000" dirty="0" smtClean="0">
                <a:latin typeface="Garamond" panose="02020404030301010803" pitchFamily="18" charset="0"/>
              </a:rPr>
              <a:t>Existence of </a:t>
            </a:r>
            <a:r>
              <a:rPr lang="en-US" sz="2000" dirty="0" smtClean="0">
                <a:latin typeface="Garamond" panose="02020404030301010803" pitchFamily="18" charset="0"/>
              </a:rPr>
              <a:t>Entry barriers</a:t>
            </a:r>
          </a:p>
          <a:p>
            <a:pPr marL="449263" lvl="1"/>
            <a:r>
              <a:rPr lang="en-US" sz="2000" dirty="0" smtClean="0">
                <a:latin typeface="Garamond" panose="02020404030301010803" pitchFamily="18" charset="0"/>
              </a:rPr>
              <a:t>No farmer-consumer </a:t>
            </a:r>
            <a:r>
              <a:rPr lang="en-US" sz="2000" dirty="0" smtClean="0">
                <a:latin typeface="Garamond" panose="02020404030301010803" pitchFamily="18" charset="0"/>
              </a:rPr>
              <a:t>market</a:t>
            </a:r>
          </a:p>
          <a:p>
            <a:pPr marL="449263" lvl="1"/>
            <a:r>
              <a:rPr lang="en-US" sz="2000" dirty="0" smtClean="0">
                <a:latin typeface="Garamond" panose="02020404030301010803" pitchFamily="18" charset="0"/>
              </a:rPr>
              <a:t>Only </a:t>
            </a:r>
            <a:r>
              <a:rPr lang="en-US" sz="2000" dirty="0" smtClean="0">
                <a:latin typeface="Garamond" panose="02020404030301010803" pitchFamily="18" charset="0"/>
              </a:rPr>
              <a:t>2 licenses issued for </a:t>
            </a:r>
            <a:r>
              <a:rPr lang="en-US" sz="2000" dirty="0" err="1" smtClean="0">
                <a:latin typeface="Garamond" panose="02020404030301010803" pitchFamily="18" charset="0"/>
              </a:rPr>
              <a:t>pvt</a:t>
            </a:r>
            <a:r>
              <a:rPr lang="en-US" sz="2000" dirty="0" smtClean="0">
                <a:latin typeface="Garamond" panose="02020404030301010803" pitchFamily="18" charset="0"/>
              </a:rPr>
              <a:t> markets</a:t>
            </a:r>
            <a:r>
              <a:rPr lang="en-US" sz="2000" dirty="0" smtClean="0">
                <a:latin typeface="Garamond" panose="02020404030301010803" pitchFamily="18" charset="0"/>
              </a:rPr>
              <a:t>; </a:t>
            </a:r>
            <a:r>
              <a:rPr lang="en-US" sz="2000" dirty="0" smtClean="0">
                <a:latin typeface="Garamond" panose="02020404030301010803" pitchFamily="18" charset="0"/>
              </a:rPr>
              <a:t>non-operational</a:t>
            </a:r>
            <a:endParaRPr lang="en-US" sz="2000" dirty="0" smtClean="0">
              <a:latin typeface="Garamond" panose="02020404030301010803" pitchFamily="18" charset="0"/>
            </a:endParaRPr>
          </a:p>
          <a:p>
            <a:pPr marL="449263" lvl="1"/>
            <a:r>
              <a:rPr lang="en-US" sz="2000" dirty="0" smtClean="0">
                <a:latin typeface="Garamond" panose="02020404030301010803" pitchFamily="18" charset="0"/>
              </a:rPr>
              <a:t>Only </a:t>
            </a:r>
            <a:r>
              <a:rPr lang="en-US" sz="2000" dirty="0" smtClean="0">
                <a:latin typeface="Garamond" panose="02020404030301010803" pitchFamily="18" charset="0"/>
              </a:rPr>
              <a:t>1 license for trading in multiple markets</a:t>
            </a:r>
          </a:p>
          <a:p>
            <a:pPr marL="449263" lvl="1"/>
            <a:r>
              <a:rPr lang="en-US" sz="2000" dirty="0" smtClean="0">
                <a:latin typeface="Garamond" panose="02020404030301010803" pitchFamily="18" charset="0"/>
              </a:rPr>
              <a:t>No </a:t>
            </a:r>
            <a:r>
              <a:rPr lang="en-US" sz="2000" dirty="0" smtClean="0">
                <a:latin typeface="Garamond" panose="02020404030301010803" pitchFamily="18" charset="0"/>
              </a:rPr>
              <a:t>registration of contract farming</a:t>
            </a:r>
          </a:p>
          <a:p>
            <a:pPr marL="449263" lvl="1"/>
            <a:r>
              <a:rPr lang="en-US" sz="2000" dirty="0" smtClean="0">
                <a:latin typeface="Garamond" panose="02020404030301010803" pitchFamily="18" charset="0"/>
              </a:rPr>
              <a:t>76 </a:t>
            </a:r>
            <a:r>
              <a:rPr lang="en-US" sz="2000" dirty="0" smtClean="0">
                <a:latin typeface="Garamond" panose="02020404030301010803" pitchFamily="18" charset="0"/>
              </a:rPr>
              <a:t>direct </a:t>
            </a:r>
            <a:r>
              <a:rPr lang="en-US" sz="2000" dirty="0" smtClean="0">
                <a:latin typeface="Garamond" panose="02020404030301010803" pitchFamily="18" charset="0"/>
              </a:rPr>
              <a:t>marketing licenses, limited </a:t>
            </a:r>
            <a:r>
              <a:rPr lang="en-US" sz="2000" dirty="0" smtClean="0">
                <a:latin typeface="Garamond" panose="02020404030301010803" pitchFamily="18" charset="0"/>
              </a:rPr>
              <a:t>operationalization</a:t>
            </a:r>
            <a:endParaRPr lang="en-GB" sz="2000" dirty="0">
              <a:latin typeface="Garamond" panose="02020404030301010803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002928" y="317799"/>
            <a:ext cx="3791980" cy="5650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i="1" u="sng" dirty="0" smtClean="0">
                <a:latin typeface="Garamond" panose="02020404030301010803" pitchFamily="18" charset="0"/>
              </a:rPr>
              <a:t>Rajasthan Story - APMC </a:t>
            </a:r>
            <a:r>
              <a:rPr lang="en-US" sz="2400" b="1" i="1" u="sng" dirty="0" smtClean="0">
                <a:latin typeface="Garamond" panose="02020404030301010803" pitchFamily="18" charset="0"/>
              </a:rPr>
              <a:t>Embraced (2005)</a:t>
            </a:r>
            <a:endParaRPr lang="en-GB" sz="2400" b="1" i="1" u="sng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49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8229600" cy="1905001"/>
          </a:xfrm>
        </p:spPr>
        <p:txBody>
          <a:bodyPr/>
          <a:lstStyle/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IV</a:t>
            </a:r>
            <a:r>
              <a:rPr lang="en-US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 Transport</a:t>
            </a:r>
            <a:endParaRPr lang="en-IN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48600" y="36786"/>
            <a:ext cx="1066800" cy="32918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13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48600" y="10510"/>
            <a:ext cx="1066800" cy="329184"/>
          </a:xfrm>
        </p:spPr>
        <p:txBody>
          <a:bodyPr/>
          <a:lstStyle/>
          <a:p>
            <a:fld id="{94C23AD2-365E-4510-94F0-0DC553520069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Background: National Policy regime</a:t>
            </a:r>
            <a:endParaRPr lang="en-GB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11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Motor Vehicles Act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MV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1914 inadequate, amended in 1939 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Spirit of the MV Act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operationalised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through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Road Transport Corporation Act 1950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special provisions for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Road Transport Units (SRTUs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MV Act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Reservation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SRTUs in partial/complete exclusion of private players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discretion of the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</a:p>
          <a:p>
            <a:pPr marL="800100" lvl="1" indent="-342900"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discretion led to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wide variation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transport set up across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20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Background: National Policy regime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3429000"/>
          </a:xfrm>
        </p:spPr>
        <p:txBody>
          <a:bodyPr>
            <a:normAutofit fontScale="92500" lnSpcReduction="20000"/>
          </a:bodyPr>
          <a:lstStyle/>
          <a:p>
            <a:pPr marL="0" lvl="1" indent="0">
              <a:buNone/>
            </a:pPr>
            <a:r>
              <a:rPr lang="en-US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Motor Vehicles Act</a:t>
            </a:r>
          </a:p>
          <a:p>
            <a:pPr marL="342900" lvl="1" indent="-342900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Road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 placed in Schedule B of Industrial Policy Resolution 1956, indicating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move towards state control</a:t>
            </a:r>
          </a:p>
          <a:p>
            <a:pPr marL="342900" lvl="1" indent="-342900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MV Act revised in 1988 to accommodate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private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participation, but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corresponding reflection in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RTC Act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State legislations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did not happen 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Road Transport &amp; Safety Authority Bill, 2014 :</a:t>
            </a:r>
          </a:p>
          <a:p>
            <a:pPr marL="0" lvl="1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proposes improved regulatory architecture for public 	transport (nationally)</a:t>
            </a:r>
          </a:p>
          <a:p>
            <a:pPr marL="0" lvl="1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encourages States to consider state-level authorities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48600" y="18288"/>
            <a:ext cx="1066800" cy="32918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39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804" y="304800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Key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Findings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Monopoly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of Gujarat State Road Transport Corporation</a:t>
            </a:r>
            <a:endParaRPr lang="en-GB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37338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‘Stage carriage’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monopoly to GSRTC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inter-city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routes (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1994)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Similar tendency in state policy: Kerala, Karnataka, TN, etc.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High operational cost of GSRTC (about US$47mn in 2012-13), burden on the state exchequer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Shrinking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GSRTC fleet &amp;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passenger demand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entry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private operators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(in ‘stage carriage’) – regulatory  failure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Led to rent-seeking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behaviour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Private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operators deemed illegal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(stage carriage)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penalised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Service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public &amp; private operators comparable, consumers indifferent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-23648"/>
            <a:ext cx="1066800" cy="329184"/>
          </a:xfrm>
        </p:spPr>
        <p:txBody>
          <a:bodyPr/>
          <a:lstStyle/>
          <a:p>
            <a:fld id="{94C23AD2-365E-4510-94F0-0DC553520069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59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3716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Key Findings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800" b="1" u="sng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Abolishment of Madhya Pradesh State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Road Transport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Corporation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(Greater Openness)</a:t>
            </a:r>
            <a:endParaRPr lang="en-GB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10000"/>
          </a:xfrm>
        </p:spPr>
        <p:txBody>
          <a:bodyPr>
            <a:normAutofit/>
          </a:bodyPr>
          <a:lstStyle/>
          <a:p>
            <a:r>
              <a:rPr lang="en-IN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Liberalised sector </a:t>
            </a:r>
            <a:r>
              <a:rPr lang="en-IN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MPSRTC’s </a:t>
            </a:r>
            <a:r>
              <a:rPr lang="en-IN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abolishment in 2005</a:t>
            </a:r>
            <a:endParaRPr lang="en-IN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DoT’s </a:t>
            </a:r>
            <a:r>
              <a:rPr lang="en-IN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 more as administrative body than performing regulatory functions (limited to licensing and fare </a:t>
            </a:r>
            <a:r>
              <a:rPr lang="en-IN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setting)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of the ‘rules of the game’ (allocation of powers to public authorities to regulate private operators) – not done</a:t>
            </a:r>
            <a:endParaRPr lang="en-IN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Fare determination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 an opaque process, not </a:t>
            </a:r>
            <a:r>
              <a:rPr lang="en-IN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inclusive</a:t>
            </a:r>
            <a:endParaRPr lang="en-IN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accountability of private bus operators: </a:t>
            </a:r>
            <a:r>
              <a:rPr lang="en-IN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non-availability </a:t>
            </a:r>
            <a:r>
              <a:rPr lang="en-IN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non-profitable </a:t>
            </a:r>
            <a:r>
              <a:rPr lang="en-IN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routes, off </a:t>
            </a:r>
            <a:r>
              <a:rPr lang="en-IN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peak </a:t>
            </a:r>
            <a:r>
              <a:rPr lang="en-IN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hours</a:t>
            </a:r>
            <a:endParaRPr lang="en-IN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0"/>
            <a:ext cx="1066800" cy="329184"/>
          </a:xfrm>
        </p:spPr>
        <p:txBody>
          <a:bodyPr/>
          <a:lstStyle/>
          <a:p>
            <a:fld id="{94C23AD2-365E-4510-94F0-0DC553520069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004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Outline</a:t>
            </a:r>
            <a:endParaRPr lang="en-IN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7338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Context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Methodology (India)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Staple Food (Wheat)</a:t>
            </a:r>
          </a:p>
          <a:p>
            <a:pPr lvl="1">
              <a:buFontTx/>
              <a:buChar char="-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Key Findings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Bus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Transport</a:t>
            </a:r>
          </a:p>
          <a:p>
            <a:pPr lvl="1">
              <a:buFontTx/>
              <a:buChar char="-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Key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Findings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Concluding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Remarks</a:t>
            </a:r>
          </a:p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48600" y="15766"/>
            <a:ext cx="1066800" cy="329184"/>
          </a:xfrm>
        </p:spPr>
        <p:txBody>
          <a:bodyPr/>
          <a:lstStyle/>
          <a:p>
            <a:pPr algn="r"/>
            <a:fld id="{B6F15528-21DE-4FAA-801E-634DDDAF4B2B}" type="slidenum">
              <a:rPr lang="en-US" smtClean="0"/>
              <a:pPr algn="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3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7200" y="64008"/>
            <a:ext cx="1066800" cy="329184"/>
          </a:xfrm>
        </p:spPr>
        <p:txBody>
          <a:bodyPr/>
          <a:lstStyle/>
          <a:p>
            <a:fld id="{94C23AD2-365E-4510-94F0-0DC553520069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286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Concluding</a:t>
            </a:r>
            <a:r>
              <a:rPr kumimoji="0" lang="en-GB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Remarks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19692"/>
          </a:xfrm>
        </p:spPr>
        <p:txBody>
          <a:bodyPr>
            <a:normAutofit/>
          </a:bodyPr>
          <a:lstStyle/>
          <a:p>
            <a:pPr marL="0" indent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Monopoly Vs Competition: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Monopoly is costly to maintain for Govt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(bus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transport)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Withdrawal of government doesn’t necessarily promote 	sectoral efficiency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(staple food)</a:t>
            </a:r>
          </a:p>
          <a:p>
            <a:pPr marL="0" indent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Pro-competitive policies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Govt. Supervision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Well-functioning markets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Citizens welfare</a:t>
            </a:r>
          </a:p>
          <a:p>
            <a:pPr marL="0" indent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Pro-competitive public procurement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 help promote greater private sector participation</a:t>
            </a:r>
          </a:p>
          <a:p>
            <a:pPr marL="0" indent="0"/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PPPs offer scope and opportunities for private sector as ‘service providers’ for Public authorities (Ownership Vs Risks)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having more regulators (esp. in Service Sectors) the answer to better management of competition in sectors?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66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b="1" dirty="0" smtClean="0"/>
              <a:t>Thank You</a:t>
            </a:r>
            <a:r>
              <a:rPr lang="en-US" sz="4400" b="1" dirty="0" smtClean="0"/>
              <a:t>!</a:t>
            </a:r>
          </a:p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en-US" sz="2800" b="1" dirty="0" smtClean="0">
                <a:hlinkClick r:id="rId2"/>
              </a:rPr>
              <a:t>rsg@cuts.org</a:t>
            </a:r>
            <a:r>
              <a:rPr lang="en-US" sz="2800" b="1" dirty="0" smtClean="0"/>
              <a:t> &amp; </a:t>
            </a:r>
            <a:r>
              <a:rPr lang="en-US" sz="2800" b="1" dirty="0" smtClean="0">
                <a:hlinkClick r:id="rId3"/>
              </a:rPr>
              <a:t>c-cier@cuts.or</a:t>
            </a:r>
            <a:r>
              <a:rPr lang="en-US" sz="2800" b="1" dirty="0" smtClean="0">
                <a:hlinkClick r:id="rId3"/>
              </a:rPr>
              <a:t>g</a:t>
            </a:r>
            <a:endParaRPr lang="en-US" sz="2800" b="1" dirty="0" smtClean="0"/>
          </a:p>
          <a:p>
            <a:pPr marL="0" indent="0" algn="ctr">
              <a:buNone/>
            </a:pPr>
            <a:r>
              <a:rPr lang="en-US" sz="2800" b="1" dirty="0" smtClean="0">
                <a:hlinkClick r:id="rId4"/>
              </a:rPr>
              <a:t>www.cuts-ccier.org/CREW</a:t>
            </a:r>
            <a:r>
              <a:rPr lang="en-US" sz="2800" b="1" dirty="0" smtClean="0"/>
              <a:t>  </a:t>
            </a:r>
            <a:r>
              <a:rPr lang="en-US" b="1" dirty="0" smtClean="0"/>
              <a:t> </a:t>
            </a:r>
            <a:endParaRPr lang="en-IN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7200" y="0"/>
            <a:ext cx="1066800" cy="32918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3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924800" cy="144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Context</a:t>
            </a:r>
            <a:endParaRPr lang="en-IN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43041" y="0"/>
            <a:ext cx="1066800" cy="329184"/>
          </a:xfrm>
        </p:spPr>
        <p:txBody>
          <a:bodyPr/>
          <a:lstStyle/>
          <a:p>
            <a:pPr algn="r"/>
            <a:fld id="{B6F15528-21DE-4FAA-801E-634DDDAF4B2B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61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pPr marL="0" lvl="0" indent="0" algn="ctr"/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Context: </a:t>
            </a:r>
            <a:r>
              <a:rPr lang="en-US" sz="3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Competition Regimes in the Developing World </a:t>
            </a:r>
            <a:r>
              <a:rPr lang="en-US" sz="32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3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CUTS views</a:t>
            </a:r>
            <a:r>
              <a:rPr lang="en-US" sz="32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IN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305800" cy="3581400"/>
          </a:xfrm>
        </p:spPr>
        <p:txBody>
          <a:bodyPr>
            <a:noAutofit/>
          </a:bodyPr>
          <a:lstStyle/>
          <a:p>
            <a:pPr lvl="0" algn="just"/>
            <a:r>
              <a:rPr lang="en-US" dirty="0" smtClean="0">
                <a:solidFill>
                  <a:prstClr val="black"/>
                </a:solidFill>
                <a:latin typeface="Times" panose="020206030604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Many </a:t>
            </a:r>
            <a:r>
              <a:rPr lang="en-US" dirty="0">
                <a:solidFill>
                  <a:prstClr val="black"/>
                </a:solidFill>
                <a:latin typeface="Times" panose="020206030604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DCs/LDCs have adopted competition laws in the last decade or so, but </a:t>
            </a:r>
            <a:r>
              <a:rPr lang="en-US" b="1" dirty="0">
                <a:solidFill>
                  <a:prstClr val="black"/>
                </a:solidFill>
                <a:latin typeface="Times" panose="020206030604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implementation remains limited &amp; weak</a:t>
            </a:r>
          </a:p>
          <a:p>
            <a:pPr lvl="0" algn="just"/>
            <a:r>
              <a:rPr lang="en-US" dirty="0">
                <a:solidFill>
                  <a:prstClr val="black"/>
                </a:solidFill>
                <a:latin typeface="Times" panose="020206030604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Government </a:t>
            </a:r>
            <a:r>
              <a:rPr lang="en-US" b="1" dirty="0">
                <a:solidFill>
                  <a:prstClr val="black"/>
                </a:solidFill>
                <a:latin typeface="Times" panose="020206030604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policies affect competition</a:t>
            </a:r>
            <a:r>
              <a:rPr lang="en-US" dirty="0">
                <a:solidFill>
                  <a:prstClr val="black"/>
                </a:solidFill>
                <a:latin typeface="Times" panose="020206030604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, markets remain </a:t>
            </a:r>
            <a:r>
              <a:rPr lang="en-US" b="1" dirty="0">
                <a:solidFill>
                  <a:prstClr val="black"/>
                </a:solidFill>
                <a:latin typeface="Times" panose="020206030604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concentrated </a:t>
            </a:r>
            <a:r>
              <a:rPr lang="en-US" dirty="0">
                <a:solidFill>
                  <a:prstClr val="black"/>
                </a:solidFill>
                <a:latin typeface="Times" panose="020206030604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b="1" dirty="0">
                <a:solidFill>
                  <a:prstClr val="black"/>
                </a:solidFill>
                <a:latin typeface="Times" panose="020206030604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anti-competitive practices </a:t>
            </a:r>
            <a:r>
              <a:rPr lang="en-US" dirty="0">
                <a:solidFill>
                  <a:prstClr val="black"/>
                </a:solidFill>
                <a:latin typeface="Times" panose="020206030604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prevail</a:t>
            </a:r>
          </a:p>
          <a:p>
            <a:pPr lvl="0" algn="just"/>
            <a:r>
              <a:rPr lang="en-US" b="1" dirty="0">
                <a:solidFill>
                  <a:prstClr val="black"/>
                </a:solidFill>
                <a:latin typeface="Times" panose="020206030604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Benefits</a:t>
            </a:r>
            <a:r>
              <a:rPr lang="en-US" dirty="0">
                <a:solidFill>
                  <a:prstClr val="black"/>
                </a:solidFill>
                <a:latin typeface="Times" panose="020206030604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from trade &amp; economic </a:t>
            </a:r>
            <a:r>
              <a:rPr lang="en-US" dirty="0" err="1" smtClean="0">
                <a:solidFill>
                  <a:prstClr val="black"/>
                </a:solidFill>
                <a:latin typeface="Times" panose="020206030604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liberalisation</a:t>
            </a:r>
            <a:r>
              <a:rPr lang="en-US" dirty="0" smtClean="0">
                <a:solidFill>
                  <a:prstClr val="black"/>
                </a:solidFill>
                <a:latin typeface="Times" panose="020206030604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; private </a:t>
            </a:r>
            <a:r>
              <a:rPr lang="en-US" dirty="0">
                <a:solidFill>
                  <a:prstClr val="black"/>
                </a:solidFill>
                <a:latin typeface="Times" panose="020206030604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sector participation, doesn’t </a:t>
            </a:r>
            <a:r>
              <a:rPr lang="en-US" dirty="0" smtClean="0">
                <a:solidFill>
                  <a:prstClr val="black"/>
                </a:solidFill>
                <a:latin typeface="Times" panose="020206030604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seem to accrue </a:t>
            </a:r>
            <a:r>
              <a:rPr lang="en-US" dirty="0">
                <a:solidFill>
                  <a:prstClr val="black"/>
                </a:solidFill>
                <a:latin typeface="Times" panose="020206030604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dirty="0" smtClean="0">
                <a:solidFill>
                  <a:prstClr val="black"/>
                </a:solidFill>
                <a:latin typeface="Times" panose="020206030604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many citizens</a:t>
            </a:r>
            <a:endParaRPr lang="en-US" dirty="0">
              <a:solidFill>
                <a:prstClr val="black"/>
              </a:solidFill>
              <a:latin typeface="Times" panose="020206030604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US" dirty="0" smtClean="0">
                <a:solidFill>
                  <a:prstClr val="black"/>
                </a:solidFill>
                <a:latin typeface="Times" panose="020206030604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Gains from competition </a:t>
            </a:r>
            <a:r>
              <a:rPr lang="en-US" dirty="0">
                <a:solidFill>
                  <a:prstClr val="black"/>
                </a:solidFill>
                <a:latin typeface="Times" panose="020206030604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reforms </a:t>
            </a:r>
            <a:r>
              <a:rPr lang="en-US" b="1" dirty="0" smtClean="0">
                <a:solidFill>
                  <a:prstClr val="black"/>
                </a:solidFill>
                <a:latin typeface="Times" panose="020206030604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not understood, demonstrated</a:t>
            </a:r>
            <a:endParaRPr lang="en-IN" b="1" dirty="0">
              <a:latin typeface="Times" panose="020206030604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/>
            <a:r>
              <a:rPr lang="en-US" dirty="0" smtClean="0">
                <a:solidFill>
                  <a:prstClr val="black"/>
                </a:solidFill>
                <a:latin typeface="Times" panose="020206030604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SH </a:t>
            </a:r>
            <a:r>
              <a:rPr lang="en-US" b="1" dirty="0" smtClean="0">
                <a:solidFill>
                  <a:prstClr val="black"/>
                </a:solidFill>
                <a:latin typeface="Times" panose="020206030604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awareness </a:t>
            </a:r>
            <a:r>
              <a:rPr lang="en-US" dirty="0" smtClean="0">
                <a:solidFill>
                  <a:prstClr val="black"/>
                </a:solidFill>
                <a:latin typeface="Times" panose="020206030604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low, and little </a:t>
            </a:r>
            <a:r>
              <a:rPr lang="en-US" b="1" dirty="0" smtClean="0">
                <a:solidFill>
                  <a:prstClr val="black"/>
                </a:solidFill>
                <a:latin typeface="Times" panose="020206030604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attention</a:t>
            </a:r>
            <a:r>
              <a:rPr lang="en-US" dirty="0" smtClean="0">
                <a:solidFill>
                  <a:prstClr val="black"/>
                </a:solidFill>
                <a:latin typeface="Times" panose="020206030604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Times" panose="020206030604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by </a:t>
            </a:r>
            <a:r>
              <a:rPr lang="en-US" dirty="0" smtClean="0">
                <a:solidFill>
                  <a:prstClr val="black"/>
                </a:solidFill>
                <a:latin typeface="Times" panose="020206030604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politicians</a:t>
            </a:r>
            <a:endParaRPr lang="en-US" dirty="0">
              <a:solidFill>
                <a:prstClr val="black"/>
              </a:solidFill>
              <a:latin typeface="Times" panose="020206030604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18288"/>
            <a:ext cx="1066800" cy="329184"/>
          </a:xfrm>
        </p:spPr>
        <p:txBody>
          <a:bodyPr/>
          <a:lstStyle/>
          <a:p>
            <a:pPr algn="r"/>
            <a:fld id="{B6F15528-21DE-4FAA-801E-634DDDAF4B2B}" type="slidenum">
              <a:rPr lang="en-US" smtClean="0"/>
              <a:pPr algn="r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41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334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CREW Project: Overview</a:t>
            </a:r>
            <a:endParaRPr lang="en-IN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48600" y="18288"/>
            <a:ext cx="1066800" cy="329184"/>
          </a:xfrm>
        </p:spPr>
        <p:txBody>
          <a:bodyPr/>
          <a:lstStyle/>
          <a:p>
            <a:pPr algn="r"/>
            <a:fld id="{B6F15528-21DE-4FAA-801E-634DDDAF4B2B}" type="slidenum">
              <a:rPr lang="en-US" smtClean="0"/>
              <a:pPr algn="r"/>
              <a:t>5</a:t>
            </a:fld>
            <a:endParaRPr lang="en-US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59" t="8714" r="35057" b="27372"/>
          <a:stretch/>
        </p:blipFill>
        <p:spPr bwMode="auto">
          <a:xfrm>
            <a:off x="533400" y="2183524"/>
            <a:ext cx="4454847" cy="3302876"/>
          </a:xfrm>
          <a:prstGeom prst="rect">
            <a:avLst/>
          </a:prstGeom>
          <a:noFill/>
          <a:ln w="25400" cmpd="sng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914400" y="35052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IN" b="1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105400" y="1371600"/>
            <a:ext cx="3581400" cy="4114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b="1" u="sng" dirty="0" smtClean="0">
                <a:solidFill>
                  <a:schemeClr val="tx1"/>
                </a:solidFill>
              </a:rPr>
              <a:t>GOAL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To </a:t>
            </a:r>
            <a:r>
              <a:rPr lang="en-GB" sz="2400" dirty="0">
                <a:solidFill>
                  <a:schemeClr val="tx1"/>
                </a:solidFill>
              </a:rPr>
              <a:t>better demonstrate </a:t>
            </a:r>
            <a:r>
              <a:rPr lang="en-GB" sz="2400" b="1" dirty="0">
                <a:solidFill>
                  <a:schemeClr val="tx1"/>
                </a:solidFill>
              </a:rPr>
              <a:t>measurable benefits </a:t>
            </a:r>
            <a:r>
              <a:rPr lang="en-GB" sz="2400" dirty="0">
                <a:solidFill>
                  <a:schemeClr val="tx1"/>
                </a:solidFill>
              </a:rPr>
              <a:t>from an </a:t>
            </a:r>
            <a:r>
              <a:rPr lang="en-GB" sz="2400" b="1" dirty="0">
                <a:solidFill>
                  <a:schemeClr val="tx1"/>
                </a:solidFill>
              </a:rPr>
              <a:t>effective competition policy and law regime </a:t>
            </a:r>
            <a:r>
              <a:rPr lang="en-GB" sz="2400" dirty="0">
                <a:solidFill>
                  <a:schemeClr val="tx1"/>
                </a:solidFill>
              </a:rPr>
              <a:t>in developing countries, for ensuring </a:t>
            </a:r>
            <a:r>
              <a:rPr lang="en-GB" sz="2400" b="1" dirty="0">
                <a:solidFill>
                  <a:schemeClr val="tx1"/>
                </a:solidFill>
              </a:rPr>
              <a:t>long-term support </a:t>
            </a:r>
            <a:r>
              <a:rPr lang="en-GB" sz="2400" dirty="0">
                <a:solidFill>
                  <a:schemeClr val="tx1"/>
                </a:solidFill>
              </a:rPr>
              <a:t>for competition reforms</a:t>
            </a:r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81000" y="1524000"/>
            <a:ext cx="4648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Inception Meeting, Mar 2013</a:t>
            </a:r>
            <a:endParaRPr lang="en-IN" sz="2400" b="1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36" r="17286"/>
          <a:stretch/>
        </p:blipFill>
        <p:spPr bwMode="auto">
          <a:xfrm>
            <a:off x="4648200" y="5638800"/>
            <a:ext cx="421942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022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904" y="653410"/>
            <a:ext cx="8229600" cy="960438"/>
          </a:xfrm>
        </p:spPr>
        <p:txBody>
          <a:bodyPr>
            <a:noAutofit/>
          </a:bodyPr>
          <a:lstStyle/>
          <a:p>
            <a:pPr algn="ctr"/>
            <a:r>
              <a:rPr lang="en-IN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Context: </a:t>
            </a:r>
            <a:r>
              <a:rPr lang="en-US" sz="3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Salient Features of </a:t>
            </a:r>
            <a:r>
              <a:rPr lang="en-US" sz="3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CREW project</a:t>
            </a:r>
            <a:endParaRPr lang="en-IN" sz="3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733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Idea based on CUTS experience and views to make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competition reforms more visible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public policy component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Designed to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enhance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importance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well-functioning markets among ‘southern’ Policymakers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&amp; Key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Actors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b="1" u="sng" dirty="0" smtClean="0">
                <a:latin typeface="Times New Roman" pitchFamily="18" charset="0"/>
                <a:cs typeface="Times New Roman" pitchFamily="18" charset="0"/>
              </a:rPr>
              <a:t>Objective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: Link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competition and regulatory reforms with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consumer and producer welfare</a:t>
            </a: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Scope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 Countries (Ghana, India, The Philippines &amp; Zambia) &amp; 2 Sectors (Staple Food and Bus Transport)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0"/>
            <a:ext cx="1066800" cy="329184"/>
          </a:xfrm>
        </p:spPr>
        <p:txBody>
          <a:bodyPr/>
          <a:lstStyle/>
          <a:p>
            <a:pPr algn="r"/>
            <a:fld id="{B6F15528-21DE-4FAA-801E-634DDDAF4B2B}" type="slidenum">
              <a:rPr lang="en-US" smtClean="0"/>
              <a:pPr algn="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90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167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II. Methodology (India)</a:t>
            </a:r>
            <a:endParaRPr lang="en-IN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6F15528-21DE-4FAA-801E-634DDDAF4B2B}" type="slidenum">
              <a:rPr lang="en-US" smtClean="0"/>
              <a:pPr algn="r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85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Methodology</a:t>
            </a:r>
            <a:endParaRPr lang="en-IN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" panose="02020603060405020304" pitchFamily="18" charset="0"/>
                <a:cs typeface="Times New Roman" pitchFamily="18" charset="0"/>
              </a:rPr>
              <a:t>Identification </a:t>
            </a:r>
            <a:r>
              <a:rPr lang="en-US" sz="2400" dirty="0" smtClean="0">
                <a:latin typeface="Times" panose="02020603060405020304" pitchFamily="18" charset="0"/>
                <a:cs typeface="Times New Roman" pitchFamily="18" charset="0"/>
              </a:rPr>
              <a:t>of </a:t>
            </a:r>
            <a:r>
              <a:rPr lang="en-US" sz="2400" b="1" dirty="0" smtClean="0">
                <a:latin typeface="Times" panose="02020603060405020304" pitchFamily="18" charset="0"/>
                <a:cs typeface="Times New Roman" pitchFamily="18" charset="0"/>
              </a:rPr>
              <a:t>States</a:t>
            </a:r>
            <a:r>
              <a:rPr lang="en-US" sz="2400" dirty="0" smtClean="0">
                <a:latin typeface="Times" panose="02020603060405020304" pitchFamily="18" charset="0"/>
                <a:cs typeface="Times New Roman" pitchFamily="18" charset="0"/>
              </a:rPr>
              <a:t> in India (based on </a:t>
            </a:r>
            <a:r>
              <a:rPr lang="en-US" sz="2400" dirty="0" smtClean="0">
                <a:latin typeface="Times" panose="02020603060405020304" pitchFamily="18" charset="0"/>
                <a:cs typeface="Times New Roman" pitchFamily="18" charset="0"/>
              </a:rPr>
              <a:t>literature, discussions </a:t>
            </a:r>
            <a:r>
              <a:rPr lang="en-US" sz="2400" dirty="0" smtClean="0">
                <a:latin typeface="Times" panose="02020603060405020304" pitchFamily="18" charset="0"/>
                <a:cs typeface="Times New Roman" pitchFamily="18" charset="0"/>
              </a:rPr>
              <a:t>with </a:t>
            </a:r>
            <a:r>
              <a:rPr lang="en-US" sz="2400" dirty="0" smtClean="0">
                <a:latin typeface="Times" panose="02020603060405020304" pitchFamily="18" charset="0"/>
                <a:cs typeface="Times New Roman" pitchFamily="18" charset="0"/>
              </a:rPr>
              <a:t>external experts &amp; project objectives)</a:t>
            </a:r>
            <a:endParaRPr lang="en-US" sz="2400" dirty="0" smtClean="0">
              <a:latin typeface="Times" panose="02020603060405020304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" panose="02020603060405020304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" panose="02020603060405020304" pitchFamily="18" charset="0"/>
                <a:cs typeface="Times New Roman" pitchFamily="18" charset="0"/>
              </a:rPr>
              <a:t>- </a:t>
            </a:r>
            <a:r>
              <a:rPr lang="en-US" sz="2400" b="1" dirty="0" smtClean="0">
                <a:latin typeface="Times" panose="02020603060405020304" pitchFamily="18" charset="0"/>
                <a:cs typeface="Times New Roman" pitchFamily="18" charset="0"/>
              </a:rPr>
              <a:t>Staple </a:t>
            </a:r>
            <a:r>
              <a:rPr lang="en-US" sz="2400" b="1" dirty="0" smtClean="0">
                <a:latin typeface="Times" panose="02020603060405020304" pitchFamily="18" charset="0"/>
                <a:cs typeface="Times New Roman" pitchFamily="18" charset="0"/>
              </a:rPr>
              <a:t>Food (Wheat)</a:t>
            </a:r>
            <a:r>
              <a:rPr lang="en-US" sz="2400" dirty="0" smtClean="0">
                <a:latin typeface="Times" panose="02020603060405020304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latin typeface="Times" panose="02020603060405020304" pitchFamily="18" charset="0"/>
                <a:cs typeface="Times New Roman" pitchFamily="18" charset="0"/>
              </a:rPr>
              <a:t>Rajasthan &amp; Bihar</a:t>
            </a:r>
          </a:p>
          <a:p>
            <a:pPr marL="0" indent="0">
              <a:buNone/>
            </a:pPr>
            <a:r>
              <a:rPr lang="en-US" sz="2400" dirty="0">
                <a:latin typeface="Times" panose="02020603060405020304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" panose="02020603060405020304" pitchFamily="18" charset="0"/>
                <a:cs typeface="Times New Roman" pitchFamily="18" charset="0"/>
              </a:rPr>
              <a:t>- </a:t>
            </a:r>
            <a:r>
              <a:rPr lang="en-US" sz="2400" b="1" dirty="0" smtClean="0">
                <a:latin typeface="Times" panose="02020603060405020304" pitchFamily="18" charset="0"/>
                <a:cs typeface="Times New Roman" pitchFamily="18" charset="0"/>
              </a:rPr>
              <a:t>Bus Transport</a:t>
            </a:r>
            <a:r>
              <a:rPr lang="en-US" sz="2400" dirty="0" smtClean="0">
                <a:latin typeface="Times" panose="02020603060405020304" pitchFamily="18" charset="0"/>
                <a:cs typeface="Times New Roman" pitchFamily="18" charset="0"/>
              </a:rPr>
              <a:t>: Gujarat &amp; Madhya Pradesh</a:t>
            </a:r>
            <a:endParaRPr lang="en-IN" sz="2400" dirty="0" smtClean="0">
              <a:latin typeface="Times" panose="02020603060405020304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" panose="02020603060405020304" pitchFamily="18" charset="0"/>
                <a:cs typeface="Times New Roman" pitchFamily="18" charset="0"/>
              </a:rPr>
              <a:t>Selection of relevant </a:t>
            </a:r>
            <a:r>
              <a:rPr lang="en-IN" sz="2400" b="1" dirty="0" smtClean="0">
                <a:latin typeface="Times" panose="02020603060405020304" pitchFamily="18" charset="0"/>
                <a:cs typeface="Times New Roman" pitchFamily="18" charset="0"/>
              </a:rPr>
              <a:t>reforms</a:t>
            </a:r>
            <a:r>
              <a:rPr lang="en-IN" sz="2400" dirty="0" smtClean="0">
                <a:latin typeface="Times" panose="02020603060405020304" pitchFamily="18" charset="0"/>
                <a:cs typeface="Times New Roman" pitchFamily="18" charset="0"/>
              </a:rPr>
              <a:t> (staple food and bus transport) – national and state-level</a:t>
            </a:r>
          </a:p>
          <a:p>
            <a:r>
              <a:rPr lang="en-US" sz="2400" b="1" dirty="0" smtClean="0">
                <a:latin typeface="Times" panose="02020603060405020304" pitchFamily="18" charset="0"/>
                <a:cs typeface="Times New Roman" pitchFamily="18" charset="0"/>
              </a:rPr>
              <a:t>Literature</a:t>
            </a:r>
            <a:r>
              <a:rPr lang="en-US" sz="2400" dirty="0" smtClean="0">
                <a:latin typeface="Times" panose="02020603060405020304" pitchFamily="18" charset="0"/>
                <a:cs typeface="Times New Roman" pitchFamily="18" charset="0"/>
              </a:rPr>
              <a:t> review and </a:t>
            </a:r>
            <a:r>
              <a:rPr lang="en-IN" sz="2400" b="1" dirty="0" smtClean="0">
                <a:latin typeface="Times" panose="02020603060405020304" pitchFamily="18" charset="0"/>
                <a:cs typeface="Times New Roman" pitchFamily="18" charset="0"/>
              </a:rPr>
              <a:t>data</a:t>
            </a:r>
            <a:r>
              <a:rPr lang="en-IN" sz="2400" dirty="0" smtClean="0">
                <a:latin typeface="Times" panose="02020603060405020304" pitchFamily="18" charset="0"/>
                <a:cs typeface="Times New Roman" pitchFamily="18" charset="0"/>
              </a:rPr>
              <a:t> analysis: primary </a:t>
            </a:r>
            <a:r>
              <a:rPr lang="en-IN" sz="2400" dirty="0" smtClean="0">
                <a:latin typeface="Times" panose="02020603060405020304" pitchFamily="18" charset="0"/>
                <a:cs typeface="Times New Roman" pitchFamily="18" charset="0"/>
              </a:rPr>
              <a:t>and secondary</a:t>
            </a:r>
          </a:p>
          <a:p>
            <a:pPr lvl="1">
              <a:buFontTx/>
              <a:buChar char="-"/>
            </a:pPr>
            <a:r>
              <a:rPr lang="en-IN" sz="2400" dirty="0" smtClean="0">
                <a:latin typeface="Times" panose="02020603060405020304" pitchFamily="18" charset="0"/>
                <a:cs typeface="Times New Roman" pitchFamily="18" charset="0"/>
              </a:rPr>
              <a:t>Secondary data: policy documents, relevant </a:t>
            </a:r>
            <a:r>
              <a:rPr lang="en-IN" sz="2400" dirty="0" smtClean="0">
                <a:latin typeface="Times" panose="02020603060405020304" pitchFamily="18" charset="0"/>
                <a:cs typeface="Times New Roman" pitchFamily="18" charset="0"/>
              </a:rPr>
              <a:t>data</a:t>
            </a:r>
            <a:endParaRPr lang="en-IN" sz="2400" dirty="0" smtClean="0">
              <a:latin typeface="Times" panose="02020603060405020304" pitchFamily="18" charset="0"/>
              <a:cs typeface="Times New Roman" pitchFamily="18" charset="0"/>
            </a:endParaRPr>
          </a:p>
          <a:p>
            <a:pPr lvl="1">
              <a:buFontTx/>
              <a:buChar char="-"/>
            </a:pPr>
            <a:r>
              <a:rPr lang="en-IN" sz="2400" dirty="0" smtClean="0">
                <a:latin typeface="Times" panose="02020603060405020304" pitchFamily="18" charset="0"/>
                <a:cs typeface="Times New Roman" pitchFamily="18" charset="0"/>
              </a:rPr>
              <a:t>Primary data: survey in 4 states, interviews with key SHs</a:t>
            </a:r>
          </a:p>
          <a:p>
            <a:r>
              <a:rPr lang="en-US" sz="2400" dirty="0" smtClean="0">
                <a:latin typeface="Times" panose="02020603060405020304" pitchFamily="18" charset="0"/>
                <a:cs typeface="Times New Roman" pitchFamily="18" charset="0"/>
              </a:rPr>
              <a:t>Detailed step-wise method available in </a:t>
            </a:r>
            <a:r>
              <a:rPr lang="en-US" sz="2400" b="1" dirty="0" smtClean="0">
                <a:latin typeface="Times" panose="02020603060405020304" pitchFamily="18" charset="0"/>
                <a:cs typeface="Times New Roman" pitchFamily="18" charset="0"/>
              </a:rPr>
              <a:t>FCR-PG</a:t>
            </a:r>
            <a:endParaRPr lang="en-IN" sz="2400" b="1" dirty="0">
              <a:latin typeface="Times" panose="02020603060405020304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48600" y="10510"/>
            <a:ext cx="1143000" cy="360715"/>
          </a:xfrm>
        </p:spPr>
        <p:txBody>
          <a:bodyPr/>
          <a:lstStyle/>
          <a:p>
            <a:pPr algn="r"/>
            <a:fld id="{B6F15528-21DE-4FAA-801E-634DDDAF4B2B}" type="slidenum">
              <a:rPr lang="en-US" smtClean="0"/>
              <a:pPr algn="r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6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1524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</a:t>
            </a:r>
            <a:r>
              <a:rPr lang="en-US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Staple Food </a:t>
            </a:r>
            <a:endParaRPr lang="en-IN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062"/>
            <a:ext cx="1066800" cy="329184"/>
          </a:xfrm>
        </p:spPr>
        <p:txBody>
          <a:bodyPr/>
          <a:lstStyle/>
          <a:p>
            <a:pPr algn="r"/>
            <a:fld id="{B6F15528-21DE-4FAA-801E-634DDDAF4B2B}" type="slidenum">
              <a:rPr lang="en-US" smtClean="0"/>
              <a:pPr algn="r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24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1860</TotalTime>
  <Words>1100</Words>
  <Application>Microsoft Office PowerPoint</Application>
  <PresentationFormat>On-screen Show (4:3)</PresentationFormat>
  <Paragraphs>164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Clarity</vt:lpstr>
      <vt:lpstr>PowerPoint Presentation</vt:lpstr>
      <vt:lpstr>Outline</vt:lpstr>
      <vt:lpstr>PowerPoint Presentation</vt:lpstr>
      <vt:lpstr>Context: Competition Regimes in the Developing World (CUTS views)</vt:lpstr>
      <vt:lpstr>CREW Project: Overview</vt:lpstr>
      <vt:lpstr>Context: Salient Features of  CREW project</vt:lpstr>
      <vt:lpstr>PowerPoint Presentation</vt:lpstr>
      <vt:lpstr>Methodology</vt:lpstr>
      <vt:lpstr>PowerPoint Presentation</vt:lpstr>
      <vt:lpstr>Coverage of the Study</vt:lpstr>
      <vt:lpstr>Selected Key Findings</vt:lpstr>
      <vt:lpstr>Selected Key Findings</vt:lpstr>
      <vt:lpstr>Selected Key Finding</vt:lpstr>
      <vt:lpstr>Bihar Story - APMC  scrapped (2006)</vt:lpstr>
      <vt:lpstr>PowerPoint Presentation</vt:lpstr>
      <vt:lpstr>Background: National Policy regime</vt:lpstr>
      <vt:lpstr>Background: National Policy regime</vt:lpstr>
      <vt:lpstr>Key Findings  Monopoly of Gujarat State Road Transport Corporation</vt:lpstr>
      <vt:lpstr>Key Findings  Abolishment of Madhya Pradesh State Road Transport Corporation (Greater Openness)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USERLAP-38</dc:creator>
  <cp:lastModifiedBy>user</cp:lastModifiedBy>
  <cp:revision>109</cp:revision>
  <cp:lastPrinted>2015-12-09T12:20:47Z</cp:lastPrinted>
  <dcterms:created xsi:type="dcterms:W3CDTF">2006-08-16T00:00:00Z</dcterms:created>
  <dcterms:modified xsi:type="dcterms:W3CDTF">2015-12-09T12:21:32Z</dcterms:modified>
</cp:coreProperties>
</file>