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4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x-none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pPr/>
              <a:t>lunes, noviembre 23,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Haga clic para modificar el estilo de texto del patrón</a:t>
            </a:r>
          </a:p>
          <a:p>
            <a:pPr lvl="1"/>
            <a:r>
              <a:rPr lang="x-none" smtClean="0"/>
              <a:t>Segundo nivel</a:t>
            </a:r>
          </a:p>
          <a:p>
            <a:pPr lvl="2"/>
            <a:r>
              <a:rPr lang="x-none" smtClean="0"/>
              <a:t>Tercer nivel</a:t>
            </a:r>
          </a:p>
          <a:p>
            <a:pPr lvl="3"/>
            <a:r>
              <a:rPr lang="x-none" smtClean="0"/>
              <a:t>Cuarto nivel</a:t>
            </a:r>
          </a:p>
          <a:p>
            <a:pPr lvl="4"/>
            <a:r>
              <a:rPr lang="x-none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pPr/>
              <a:t>lunes, noviembre 23,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x-none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x-none" smtClean="0"/>
              <a:t>Haga clic para modificar el estilo de texto del patrón</a:t>
            </a:r>
          </a:p>
          <a:p>
            <a:pPr lvl="1"/>
            <a:r>
              <a:rPr lang="x-none" smtClean="0"/>
              <a:t>Segundo nivel</a:t>
            </a:r>
          </a:p>
          <a:p>
            <a:pPr lvl="2"/>
            <a:r>
              <a:rPr lang="x-none" smtClean="0"/>
              <a:t>Tercer nivel</a:t>
            </a:r>
          </a:p>
          <a:p>
            <a:pPr lvl="3"/>
            <a:r>
              <a:rPr lang="x-none" smtClean="0"/>
              <a:t>Cuarto nivel</a:t>
            </a:r>
          </a:p>
          <a:p>
            <a:pPr lvl="4"/>
            <a:r>
              <a:rPr lang="x-none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pPr/>
              <a:t>lunes, noviembre 23,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Haga clic para modificar el estilo de texto del patrón</a:t>
            </a:r>
          </a:p>
          <a:p>
            <a:pPr lvl="1"/>
            <a:r>
              <a:rPr lang="x-none" smtClean="0"/>
              <a:t>Segundo nivel</a:t>
            </a:r>
          </a:p>
          <a:p>
            <a:pPr lvl="2"/>
            <a:r>
              <a:rPr lang="x-none" smtClean="0"/>
              <a:t>Tercer nivel</a:t>
            </a:r>
          </a:p>
          <a:p>
            <a:pPr lvl="3"/>
            <a:r>
              <a:rPr lang="x-none" smtClean="0"/>
              <a:t>Cuarto nivel</a:t>
            </a:r>
          </a:p>
          <a:p>
            <a:pPr lvl="4"/>
            <a:r>
              <a:rPr lang="x-none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pPr/>
              <a:t>lunes, noviembre 23,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x-none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pPr/>
              <a:t>lunes, noviembre 23,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Haga clic para modificar el estilo de texto del patrón</a:t>
            </a:r>
          </a:p>
          <a:p>
            <a:pPr lvl="1"/>
            <a:r>
              <a:rPr lang="x-none" smtClean="0"/>
              <a:t>Segundo nivel</a:t>
            </a:r>
          </a:p>
          <a:p>
            <a:pPr lvl="2"/>
            <a:r>
              <a:rPr lang="x-none" smtClean="0"/>
              <a:t>Tercer nivel</a:t>
            </a:r>
          </a:p>
          <a:p>
            <a:pPr lvl="3"/>
            <a:r>
              <a:rPr lang="x-none" smtClean="0"/>
              <a:t>Cuarto nivel</a:t>
            </a:r>
          </a:p>
          <a:p>
            <a:pPr lvl="4"/>
            <a:r>
              <a:rPr lang="x-none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Haga clic para modificar el estilo de texto del patrón</a:t>
            </a:r>
          </a:p>
          <a:p>
            <a:pPr lvl="1"/>
            <a:r>
              <a:rPr lang="x-none" smtClean="0"/>
              <a:t>Segundo nivel</a:t>
            </a:r>
          </a:p>
          <a:p>
            <a:pPr lvl="2"/>
            <a:r>
              <a:rPr lang="x-none" smtClean="0"/>
              <a:t>Tercer nivel</a:t>
            </a:r>
          </a:p>
          <a:p>
            <a:pPr lvl="3"/>
            <a:r>
              <a:rPr lang="x-none" smtClean="0"/>
              <a:t>Cuarto nivel</a:t>
            </a:r>
          </a:p>
          <a:p>
            <a:pPr lvl="4"/>
            <a:r>
              <a:rPr lang="x-none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pPr/>
              <a:t>lunes, noviembre 23,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Haga clic para modificar el estilo de texto del patrón</a:t>
            </a:r>
          </a:p>
          <a:p>
            <a:pPr lvl="1"/>
            <a:r>
              <a:rPr lang="x-none" smtClean="0"/>
              <a:t>Segundo nivel</a:t>
            </a:r>
          </a:p>
          <a:p>
            <a:pPr lvl="2"/>
            <a:r>
              <a:rPr lang="x-none" smtClean="0"/>
              <a:t>Tercer nivel</a:t>
            </a:r>
          </a:p>
          <a:p>
            <a:pPr lvl="3"/>
            <a:r>
              <a:rPr lang="x-none" smtClean="0"/>
              <a:t>Cuarto nivel</a:t>
            </a:r>
          </a:p>
          <a:p>
            <a:pPr lvl="4"/>
            <a:r>
              <a:rPr lang="x-none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Haga clic para modificar el estilo de texto del patrón</a:t>
            </a:r>
          </a:p>
          <a:p>
            <a:pPr lvl="1"/>
            <a:r>
              <a:rPr lang="x-none" smtClean="0"/>
              <a:t>Segundo nivel</a:t>
            </a:r>
          </a:p>
          <a:p>
            <a:pPr lvl="2"/>
            <a:r>
              <a:rPr lang="x-none" smtClean="0"/>
              <a:t>Tercer nivel</a:t>
            </a:r>
          </a:p>
          <a:p>
            <a:pPr lvl="3"/>
            <a:r>
              <a:rPr lang="x-none" smtClean="0"/>
              <a:t>Cuarto nivel</a:t>
            </a:r>
          </a:p>
          <a:p>
            <a:pPr lvl="4"/>
            <a:r>
              <a:rPr lang="x-none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pPr/>
              <a:t>lunes, noviembre 23, 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 para editar título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pPr/>
              <a:t>lunes, noviembre 23, 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pPr/>
              <a:t>lunes, noviembre 23, 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x-none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Haga clic para modificar el estilo de texto del patrón</a:t>
            </a:r>
          </a:p>
          <a:p>
            <a:pPr lvl="1"/>
            <a:r>
              <a:rPr lang="x-none" smtClean="0"/>
              <a:t>Segundo nivel</a:t>
            </a:r>
          </a:p>
          <a:p>
            <a:pPr lvl="2"/>
            <a:r>
              <a:rPr lang="x-none" smtClean="0"/>
              <a:t>Tercer nivel</a:t>
            </a:r>
          </a:p>
          <a:p>
            <a:pPr lvl="3"/>
            <a:r>
              <a:rPr lang="x-none" smtClean="0"/>
              <a:t>Cuarto nivel</a:t>
            </a:r>
          </a:p>
          <a:p>
            <a:pPr lvl="4"/>
            <a:r>
              <a:rPr lang="x-none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pPr/>
              <a:t>lunes, noviembre 23,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x-none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pPr/>
              <a:t>lunes, noviembre 23,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Haga clic para modificar el estilo de texto del patrón</a:t>
            </a:r>
          </a:p>
          <a:p>
            <a:pPr lvl="1"/>
            <a:r>
              <a:rPr lang="x-none" smtClean="0"/>
              <a:t>Segundo nivel</a:t>
            </a:r>
          </a:p>
          <a:p>
            <a:pPr lvl="2"/>
            <a:r>
              <a:rPr lang="x-none" smtClean="0"/>
              <a:t>Tercer nivel</a:t>
            </a:r>
          </a:p>
          <a:p>
            <a:pPr lvl="3"/>
            <a:r>
              <a:rPr lang="x-none" smtClean="0"/>
              <a:t>Cuarto nivel</a:t>
            </a:r>
          </a:p>
          <a:p>
            <a:pPr lvl="4"/>
            <a:r>
              <a:rPr lang="x-none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pPr/>
              <a:t>lunes, noviembre 23, 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sz="4000" dirty="0" err="1" smtClean="0"/>
              <a:t>Making</a:t>
            </a:r>
            <a:r>
              <a:rPr lang="es-ES" sz="4000" dirty="0" smtClean="0"/>
              <a:t> </a:t>
            </a:r>
            <a:r>
              <a:rPr lang="es-ES" sz="4000" dirty="0" err="1" smtClean="0"/>
              <a:t>competition</a:t>
            </a:r>
            <a:r>
              <a:rPr lang="es-ES" sz="4000" dirty="0" smtClean="0"/>
              <a:t> </a:t>
            </a:r>
            <a:r>
              <a:rPr lang="es-ES" sz="4000" dirty="0" err="1" smtClean="0"/>
              <a:t>policy</a:t>
            </a:r>
            <a:r>
              <a:rPr lang="es-ES" sz="4000" dirty="0" smtClean="0"/>
              <a:t> </a:t>
            </a:r>
            <a:r>
              <a:rPr lang="es-ES" sz="4000" dirty="0" err="1" smtClean="0"/>
              <a:t>work</a:t>
            </a:r>
            <a:r>
              <a:rPr lang="es-ES" sz="4000" dirty="0" smtClean="0"/>
              <a:t> in </a:t>
            </a:r>
            <a:r>
              <a:rPr lang="es-ES" sz="4000" dirty="0" err="1" smtClean="0"/>
              <a:t>Mexico</a:t>
            </a:r>
            <a:endParaRPr lang="es-ES" sz="4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3763676"/>
            <a:ext cx="6400800" cy="1494123"/>
          </a:xfrm>
        </p:spPr>
        <p:txBody>
          <a:bodyPr/>
          <a:lstStyle/>
          <a:p>
            <a:endParaRPr lang="es-ES" dirty="0" smtClean="0"/>
          </a:p>
          <a:p>
            <a:r>
              <a:rPr lang="es-ES" dirty="0" smtClean="0"/>
              <a:t>Dr. </a:t>
            </a:r>
            <a:r>
              <a:rPr lang="es-ES" dirty="0" smtClean="0"/>
              <a:t>Umut </a:t>
            </a:r>
            <a:r>
              <a:rPr lang="es-ES" dirty="0" smtClean="0"/>
              <a:t>Aydin, Instituto de Ciencia Política, Pontificia Universidad Católica de Chile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4123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Competition law in Mexico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1857 and 1917 constitutions </a:t>
            </a:r>
            <a:r>
              <a:rPr lang="en-US" dirty="0" smtClean="0"/>
              <a:t>include </a:t>
            </a:r>
            <a:r>
              <a:rPr lang="en-US" dirty="0" smtClean="0"/>
              <a:t>ban on monopolies</a:t>
            </a:r>
          </a:p>
          <a:p>
            <a:pPr lvl="1"/>
            <a:r>
              <a:rPr lang="en-US" dirty="0" smtClean="0"/>
              <a:t>But never enforced</a:t>
            </a:r>
          </a:p>
          <a:p>
            <a:r>
              <a:rPr lang="en-US" dirty="0" smtClean="0"/>
              <a:t>1992 Federal Law on Economic Competition adopted</a:t>
            </a:r>
          </a:p>
          <a:p>
            <a:pPr lvl="1"/>
            <a:r>
              <a:rPr lang="en-US" dirty="0" smtClean="0"/>
              <a:t>NAFTA Chapter XV</a:t>
            </a:r>
          </a:p>
          <a:p>
            <a:r>
              <a:rPr lang="en-US" dirty="0" smtClean="0"/>
              <a:t>1993 Federal Commission of Economic Competition (FCC) established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33400"/>
            <a:ext cx="8462351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Initial obstacles to effective CL enforcement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Legal provisions</a:t>
            </a:r>
          </a:p>
          <a:p>
            <a:pPr lvl="1"/>
            <a:r>
              <a:rPr lang="en-US" dirty="0" smtClean="0"/>
              <a:t>FCC could not address highly concentrated sectors of the economy.</a:t>
            </a:r>
          </a:p>
          <a:p>
            <a:pPr lvl="1"/>
            <a:r>
              <a:rPr lang="en-US" dirty="0" smtClean="0"/>
              <a:t>Division of power between </a:t>
            </a:r>
            <a:r>
              <a:rPr lang="en-US" dirty="0" err="1" smtClean="0"/>
              <a:t>sectoral</a:t>
            </a:r>
            <a:r>
              <a:rPr lang="en-US" dirty="0" smtClean="0"/>
              <a:t> regulators and FCC</a:t>
            </a:r>
          </a:p>
          <a:p>
            <a:pPr lvl="1"/>
            <a:r>
              <a:rPr lang="en-US" dirty="0" smtClean="0"/>
              <a:t>Investigative powers inadequate </a:t>
            </a:r>
          </a:p>
          <a:p>
            <a:r>
              <a:rPr lang="en-US" dirty="0" smtClean="0"/>
              <a:t>Judicial system</a:t>
            </a:r>
          </a:p>
          <a:p>
            <a:pPr lvl="1"/>
            <a:r>
              <a:rPr lang="en-US" i="1" dirty="0" err="1" smtClean="0"/>
              <a:t>Amparos</a:t>
            </a:r>
            <a:r>
              <a:rPr lang="en-US" dirty="0" smtClean="0"/>
              <a:t> (</a:t>
            </a:r>
            <a:r>
              <a:rPr lang="en-US" dirty="0" smtClean="0"/>
              <a:t>injunctions) </a:t>
            </a:r>
            <a:r>
              <a:rPr lang="en-US" dirty="0" smtClean="0"/>
              <a:t>slow down decisions and collection of fines </a:t>
            </a:r>
          </a:p>
          <a:p>
            <a:pPr lvl="1"/>
            <a:r>
              <a:rPr lang="en-US" dirty="0" smtClean="0"/>
              <a:t>Federal Court of Fiscal and Administrative Justice </a:t>
            </a:r>
          </a:p>
          <a:p>
            <a:pPr lvl="1"/>
            <a:r>
              <a:rPr lang="en-US" dirty="0" smtClean="0"/>
              <a:t>Judges inexperienced in CL matters</a:t>
            </a:r>
          </a:p>
          <a:p>
            <a:pPr lvl="1"/>
            <a:r>
              <a:rPr lang="en-US" dirty="0" smtClean="0"/>
              <a:t>Possible big business bias?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2006 </a:t>
            </a:r>
            <a:r>
              <a:rPr lang="en-US" dirty="0" smtClean="0"/>
              <a:t>Reforms </a:t>
            </a:r>
            <a:r>
              <a:rPr lang="en-US" dirty="0" smtClean="0"/>
              <a:t>created </a:t>
            </a:r>
            <a:r>
              <a:rPr lang="en-US" dirty="0" smtClean="0"/>
              <a:t>leniency </a:t>
            </a:r>
            <a:r>
              <a:rPr lang="en-US" dirty="0" smtClean="0"/>
              <a:t>program, </a:t>
            </a:r>
            <a:r>
              <a:rPr lang="en-US" dirty="0" smtClean="0"/>
              <a:t>allowed for structural </a:t>
            </a:r>
            <a:r>
              <a:rPr lang="en-US" dirty="0" smtClean="0"/>
              <a:t>remedies in monopoly </a:t>
            </a:r>
            <a:r>
              <a:rPr lang="en-US" dirty="0" smtClean="0"/>
              <a:t>cases.</a:t>
            </a:r>
            <a:endParaRPr lang="en-US" dirty="0" smtClean="0"/>
          </a:p>
          <a:p>
            <a:r>
              <a:rPr lang="en-US" dirty="0" smtClean="0"/>
              <a:t>2011 Reforms increased fines, provided for more flexibility in settlements, allowed class actions, allowed interim </a:t>
            </a:r>
            <a:r>
              <a:rPr lang="en-US" dirty="0" smtClean="0"/>
              <a:t>measures.</a:t>
            </a:r>
            <a:endParaRPr lang="en-US" dirty="0" smtClean="0"/>
          </a:p>
          <a:p>
            <a:r>
              <a:rPr lang="en-US" dirty="0" smtClean="0"/>
              <a:t>2013 Constitutional amendment reconstituted FCC as independent entity. Created IFETEL for </a:t>
            </a:r>
            <a:r>
              <a:rPr lang="en-US" dirty="0" smtClean="0"/>
              <a:t>telecoms.</a:t>
            </a:r>
            <a:endParaRPr lang="en-US" dirty="0" smtClean="0"/>
          </a:p>
          <a:p>
            <a:r>
              <a:rPr lang="en-US" dirty="0" smtClean="0"/>
              <a:t>2014 New FLEC separates investigation from decision, strengthens </a:t>
            </a:r>
            <a:r>
              <a:rPr lang="en-US" dirty="0" smtClean="0"/>
              <a:t>FCC. 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reforms became possible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Domestic factors</a:t>
            </a:r>
          </a:p>
          <a:p>
            <a:pPr lvl="1"/>
            <a:r>
              <a:rPr lang="en-US" dirty="0" smtClean="0"/>
              <a:t>Constituency for competition law has grown: consumer organizations, NGOs, companies trying to break into markets, </a:t>
            </a:r>
            <a:r>
              <a:rPr lang="en-US" dirty="0" smtClean="0"/>
              <a:t>lawyers, bar association</a:t>
            </a:r>
            <a:endParaRPr lang="en-US" dirty="0" smtClean="0"/>
          </a:p>
          <a:p>
            <a:r>
              <a:rPr lang="en-US" dirty="0" smtClean="0"/>
              <a:t>International factors </a:t>
            </a:r>
          </a:p>
          <a:p>
            <a:pPr lvl="1"/>
            <a:r>
              <a:rPr lang="en-US" dirty="0" smtClean="0"/>
              <a:t>Foreign firms seeking entry into the Mexican market (WTO case)</a:t>
            </a:r>
          </a:p>
          <a:p>
            <a:pPr lvl="1"/>
            <a:r>
              <a:rPr lang="en-US" dirty="0" smtClean="0"/>
              <a:t>Pressure from international organizations to increase competitiveness of the Mexican economy</a:t>
            </a:r>
          </a:p>
          <a:p>
            <a:pPr lvl="1"/>
            <a:r>
              <a:rPr lang="en-US" dirty="0" smtClean="0"/>
              <a:t>OECD &amp; ICN: direct impact on </a:t>
            </a:r>
            <a:r>
              <a:rPr lang="en-US" dirty="0" smtClean="0"/>
              <a:t>the reform </a:t>
            </a:r>
            <a:r>
              <a:rPr lang="en-US" dirty="0" smtClean="0"/>
              <a:t>process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6868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can be learnt from the Mexican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Case representative of developing/emerging jurisdictions with relatively new CLs</a:t>
            </a:r>
          </a:p>
          <a:p>
            <a:r>
              <a:rPr lang="en-US" dirty="0" smtClean="0"/>
              <a:t>Pressures from emerging domestic constituency reinforced by external pressures and guidance </a:t>
            </a:r>
          </a:p>
          <a:p>
            <a:r>
              <a:rPr lang="en-US" dirty="0" smtClean="0"/>
              <a:t>Importance of encouraging CL to spread its roots locally and supporting those roots through international assistance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dad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Claridad.thmx</Template>
  <TotalTime>345</TotalTime>
  <Words>286</Words>
  <Application>Microsoft Macintosh PowerPoint</Application>
  <PresentationFormat>Presentación en pantalla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Claridad</vt:lpstr>
      <vt:lpstr>Making competition policy work in Mexico</vt:lpstr>
      <vt:lpstr>Competition law in Mexico</vt:lpstr>
      <vt:lpstr>Initial obstacles to effective CL enforcement </vt:lpstr>
      <vt:lpstr>Reforms</vt:lpstr>
      <vt:lpstr>How reforms became possible</vt:lpstr>
      <vt:lpstr>What can be learnt from the Mexican case</vt:lpstr>
    </vt:vector>
  </TitlesOfParts>
  <Company>Pontificia Universidad Catolica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competition policy work in Mexico</dc:title>
  <dc:creator>Umut  Aydin</dc:creator>
  <cp:lastModifiedBy>Umut  Aydin</cp:lastModifiedBy>
  <cp:revision>3</cp:revision>
  <dcterms:created xsi:type="dcterms:W3CDTF">2015-11-22T20:55:27Z</dcterms:created>
  <dcterms:modified xsi:type="dcterms:W3CDTF">2015-11-23T19:10:16Z</dcterms:modified>
</cp:coreProperties>
</file>