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2" r:id="rId8"/>
    <p:sldId id="263" r:id="rId9"/>
    <p:sldId id="267" r:id="rId10"/>
    <p:sldId id="264" r:id="rId11"/>
    <p:sldId id="266" r:id="rId12"/>
    <p:sldId id="269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09E85-44DC-4083-90A8-21131089D861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CC54-391C-46CD-B36D-BF8BEF63B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09E85-44DC-4083-90A8-21131089D861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CC54-391C-46CD-B36D-BF8BEF63B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09E85-44DC-4083-90A8-21131089D861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CC54-391C-46CD-B36D-BF8BEF63B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09E85-44DC-4083-90A8-21131089D861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CC54-391C-46CD-B36D-BF8BEF63B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09E85-44DC-4083-90A8-21131089D861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CC54-391C-46CD-B36D-BF8BEF63B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09E85-44DC-4083-90A8-21131089D861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CC54-391C-46CD-B36D-BF8BEF63B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09E85-44DC-4083-90A8-21131089D861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CC54-391C-46CD-B36D-BF8BEF63B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09E85-44DC-4083-90A8-21131089D861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CC54-391C-46CD-B36D-BF8BEF63B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09E85-44DC-4083-90A8-21131089D861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CC54-391C-46CD-B36D-BF8BEF63B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09E85-44DC-4083-90A8-21131089D861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CC54-391C-46CD-B36D-BF8BEF63B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09E85-44DC-4083-90A8-21131089D861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CC54-391C-46CD-B36D-BF8BEF63B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09E85-44DC-4083-90A8-21131089D861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FCC54-391C-46CD-B36D-BF8BEF63B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981200"/>
          </a:xfrm>
        </p:spPr>
        <p:txBody>
          <a:bodyPr>
            <a:noAutofit/>
          </a:bodyPr>
          <a:lstStyle/>
          <a:p>
            <a:r>
              <a:rPr lang="en-IN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Implications of pro-competitive reforms in the Zambian maize sector on small scale farmers</a:t>
            </a:r>
            <a:endParaRPr lang="en-US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352800"/>
            <a:ext cx="6400800" cy="1752600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Cornelius Dube</a:t>
            </a:r>
          </a:p>
          <a:p>
            <a:r>
              <a:rPr lang="en-IN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IN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CUTS-CIRC Biennial Competition, Regulation &amp; Development Conference 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&amp;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CREW Project Final Conference</a:t>
            </a:r>
          </a:p>
          <a:p>
            <a:r>
              <a:rPr lang="en-IN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Nairobi, 12-13 December 2015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GB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3200" b="1" dirty="0" smtClean="0">
                <a:latin typeface="Times New Roman" pitchFamily="18" charset="0"/>
                <a:cs typeface="Times New Roman" pitchFamily="18" charset="0"/>
              </a:rPr>
              <a:t>FISP and Competition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Benefiting companies (fertiliser) are selected by the FRA through an open tender system</a:t>
            </a:r>
          </a:p>
          <a:p>
            <a:pPr lvl="1">
              <a:spcBef>
                <a:spcPts val="0"/>
              </a:spcBef>
            </a:pP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Nitrogen Chemical of Zambia (government owned), however, gets a predetermined allocation of the FISP</a:t>
            </a:r>
          </a:p>
          <a:p>
            <a:pPr>
              <a:spcBef>
                <a:spcPts val="0"/>
              </a:spcBef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Two companies have dominated the government programme in the past;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Nyiombo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Omnia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Each of these companies has an area where they enjoy some big market share. </a:t>
            </a:r>
          </a:p>
          <a:p>
            <a:pPr>
              <a:spcBef>
                <a:spcPts val="0"/>
              </a:spcBef>
            </a:pP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Omnia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supplies to the maize farmers while Greenbelt supplies to the sugar plantations.</a:t>
            </a:r>
          </a:p>
          <a:p>
            <a:pPr>
              <a:spcBef>
                <a:spcPts val="0"/>
              </a:spcBef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 two are now accused of cartelised behaviour of market allocation</a:t>
            </a:r>
          </a:p>
          <a:p>
            <a:pPr>
              <a:spcBef>
                <a:spcPts val="0"/>
              </a:spcBef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Dominance of the two companies is often attributed to bid rigging as well</a:t>
            </a:r>
          </a:p>
          <a:p>
            <a:pPr>
              <a:spcBef>
                <a:spcPts val="0"/>
              </a:spcBef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 FISP subsidised fertiliser price also stifles competition from the private sector unsubsidised fertiliser</a:t>
            </a:r>
          </a:p>
          <a:p>
            <a:pPr>
              <a:spcBef>
                <a:spcPts val="0"/>
              </a:spcBef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About 33% of the fertilizer leaks into the commercial channels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Maize subsidies to millers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40363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As a poverty reduction tool, millers were roped into a subsidised maize program from FRA</a:t>
            </a:r>
          </a:p>
          <a:p>
            <a:pPr lvl="1" algn="just">
              <a:spcBef>
                <a:spcPts val="0"/>
              </a:spcBef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It was expected that the millers would also reduce maize meal prices</a:t>
            </a:r>
          </a:p>
          <a:p>
            <a:pPr lvl="1" algn="just">
              <a:spcBef>
                <a:spcPts val="0"/>
              </a:spcBef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The FRA also provided transport to the millers’ factories and plants</a:t>
            </a:r>
          </a:p>
          <a:p>
            <a:pPr algn="just">
              <a:spcBef>
                <a:spcPts val="0"/>
              </a:spcBef>
            </a:pP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However, the difference between the inflation adjusted wholesale maize price and retail meal price actually increased</a:t>
            </a:r>
          </a:p>
          <a:p>
            <a:pPr lvl="1" algn="just">
              <a:spcBef>
                <a:spcPts val="0"/>
              </a:spcBef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Very little of the treasury costs incurred benefited the urban consumers </a:t>
            </a:r>
          </a:p>
          <a:p>
            <a:pPr algn="just">
              <a:spcBef>
                <a:spcPts val="0"/>
              </a:spcBef>
            </a:pP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Some millers were also excluded from the program</a:t>
            </a:r>
          </a:p>
          <a:p>
            <a:pPr lvl="1" algn="just">
              <a:spcBef>
                <a:spcPts val="0"/>
              </a:spcBef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Unfair competition resulted, as some had higher production costs</a:t>
            </a:r>
          </a:p>
          <a:p>
            <a:pPr algn="just">
              <a:spcBef>
                <a:spcPts val="0"/>
              </a:spcBef>
            </a:pP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Most consumers of maize rely on the services of the informal and small/medium millers, who did not benefit</a:t>
            </a:r>
          </a:p>
          <a:p>
            <a:pPr algn="just">
              <a:spcBef>
                <a:spcPts val="0"/>
              </a:spcBef>
            </a:pP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Prices were not affected when the program was stopped  in 2013</a:t>
            </a:r>
          </a:p>
          <a:p>
            <a:pPr algn="just">
              <a:spcBef>
                <a:spcPts val="0"/>
              </a:spcBef>
            </a:pP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The miller subsidy only distorted competition, increased millers’ revenues but had no much welfare impact on consumers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6096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Autofit/>
          </a:bodyPr>
          <a:lstStyle/>
          <a:p>
            <a:pPr marL="342900" lvl="1" indent="-342900" algn="just">
              <a:spcBef>
                <a:spcPts val="0"/>
              </a:spcBef>
              <a:buFont typeface="Arial" pitchFamily="34" charset="0"/>
              <a:buChar char="•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Improperly targeted subsidies generally distort competition with little benefits to farmers</a:t>
            </a:r>
          </a:p>
          <a:p>
            <a:pPr marL="342900" lvl="1" indent="-342900" algn="just">
              <a:spcBef>
                <a:spcPts val="0"/>
              </a:spcBef>
              <a:buFont typeface="Arial" pitchFamily="34" charset="0"/>
              <a:buChar char="•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 floor pricing regime also affects farmers’ welfare negatively than intended</a:t>
            </a:r>
          </a:p>
          <a:p>
            <a:pPr marL="342900" lvl="1" indent="-342900" algn="just">
              <a:spcBef>
                <a:spcPts val="0"/>
              </a:spcBef>
              <a:buFont typeface="Arial" pitchFamily="34" charset="0"/>
              <a:buChar char="•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 public procurement systems in government programs are often subject to cartelisation, which also limits private sector participation</a:t>
            </a:r>
          </a:p>
          <a:p>
            <a:pPr algn="just">
              <a:spcBef>
                <a:spcPts val="0"/>
              </a:spcBef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miller subsidy program was rightly called off</a:t>
            </a:r>
          </a:p>
          <a:p>
            <a:pPr lvl="1" algn="just">
              <a:spcBef>
                <a:spcPts val="0"/>
              </a:spcBef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Private sector profit orientation defeats the welfare objectives of the government</a:t>
            </a:r>
          </a:p>
          <a:p>
            <a:pPr lvl="1" algn="just">
              <a:spcBef>
                <a:spcPts val="0"/>
              </a:spcBef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Also distorted competition by limiting beneficiaries</a:t>
            </a:r>
          </a:p>
          <a:p>
            <a:pPr algn="just">
              <a:spcBef>
                <a:spcPts val="0"/>
              </a:spcBef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THANK YOU !!!!!!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Background: Maize in Zambia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Maize is the staple food for Zambia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occupies about 70% of the total cultivated land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accounts for majority of the calorie source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Important policy tool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Poverty and food security</a:t>
            </a:r>
          </a:p>
          <a:p>
            <a:pPr lvl="1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Political power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Over the years, a number of reforms have been introduced in the maize sector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Some of the policies have a competition impact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“Competition impact”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Affecting farming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Affecting milling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Affecting maize wholesaling and retailing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presentation focuses on ‘competition impact’ reforms, specifically on farmers’ welfare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3200" b="1" dirty="0" smtClean="0">
                <a:latin typeface="Times New Roman" pitchFamily="18" charset="0"/>
                <a:cs typeface="Times New Roman" pitchFamily="18" charset="0"/>
              </a:rPr>
              <a:t>Structure overview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The central player for maize policy implementation is the Food Reserve Agency (FRA)</a:t>
            </a:r>
          </a:p>
          <a:p>
            <a:pPr>
              <a:spcBef>
                <a:spcPts val="0"/>
              </a:spcBef>
            </a:pP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established in 1996, under the Zambian Food Reserve Act (1995) </a:t>
            </a:r>
          </a:p>
          <a:p>
            <a:pPr>
              <a:spcBef>
                <a:spcPts val="0"/>
              </a:spcBef>
            </a:pP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FRA ensures national food security through the national strategic food reserve function </a:t>
            </a:r>
          </a:p>
          <a:p>
            <a:pPr lvl="1">
              <a:spcBef>
                <a:spcPts val="0"/>
              </a:spcBef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purchases agricultural crops from smallholder farmers and distributes to disadvantaged areas  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Also the avenue through which input subsidies are distributed to farmers</a:t>
            </a:r>
          </a:p>
          <a:p>
            <a:pPr lvl="1" algn="just">
              <a:spcBef>
                <a:spcPts val="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Include subsidies to farmers (fertilizer and seed) and maize to millers (before abolishment)</a:t>
            </a:r>
          </a:p>
          <a:p>
            <a:pPr algn="just">
              <a:spcBef>
                <a:spcPts val="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FRA also determines the floor prices for maize</a:t>
            </a:r>
          </a:p>
          <a:p>
            <a:pPr lvl="1" algn="just">
              <a:spcBef>
                <a:spcPts val="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This is mostly the price at which farmers supply maize to FRA, which must not necessarily be the private sector buying price</a:t>
            </a:r>
          </a:p>
          <a:p>
            <a:pPr algn="just">
              <a:spcBef>
                <a:spcPts val="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Before FRA, a monopoly, 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NAMBOARD was in existence</a:t>
            </a:r>
          </a:p>
          <a:p>
            <a:pPr lvl="1" algn="just">
              <a:spcBef>
                <a:spcPts val="0"/>
              </a:spcBef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before abolishment in 1989 to allow, in principle, private sector participation 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Summary of post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liberalisation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reforms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81000" y="914400"/>
          <a:ext cx="7724775" cy="758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6084422" imgH="5982405" progId="Word.Document.12">
                  <p:embed/>
                </p:oleObj>
              </mc:Choice>
              <mc:Fallback>
                <p:oleObj name="Document" r:id="rId4" imgW="6084422" imgH="5982405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914400"/>
                        <a:ext cx="7724775" cy="758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Key reforms for assessment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4648200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About 60% of agricultural expenditures has been on two maize programs 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Subsidising the FRA to purchases maize at prices fixed above prevailing market prices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the farmer input support programme (FISP) that distributes subsidized fertilizer.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This makes the impact of these two programs worth assessing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Maize also powers the milling industry, who export to even neighbouring countries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the impact of the reforms on subsidised maize to maize millers also need assessment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GB" sz="3200" b="1" dirty="0" smtClean="0">
                <a:latin typeface="Times New Roman" pitchFamily="18" charset="0"/>
                <a:cs typeface="Times New Roman" pitchFamily="18" charset="0"/>
              </a:rPr>
              <a:t>FRA Maize floor pricing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 mid 1990’s saw Zambia experiencing high variability in maize production, resulting in high price volatility</a:t>
            </a:r>
          </a:p>
          <a:p>
            <a:pPr algn="just">
              <a:spcBef>
                <a:spcPts val="0"/>
              </a:spcBef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 private sector was in the initial stages of establishing itself after market liberalisation </a:t>
            </a:r>
          </a:p>
          <a:p>
            <a:pPr algn="just">
              <a:spcBef>
                <a:spcPts val="0"/>
              </a:spcBef>
            </a:pP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Low prices in some areas de-motivated farmers from growing maize</a:t>
            </a:r>
          </a:p>
          <a:p>
            <a:pPr algn="just">
              <a:spcBef>
                <a:spcPts val="0"/>
              </a:spcBef>
            </a:pP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Floor pricing was established generally for three main purposes</a:t>
            </a:r>
          </a:p>
          <a:p>
            <a:pPr lvl="1" algn="just">
              <a:spcBef>
                <a:spcPts val="0"/>
              </a:spcBef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stablise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maize prices for the farmers</a:t>
            </a:r>
          </a:p>
          <a:p>
            <a:pPr lvl="1" algn="just">
              <a:spcBef>
                <a:spcPts val="0"/>
              </a:spcBef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As a poverty reduction strategy to ensure high earnings for farmers</a:t>
            </a:r>
          </a:p>
          <a:p>
            <a:pPr lvl="1" algn="just">
              <a:spcBef>
                <a:spcPts val="0"/>
              </a:spcBef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To ensure that farmers in remote areas also get market access</a:t>
            </a:r>
          </a:p>
          <a:p>
            <a:pPr algn="just">
              <a:spcBef>
                <a:spcPts val="0"/>
              </a:spcBef>
            </a:pP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FRA’s activities raised mean maize market prices by 19%, and reduced price covariance by 36% between 2003 and 2008</a:t>
            </a:r>
          </a:p>
          <a:p>
            <a:pPr algn="just">
              <a:spcBef>
                <a:spcPts val="0"/>
              </a:spcBef>
            </a:pP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Nationally, FRA prices are </a:t>
            </a:r>
            <a:r>
              <a:rPr lang="en-GB" sz="2200" i="1" dirty="0" smtClean="0">
                <a:latin typeface="Times New Roman" pitchFamily="18" charset="0"/>
                <a:cs typeface="Times New Roman" pitchFamily="18" charset="0"/>
              </a:rPr>
              <a:t>always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above the private sector prices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latin typeface="Times New Roman" pitchFamily="18" charset="0"/>
                <a:cs typeface="Times New Roman" pitchFamily="18" charset="0"/>
              </a:rPr>
              <a:t>Impact of the minimum floor price on farmers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The high prices benefited only the net maize sellers, but also affected the net maize buyers who faced higher prices</a:t>
            </a:r>
          </a:p>
          <a:p>
            <a:pPr lvl="1" algn="just">
              <a:spcBef>
                <a:spcPts val="0"/>
              </a:spcBef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Net sellers comprise about 28% of all farming households</a:t>
            </a:r>
          </a:p>
          <a:p>
            <a:pPr lvl="1" algn="just">
              <a:spcBef>
                <a:spcPts val="0"/>
              </a:spcBef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Net buyers constitute about 49% </a:t>
            </a:r>
          </a:p>
          <a:p>
            <a:pPr lvl="1" algn="just">
              <a:spcBef>
                <a:spcPts val="0"/>
              </a:spcBef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No direct effect to about 23% of the farmers </a:t>
            </a:r>
          </a:p>
          <a:p>
            <a:pPr algn="just">
              <a:spcBef>
                <a:spcPts val="0"/>
              </a:spcBef>
            </a:pP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The net sellers are mostly better off farmers who can produce more while net buyers include mostly poor farmers</a:t>
            </a:r>
          </a:p>
          <a:p>
            <a:pPr algn="just">
              <a:spcBef>
                <a:spcPts val="0"/>
              </a:spcBef>
            </a:pP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Most poor households do not sell maize to the FRA</a:t>
            </a:r>
          </a:p>
          <a:p>
            <a:pPr lvl="1" algn="just">
              <a:spcBef>
                <a:spcPts val="0"/>
              </a:spcBef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in 2003/04, only 1% of the smallholder farmers sold maize to FRA while in 2007/08 this increased to 10%</a:t>
            </a:r>
          </a:p>
          <a:p>
            <a:pPr algn="just">
              <a:spcBef>
                <a:spcPts val="0"/>
              </a:spcBef>
            </a:pP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Among the buyers are urban consumers who also faced higher prices for mealie meal and maize</a:t>
            </a:r>
          </a:p>
          <a:p>
            <a:pPr lvl="1" algn="just">
              <a:spcBef>
                <a:spcPts val="0"/>
              </a:spcBef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Especially those buying from private sector players forced to buy at high prices</a:t>
            </a:r>
          </a:p>
          <a:p>
            <a:pPr algn="just">
              <a:spcBef>
                <a:spcPts val="0"/>
              </a:spcBef>
            </a:pP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Imposing above competitive prices did not necessarily promote welfare as intended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Impact of floor pricing (cont..)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287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FRA activities also squeezed out the private sector</a:t>
            </a:r>
          </a:p>
          <a:p>
            <a:pPr lvl="1">
              <a:spcBef>
                <a:spcPts val="0"/>
              </a:spcBef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In some years, FRA would buy as much as 86% of the marketed surplus</a:t>
            </a:r>
          </a:p>
          <a:p>
            <a:pPr>
              <a:spcBef>
                <a:spcPts val="0"/>
              </a:spcBef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This eliminated competition at buying level as FRA activities constitute an entry barrier</a:t>
            </a:r>
          </a:p>
          <a:p>
            <a:pPr>
              <a:spcBef>
                <a:spcPts val="0"/>
              </a:spcBef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While FRA gets the first preference, it struggles to pay the farmers in time, affecting their preparation</a:t>
            </a: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Some private sector actors also compete by raising prices, becoming a cost driver for the processed products which the farmers also buy</a:t>
            </a:r>
          </a:p>
          <a:p>
            <a:pPr>
              <a:spcBef>
                <a:spcPts val="0"/>
              </a:spcBef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Floor pricing thus eliminated competition, which would have been healthy for the farmer</a:t>
            </a:r>
          </a:p>
          <a:p>
            <a:pPr>
              <a:spcBef>
                <a:spcPts val="0"/>
              </a:spcBef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Used to be the fertiliser support programme until 2009 when sphere was expanded</a:t>
            </a:r>
          </a:p>
          <a:p>
            <a:pPr>
              <a:spcBef>
                <a:spcPts val="0"/>
              </a:spcBef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 programme see farmers receiving subsidised fertiliser from govt through FRA</a:t>
            </a:r>
          </a:p>
          <a:p>
            <a:pPr>
              <a:spcBef>
                <a:spcPts val="0"/>
              </a:spcBef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Mostly seen as a poverty reduction strategy tool</a:t>
            </a:r>
          </a:p>
          <a:p>
            <a:pPr>
              <a:spcBef>
                <a:spcPts val="0"/>
              </a:spcBef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 FISP has a toll on government expenditure but there is no link between the FISP and poverty reduction</a:t>
            </a:r>
          </a:p>
          <a:p>
            <a:pPr lvl="1">
              <a:spcBef>
                <a:spcPts val="0"/>
              </a:spcBef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FISP was scaled up between 2004 - 2010 but poverty also went up</a:t>
            </a:r>
          </a:p>
          <a:p>
            <a:pPr>
              <a:spcBef>
                <a:spcPts val="0"/>
              </a:spcBef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 existence of FISP meant that the private sector had little room to enter outside the FRA system</a:t>
            </a:r>
          </a:p>
          <a:p>
            <a:pPr>
              <a:spcBef>
                <a:spcPts val="0"/>
              </a:spcBef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FISP failed to properly target poor farmers, as wealthier farmers also got access</a:t>
            </a:r>
          </a:p>
          <a:p>
            <a:pPr>
              <a:spcBef>
                <a:spcPts val="0"/>
              </a:spcBef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Delays in input distribution under the FRA system common, at a time when private sector is crowded out</a:t>
            </a:r>
          </a:p>
          <a:p>
            <a:pPr>
              <a:spcBef>
                <a:spcPts val="0"/>
              </a:spcBef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Private sector generally shuns remote areas with poor access roads</a:t>
            </a:r>
          </a:p>
          <a:p>
            <a:pPr lvl="1">
              <a:spcBef>
                <a:spcPts val="0"/>
              </a:spcBef>
            </a:pP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Demonstrates the importance of FRA in such regions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Farmer Input Support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Programme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768</TotalTime>
  <Words>1172</Words>
  <Application>Microsoft Office PowerPoint</Application>
  <PresentationFormat>On-screen Show (4:3)</PresentationFormat>
  <Paragraphs>110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Document</vt:lpstr>
      <vt:lpstr>Implications of pro-competitive reforms in the Zambian maize sector on small scale farmers</vt:lpstr>
      <vt:lpstr>Background: Maize in Zambia</vt:lpstr>
      <vt:lpstr> Structure overview </vt:lpstr>
      <vt:lpstr>Summary of post liberalisation reforms</vt:lpstr>
      <vt:lpstr>Key reforms for assessment</vt:lpstr>
      <vt:lpstr>FRA Maize floor pricing</vt:lpstr>
      <vt:lpstr>Impact of the minimum floor price on farmers</vt:lpstr>
      <vt:lpstr>Impact of floor pricing (cont..)</vt:lpstr>
      <vt:lpstr>Farmer Input Support Programme</vt:lpstr>
      <vt:lpstr> FISP and Competition </vt:lpstr>
      <vt:lpstr>Maize subsidies to millers</vt:lpstr>
      <vt:lpstr>Conclusion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SYNTHESIS PAPER: ACCELERATING THE IMPLEMENTATION OF THE EAC COMPETITION POLICY AND LAW</dc:title>
  <dc:creator>Cornelius</dc:creator>
  <cp:lastModifiedBy>Shreya Kaushik</cp:lastModifiedBy>
  <cp:revision>68</cp:revision>
  <dcterms:created xsi:type="dcterms:W3CDTF">2015-10-11T17:12:59Z</dcterms:created>
  <dcterms:modified xsi:type="dcterms:W3CDTF">2015-12-04T10:37:41Z</dcterms:modified>
</cp:coreProperties>
</file>