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6" y="-4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817A88-BDDD-418F-A117-AB818DE31DCA}"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110135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7A88-BDDD-418F-A117-AB818DE31DCA}"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612520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7A88-BDDD-418F-A117-AB818DE31DCA}"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1830135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7A88-BDDD-418F-A117-AB818DE31DCA}"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1373759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817A88-BDDD-418F-A117-AB818DE31DCA}"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121654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817A88-BDDD-418F-A117-AB818DE31DCA}"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2898713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817A88-BDDD-418F-A117-AB818DE31DCA}" type="datetimeFigureOut">
              <a:rPr lang="en-US" smtClean="0"/>
              <a:pPr/>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8250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817A88-BDDD-418F-A117-AB818DE31DCA}" type="datetimeFigureOut">
              <a:rPr lang="en-US" smtClean="0"/>
              <a:pPr/>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23076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17A88-BDDD-418F-A117-AB818DE31DCA}" type="datetimeFigureOut">
              <a:rPr lang="en-US" smtClean="0"/>
              <a:pPr/>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3786230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7A88-BDDD-418F-A117-AB818DE31DCA}"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102800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7A88-BDDD-418F-A117-AB818DE31DCA}"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781800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17A88-BDDD-418F-A117-AB818DE31DCA}" type="datetimeFigureOut">
              <a:rPr lang="en-US" smtClean="0"/>
              <a:pPr/>
              <a:t>11/30/2015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084B1-585C-4A8B-AE5B-17588C0B4F15}" type="slidenum">
              <a:rPr lang="en-US" smtClean="0"/>
              <a:pPr/>
              <a:t>‹#›</a:t>
            </a:fld>
            <a:endParaRPr lang="en-US"/>
          </a:p>
        </p:txBody>
      </p:sp>
    </p:spTree>
    <p:extLst>
      <p:ext uri="{BB962C8B-B14F-4D97-AF65-F5344CB8AC3E}">
        <p14:creationId xmlns:p14="http://schemas.microsoft.com/office/powerpoint/2010/main" xmlns="" val="2855952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533400"/>
            <a:ext cx="7772400" cy="76201"/>
          </a:xfrm>
        </p:spPr>
        <p:txBody>
          <a:bodyPr>
            <a:normAutofit fontScale="90000"/>
          </a:bodyPr>
          <a:lstStyle/>
          <a:p>
            <a:r>
              <a:rPr lang="en-US" dirty="0" smtClean="0"/>
              <a:t>….. </a:t>
            </a:r>
            <a:endParaRPr lang="en-US" dirty="0"/>
          </a:p>
        </p:txBody>
      </p:sp>
      <p:sp>
        <p:nvSpPr>
          <p:cNvPr id="3" name="Subtitle 2"/>
          <p:cNvSpPr>
            <a:spLocks noGrp="1"/>
          </p:cNvSpPr>
          <p:nvPr>
            <p:ph type="subTitle" idx="1"/>
          </p:nvPr>
        </p:nvSpPr>
        <p:spPr>
          <a:xfrm>
            <a:off x="0" y="0"/>
            <a:ext cx="9144000" cy="6858000"/>
          </a:xfrm>
          <a:ln/>
        </p:spPr>
        <p:style>
          <a:lnRef idx="1">
            <a:schemeClr val="dk1"/>
          </a:lnRef>
          <a:fillRef idx="2">
            <a:schemeClr val="dk1"/>
          </a:fillRef>
          <a:effectRef idx="1">
            <a:schemeClr val="dk1"/>
          </a:effectRef>
          <a:fontRef idx="minor">
            <a:schemeClr val="dk1"/>
          </a:fontRef>
        </p:style>
        <p:txBody>
          <a:bodyPr>
            <a:normAutofit fontScale="92500" lnSpcReduction="10000"/>
          </a:bodyPr>
          <a:lstStyle/>
          <a:p>
            <a:endParaRPr lang="en-US" dirty="0" smtClean="0">
              <a:solidFill>
                <a:schemeClr val="tx1"/>
              </a:solidFill>
            </a:endParaRPr>
          </a:p>
          <a:p>
            <a:endParaRPr lang="en-US" dirty="0" smtClean="0">
              <a:solidFill>
                <a:schemeClr val="tx1"/>
              </a:solidFill>
            </a:endParaRPr>
          </a:p>
          <a:p>
            <a:r>
              <a:rPr lang="en-US" sz="2000" b="1" i="1" u="none" strike="noStrike" baseline="0" dirty="0" smtClean="0">
                <a:solidFill>
                  <a:schemeClr val="accent2">
                    <a:lumMod val="50000"/>
                  </a:schemeClr>
                </a:solidFill>
                <a:latin typeface="Iskoola Pota" pitchFamily="34" charset="0"/>
                <a:cs typeface="Iskoola Pota" pitchFamily="34" charset="0"/>
              </a:rPr>
              <a:t>4th CUTS-CIRC Biennial Competition, Regulation &amp; Development Conference &amp; </a:t>
            </a:r>
            <a:endParaRPr lang="en-US" sz="2000" b="1" i="0" u="none" strike="noStrike" baseline="0" dirty="0" smtClean="0">
              <a:solidFill>
                <a:schemeClr val="accent2">
                  <a:lumMod val="50000"/>
                </a:schemeClr>
              </a:solidFill>
              <a:latin typeface="Iskoola Pota" pitchFamily="34" charset="0"/>
              <a:cs typeface="Iskoola Pota" pitchFamily="34" charset="0"/>
            </a:endParaRPr>
          </a:p>
          <a:p>
            <a:r>
              <a:rPr lang="en-US" sz="2000" b="1" i="1" u="none" strike="noStrike" baseline="0" dirty="0" smtClean="0">
                <a:solidFill>
                  <a:schemeClr val="accent2">
                    <a:lumMod val="50000"/>
                  </a:schemeClr>
                </a:solidFill>
                <a:latin typeface="Iskoola Pota" pitchFamily="34" charset="0"/>
                <a:cs typeface="Iskoola Pota" pitchFamily="34" charset="0"/>
              </a:rPr>
              <a:t>CREW Project Final Conference </a:t>
            </a:r>
            <a:endParaRPr lang="en-US" sz="2000" b="1" i="0" u="none" strike="noStrike" baseline="0" dirty="0" smtClean="0">
              <a:solidFill>
                <a:schemeClr val="accent2">
                  <a:lumMod val="50000"/>
                </a:schemeClr>
              </a:solidFill>
              <a:latin typeface="Iskoola Pota" pitchFamily="34" charset="0"/>
              <a:cs typeface="Iskoola Pota" pitchFamily="34" charset="0"/>
            </a:endParaRPr>
          </a:p>
          <a:p>
            <a:r>
              <a:rPr lang="en-US" sz="2000" b="1" i="1" u="none" strike="noStrike" baseline="0" dirty="0" smtClean="0">
                <a:solidFill>
                  <a:schemeClr val="accent2">
                    <a:lumMod val="50000"/>
                  </a:schemeClr>
                </a:solidFill>
                <a:latin typeface="Iskoola Pota" pitchFamily="34" charset="0"/>
                <a:cs typeface="Iskoola Pota" pitchFamily="34" charset="0"/>
              </a:rPr>
              <a:t>Relevance of Competition &amp; Regulatory Reforms in Pursuing Sustainable Development Goals (SDGs) in Developing Countries -</a:t>
            </a:r>
            <a:r>
              <a:rPr lang="en-US" sz="2000" b="1" i="1" u="none" strike="noStrike" dirty="0" smtClean="0">
                <a:solidFill>
                  <a:schemeClr val="accent2">
                    <a:lumMod val="50000"/>
                  </a:schemeClr>
                </a:solidFill>
                <a:latin typeface="Iskoola Pota" pitchFamily="34" charset="0"/>
                <a:cs typeface="Iskoola Pota" pitchFamily="34" charset="0"/>
              </a:rPr>
              <a:t> </a:t>
            </a:r>
            <a:r>
              <a:rPr lang="en-US" sz="2000" b="1" i="1" u="none" strike="noStrike" baseline="0" dirty="0" smtClean="0">
                <a:solidFill>
                  <a:schemeClr val="accent2">
                    <a:lumMod val="50000"/>
                  </a:schemeClr>
                </a:solidFill>
                <a:latin typeface="Iskoola Pota" pitchFamily="34" charset="0"/>
                <a:cs typeface="Iskoola Pota" pitchFamily="34" charset="0"/>
              </a:rPr>
              <a:t>Nairobi, 12-13 December 2015 </a:t>
            </a:r>
            <a:r>
              <a:rPr lang="en-US" b="1" dirty="0" smtClean="0">
                <a:solidFill>
                  <a:schemeClr val="accent6">
                    <a:lumMod val="50000"/>
                  </a:schemeClr>
                </a:solidFill>
                <a:effectLst>
                  <a:outerShdw blurRad="38100" dist="38100" dir="2700000" algn="tl">
                    <a:srgbClr val="000000">
                      <a:alpha val="43137"/>
                    </a:srgbClr>
                  </a:outerShdw>
                </a:effectLst>
                <a:latin typeface="Iskoola Pota" pitchFamily="34" charset="0"/>
                <a:cs typeface="Iskoola Pota" pitchFamily="34" charset="0"/>
              </a:rPr>
              <a:t>.</a:t>
            </a:r>
            <a:endParaRPr lang="en-US" b="1" dirty="0">
              <a:solidFill>
                <a:schemeClr val="accent6">
                  <a:lumMod val="50000"/>
                </a:schemeClr>
              </a:solidFill>
              <a:effectLst>
                <a:outerShdw blurRad="38100" dist="38100" dir="2700000" algn="tl">
                  <a:srgbClr val="000000">
                    <a:alpha val="43137"/>
                  </a:srgbClr>
                </a:outerShdw>
              </a:effectLst>
              <a:latin typeface="Iskoola Pota" pitchFamily="34" charset="0"/>
              <a:cs typeface="Iskoola Pota" pitchFamily="34" charset="0"/>
            </a:endParaRPr>
          </a:p>
          <a:p>
            <a:pPr>
              <a:lnSpc>
                <a:spcPct val="115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smtClean="0">
                <a:solidFill>
                  <a:srgbClr val="002060"/>
                </a:solidFill>
                <a:effectLst/>
                <a:latin typeface="Iskoola Pota"/>
                <a:ea typeface="Times New Roman"/>
                <a:cs typeface="Times New Roman"/>
              </a:rPr>
              <a:t>__________________</a:t>
            </a:r>
          </a:p>
          <a:p>
            <a:pPr>
              <a:lnSpc>
                <a:spcPct val="115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smtClean="0">
                <a:solidFill>
                  <a:srgbClr val="002060"/>
                </a:solidFill>
                <a:effectLst/>
                <a:latin typeface="Iskoola Pota" pitchFamily="34" charset="0"/>
                <a:ea typeface="Times New Roman"/>
                <a:cs typeface="Iskoola Pota" pitchFamily="34" charset="0"/>
              </a:rPr>
              <a:t>“Role of Government in Promoting Sustainable Economic Growth through Competition Reforms: Exploring the Tanzanian Competition Regime Focusing on Policy, Institutional and Implementation Challenges”</a:t>
            </a:r>
            <a:endParaRPr lang="en-US" dirty="0">
              <a:solidFill>
                <a:srgbClr val="002060"/>
              </a:solidFill>
              <a:latin typeface="Iskoola Pota" pitchFamily="34" charset="0"/>
              <a:ea typeface="Calibri"/>
              <a:cs typeface="Iskoola Pota" pitchFamily="34" charset="0"/>
            </a:endParaRPr>
          </a:p>
          <a:p>
            <a:endParaRPr lang="en-US" sz="2000" b="1" dirty="0" smtClean="0">
              <a:solidFill>
                <a:srgbClr val="000000"/>
              </a:solidFill>
              <a:latin typeface="Agency FB" pitchFamily="34" charset="0"/>
            </a:endParaRPr>
          </a:p>
          <a:p>
            <a:r>
              <a:rPr lang="en-US" sz="2000" b="1" dirty="0" smtClean="0">
                <a:solidFill>
                  <a:schemeClr val="accent2">
                    <a:lumMod val="50000"/>
                  </a:schemeClr>
                </a:solidFill>
                <a:latin typeface="Iskoola Pota" pitchFamily="34" charset="0"/>
                <a:cs typeface="Iskoola Pota" pitchFamily="34" charset="0"/>
              </a:rPr>
              <a:t>Dr. Frederick S. Ringo,</a:t>
            </a:r>
          </a:p>
          <a:p>
            <a:r>
              <a:rPr lang="en-US" sz="2000" b="1" dirty="0" smtClean="0">
                <a:solidFill>
                  <a:schemeClr val="accent2">
                    <a:lumMod val="50000"/>
                  </a:schemeClr>
                </a:solidFill>
                <a:latin typeface="Iskoola Pota" pitchFamily="34" charset="0"/>
                <a:cs typeface="Iskoola Pota" pitchFamily="34" charset="0"/>
              </a:rPr>
              <a:t>Fair Competition Commission (Tanzania)</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7764" y="34636"/>
            <a:ext cx="5825836" cy="7368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3601" y="2"/>
            <a:ext cx="1633538" cy="7715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781925" y="1"/>
            <a:ext cx="1362075" cy="4030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30507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02919"/>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13855"/>
            <a:ext cx="9144000" cy="6844145"/>
          </a:xfrm>
        </p:spPr>
        <p:txBody>
          <a:bodyPr>
            <a:normAutofit fontScale="92500" lnSpcReduction="20000"/>
          </a:bodyPr>
          <a:lstStyle/>
          <a:p>
            <a:pPr>
              <a:buFont typeface="Wingdings" pitchFamily="2" charset="2"/>
              <a:buChar char="q"/>
            </a:pPr>
            <a:r>
              <a:rPr lang="en-GB" b="1" dirty="0" smtClean="0">
                <a:solidFill>
                  <a:srgbClr val="0070C0"/>
                </a:solidFill>
                <a:effectLst/>
                <a:latin typeface="Iskoola Pota"/>
                <a:ea typeface="Calibri"/>
              </a:rPr>
              <a:t>For sustained contribution to growth and relevance, there is also a need to ensure </a:t>
            </a:r>
            <a:r>
              <a:rPr lang="en-GB" b="1" dirty="0" smtClean="0">
                <a:solidFill>
                  <a:srgbClr val="0070C0"/>
                </a:solidFill>
                <a:effectLst/>
                <a:latin typeface="Iskoola Pota"/>
                <a:ea typeface="Calibri"/>
              </a:rPr>
              <a:t>:</a:t>
            </a:r>
          </a:p>
          <a:p>
            <a:pPr>
              <a:buFont typeface="Wingdings" pitchFamily="2" charset="2"/>
              <a:buChar char="q"/>
            </a:pPr>
            <a:endParaRPr lang="en-GB" b="1" dirty="0" smtClean="0">
              <a:solidFill>
                <a:srgbClr val="0070C0"/>
              </a:solidFill>
              <a:effectLst/>
              <a:latin typeface="Iskoola Pota"/>
              <a:ea typeface="Calibri"/>
            </a:endParaRPr>
          </a:p>
          <a:p>
            <a:pPr lvl="1" algn="just">
              <a:buFontTx/>
              <a:buChar char="-"/>
            </a:pPr>
            <a:r>
              <a:rPr lang="en-US" b="1" dirty="0" smtClean="0">
                <a:solidFill>
                  <a:srgbClr val="993300"/>
                </a:solidFill>
                <a:latin typeface="Iskoola Pota"/>
                <a:ea typeface="Calibri"/>
              </a:rPr>
              <a:t>participation</a:t>
            </a:r>
            <a:r>
              <a:rPr lang="en-US" dirty="0" smtClean="0">
                <a:latin typeface="Iskoola Pota"/>
                <a:ea typeface="Calibri"/>
              </a:rPr>
              <a:t> </a:t>
            </a:r>
            <a:r>
              <a:rPr lang="en-US" b="1" dirty="0" smtClean="0">
                <a:solidFill>
                  <a:srgbClr val="993300"/>
                </a:solidFill>
                <a:latin typeface="Iskoola Pota"/>
                <a:ea typeface="Calibri"/>
              </a:rPr>
              <a:t>of key competition stakeholders </a:t>
            </a:r>
            <a:r>
              <a:rPr lang="en-US" dirty="0" smtClean="0">
                <a:latin typeface="Iskoola Pota"/>
                <a:ea typeface="Calibri"/>
              </a:rPr>
              <a:t>in the reform process, including those who are beneficiaries of the reforms</a:t>
            </a:r>
            <a:r>
              <a:rPr lang="en-US" dirty="0" smtClean="0">
                <a:latin typeface="Iskoola Pota"/>
                <a:ea typeface="Calibri"/>
              </a:rPr>
              <a:t>.</a:t>
            </a:r>
          </a:p>
          <a:p>
            <a:pPr lvl="1" algn="just">
              <a:buFontTx/>
              <a:buChar char="-"/>
            </a:pPr>
            <a:endParaRPr lang="en-GB" dirty="0" smtClean="0">
              <a:latin typeface="Iskoola Pota"/>
              <a:ea typeface="Calibri"/>
            </a:endParaRPr>
          </a:p>
          <a:p>
            <a:pPr lvl="1" algn="just">
              <a:buFontTx/>
              <a:buChar char="-"/>
            </a:pPr>
            <a:r>
              <a:rPr lang="en-GB" b="1" dirty="0" smtClean="0">
                <a:solidFill>
                  <a:srgbClr val="993300"/>
                </a:solidFill>
                <a:effectLst/>
                <a:latin typeface="Iskoola Pota"/>
                <a:ea typeface="Calibri"/>
              </a:rPr>
              <a:t>removal of all artificial or statutory barriers </a:t>
            </a:r>
            <a:r>
              <a:rPr lang="en-GB" dirty="0" smtClean="0">
                <a:effectLst/>
                <a:latin typeface="Iskoola Pota"/>
                <a:ea typeface="Calibri"/>
              </a:rPr>
              <a:t>to allow</a:t>
            </a:r>
            <a:r>
              <a:rPr lang="en-GB" dirty="0">
                <a:latin typeface="Iskoola Pota"/>
                <a:ea typeface="Calibri"/>
              </a:rPr>
              <a:t> </a:t>
            </a:r>
            <a:r>
              <a:rPr lang="en-GB" dirty="0" smtClean="0">
                <a:latin typeface="Iskoola Pota"/>
                <a:ea typeface="Calibri"/>
              </a:rPr>
              <a:t>continued </a:t>
            </a:r>
            <a:r>
              <a:rPr lang="en-GB" dirty="0" smtClean="0">
                <a:effectLst/>
                <a:latin typeface="Iskoola Pota"/>
                <a:ea typeface="Calibri"/>
              </a:rPr>
              <a:t>free movements of goods and services as well as effective enforcement of the competition law by the respective </a:t>
            </a:r>
            <a:r>
              <a:rPr lang="en-GB" dirty="0" smtClean="0">
                <a:effectLst/>
                <a:latin typeface="Iskoola Pota"/>
                <a:ea typeface="Calibri"/>
              </a:rPr>
              <a:t>machineries</a:t>
            </a:r>
          </a:p>
          <a:p>
            <a:pPr lvl="1" algn="just">
              <a:buFontTx/>
              <a:buChar char="-"/>
            </a:pPr>
            <a:endParaRPr lang="en-GB" dirty="0" smtClean="0">
              <a:effectLst/>
              <a:latin typeface="Iskoola Pota"/>
              <a:ea typeface="Calibri"/>
            </a:endParaRPr>
          </a:p>
          <a:p>
            <a:pPr lvl="1" algn="just">
              <a:buFontTx/>
              <a:buChar char="-"/>
            </a:pPr>
            <a:r>
              <a:rPr lang="en-US" b="1" dirty="0" smtClean="0">
                <a:solidFill>
                  <a:srgbClr val="993300"/>
                </a:solidFill>
                <a:effectLst/>
                <a:latin typeface="Iskoola Pota"/>
                <a:ea typeface="Calibri"/>
              </a:rPr>
              <a:t>building or strengthening existing synergies </a:t>
            </a:r>
            <a:r>
              <a:rPr lang="en-US" dirty="0" smtClean="0">
                <a:effectLst/>
                <a:latin typeface="Iskoola Pota"/>
                <a:ea typeface="Calibri"/>
              </a:rPr>
              <a:t>between regulatory institutions, relevant government agencies, stakeholders or players in the business </a:t>
            </a:r>
            <a:r>
              <a:rPr lang="en-US" dirty="0" smtClean="0">
                <a:effectLst/>
                <a:latin typeface="Iskoola Pota"/>
                <a:ea typeface="Calibri"/>
              </a:rPr>
              <a:t>circles</a:t>
            </a:r>
          </a:p>
          <a:p>
            <a:pPr lvl="1" algn="just">
              <a:buFontTx/>
              <a:buChar char="-"/>
            </a:pPr>
            <a:r>
              <a:rPr lang="en-US" dirty="0" smtClean="0">
                <a:effectLst/>
                <a:latin typeface="Iskoola Pota"/>
                <a:ea typeface="Calibri"/>
              </a:rPr>
              <a:t>.</a:t>
            </a:r>
            <a:endParaRPr lang="en-US" dirty="0" smtClean="0">
              <a:effectLst/>
              <a:latin typeface="Iskoola Pota"/>
              <a:ea typeface="Calibri"/>
            </a:endParaRPr>
          </a:p>
          <a:p>
            <a:pPr marL="457200" lvl="1" indent="0" algn="ctr">
              <a:buNone/>
            </a:pPr>
            <a:r>
              <a:rPr lang="en-US" dirty="0" smtClean="0">
                <a:latin typeface="Iskoola Pota"/>
                <a:ea typeface="Calibri"/>
              </a:rPr>
              <a:t> </a:t>
            </a:r>
            <a:r>
              <a:rPr lang="en-US" b="1" dirty="0" smtClean="0">
                <a:solidFill>
                  <a:srgbClr val="993300"/>
                </a:solidFill>
              </a:rPr>
              <a:t>“ASANTE SANA”/ THANK YOU !!! </a:t>
            </a:r>
            <a:endParaRPr lang="en-US" b="1" dirty="0">
              <a:solidFill>
                <a:srgbClr val="993300"/>
              </a:solidFill>
            </a:endParaRPr>
          </a:p>
        </p:txBody>
      </p:sp>
    </p:spTree>
    <p:extLst>
      <p:ext uri="{BB962C8B-B14F-4D97-AF65-F5344CB8AC3E}">
        <p14:creationId xmlns:p14="http://schemas.microsoft.com/office/powerpoint/2010/main" xmlns="" val="3952935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381000"/>
            <a:ext cx="8229600" cy="7620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304800"/>
            <a:ext cx="8589818" cy="6096000"/>
          </a:xfrm>
          <a:solidFill>
            <a:schemeClr val="bg1">
              <a:lumMod val="85000"/>
            </a:schemeClr>
          </a:solidFill>
        </p:spPr>
        <p:style>
          <a:lnRef idx="0">
            <a:schemeClr val="accent1"/>
          </a:lnRef>
          <a:fillRef idx="3">
            <a:schemeClr val="accent1"/>
          </a:fillRef>
          <a:effectRef idx="3">
            <a:schemeClr val="accent1"/>
          </a:effectRef>
          <a:fontRef idx="minor">
            <a:schemeClr val="lt1"/>
          </a:fontRef>
        </p:style>
        <p:txBody>
          <a:bodyPr>
            <a:normAutofit lnSpcReduction="10000"/>
          </a:bodyPr>
          <a:lstStyle/>
          <a:p>
            <a:pPr marL="0" indent="0" algn="ctr">
              <a:buNone/>
            </a:pPr>
            <a:endParaRPr lang="en-US" sz="3000" b="1" dirty="0" smtClean="0">
              <a:solidFill>
                <a:schemeClr val="accent6">
                  <a:lumMod val="50000"/>
                </a:schemeClr>
              </a:solidFill>
              <a:latin typeface="Iskoola Pota" pitchFamily="34" charset="0"/>
              <a:ea typeface="Times New Roman"/>
              <a:cs typeface="Iskoola Pota" pitchFamily="34" charset="0"/>
            </a:endParaRPr>
          </a:p>
          <a:p>
            <a:pPr marL="0" indent="0" algn="ctr">
              <a:buNone/>
            </a:pPr>
            <a:r>
              <a:rPr lang="en-US" sz="3000" b="1" dirty="0" smtClean="0">
                <a:solidFill>
                  <a:schemeClr val="accent6">
                    <a:lumMod val="50000"/>
                  </a:schemeClr>
                </a:solidFill>
                <a:latin typeface="Iskoola Pota" pitchFamily="34" charset="0"/>
                <a:ea typeface="Times New Roman"/>
                <a:cs typeface="Iskoola Pota" pitchFamily="34" charset="0"/>
              </a:rPr>
              <a:t>KEY </a:t>
            </a:r>
            <a:r>
              <a:rPr lang="en-US" sz="3000" b="1" dirty="0">
                <a:solidFill>
                  <a:schemeClr val="accent6">
                    <a:lumMod val="50000"/>
                  </a:schemeClr>
                </a:solidFill>
                <a:latin typeface="Iskoola Pota" pitchFamily="34" charset="0"/>
                <a:ea typeface="Times New Roman"/>
                <a:cs typeface="Iskoola Pota" pitchFamily="34" charset="0"/>
              </a:rPr>
              <a:t>OUTLINES </a:t>
            </a:r>
            <a:r>
              <a:rPr lang="en-US" sz="3000" b="1" dirty="0" smtClean="0">
                <a:solidFill>
                  <a:schemeClr val="accent6">
                    <a:lumMod val="50000"/>
                  </a:schemeClr>
                </a:solidFill>
                <a:latin typeface="Iskoola Pota" pitchFamily="34" charset="0"/>
                <a:ea typeface="Times New Roman"/>
                <a:cs typeface="Iskoola Pota" pitchFamily="34" charset="0"/>
              </a:rPr>
              <a:t> </a:t>
            </a:r>
          </a:p>
          <a:p>
            <a:pPr marL="0" indent="0" algn="ctr">
              <a:buNone/>
            </a:pPr>
            <a:endParaRPr lang="en-US" sz="3000" b="1" dirty="0">
              <a:solidFill>
                <a:schemeClr val="accent6">
                  <a:lumMod val="50000"/>
                </a:schemeClr>
              </a:solidFill>
              <a:latin typeface="Iskoola Pota" pitchFamily="34" charset="0"/>
              <a:ea typeface="Times New Roman"/>
              <a:cs typeface="Iskoola Pota" pitchFamily="34" charset="0"/>
            </a:endParaRPr>
          </a:p>
          <a:p>
            <a:pPr>
              <a:buFont typeface="Wingdings" pitchFamily="2" charset="2"/>
              <a:buChar char="q"/>
            </a:pPr>
            <a:r>
              <a:rPr lang="en-US" sz="3000" b="1" dirty="0">
                <a:solidFill>
                  <a:schemeClr val="tx1"/>
                </a:solidFill>
                <a:latin typeface="Iskoola Pota" pitchFamily="34" charset="0"/>
                <a:ea typeface="Times New Roman"/>
                <a:cs typeface="Iskoola Pota" pitchFamily="34" charset="0"/>
              </a:rPr>
              <a:t> </a:t>
            </a:r>
            <a:r>
              <a:rPr lang="en-US" sz="3000" b="1" dirty="0" smtClean="0">
                <a:solidFill>
                  <a:schemeClr val="tx1"/>
                </a:solidFill>
                <a:latin typeface="Iskoola Pota" pitchFamily="34" charset="0"/>
                <a:ea typeface="Times New Roman"/>
                <a:cs typeface="Iskoola Pota" pitchFamily="34" charset="0"/>
              </a:rPr>
              <a:t>The Socio-economic transformations’ trajectory (1961- Mid -1980s)</a:t>
            </a:r>
            <a:endParaRPr lang="en-US" sz="3000" b="1" dirty="0">
              <a:solidFill>
                <a:schemeClr val="tx1"/>
              </a:solidFill>
              <a:latin typeface="Iskoola Pota" pitchFamily="34" charset="0"/>
              <a:ea typeface="Times New Roman"/>
              <a:cs typeface="Iskoola Pota" pitchFamily="34" charset="0"/>
            </a:endParaRPr>
          </a:p>
          <a:p>
            <a:pPr>
              <a:buFont typeface="Wingdings" pitchFamily="2" charset="2"/>
              <a:buChar char="q"/>
            </a:pPr>
            <a:r>
              <a:rPr lang="en-US" sz="3000" b="1" dirty="0">
                <a:solidFill>
                  <a:schemeClr val="tx1"/>
                </a:solidFill>
                <a:latin typeface="Iskoola Pota" pitchFamily="34" charset="0"/>
                <a:ea typeface="Times New Roman"/>
                <a:cs typeface="Iskoola Pota" pitchFamily="34" charset="0"/>
              </a:rPr>
              <a:t>Regulatory Reforms as a Baseline for Sustainable Growth</a:t>
            </a:r>
          </a:p>
          <a:p>
            <a:pPr>
              <a:buFont typeface="Wingdings" pitchFamily="2" charset="2"/>
              <a:buChar char="q"/>
            </a:pPr>
            <a:r>
              <a:rPr lang="en-US" sz="3000" b="1" dirty="0">
                <a:solidFill>
                  <a:schemeClr val="tx1"/>
                </a:solidFill>
                <a:latin typeface="Iskoola Pota" pitchFamily="34" charset="0"/>
                <a:ea typeface="Times New Roman"/>
                <a:cs typeface="Iskoola Pota" pitchFamily="34" charset="0"/>
              </a:rPr>
              <a:t>Government’s Role in Moulding Competition Reforms</a:t>
            </a:r>
          </a:p>
          <a:p>
            <a:pPr>
              <a:buFont typeface="Wingdings" pitchFamily="2" charset="2"/>
              <a:buChar char="q"/>
            </a:pPr>
            <a:r>
              <a:rPr lang="en-US" sz="3000" b="1" dirty="0" smtClean="0">
                <a:solidFill>
                  <a:schemeClr val="tx1"/>
                </a:solidFill>
                <a:latin typeface="Iskoola Pota" pitchFamily="34" charset="0"/>
                <a:ea typeface="Times New Roman"/>
                <a:cs typeface="Iskoola Pota" pitchFamily="34" charset="0"/>
              </a:rPr>
              <a:t>Policy</a:t>
            </a:r>
            <a:r>
              <a:rPr lang="en-US" sz="3000" b="1" dirty="0">
                <a:solidFill>
                  <a:schemeClr val="tx1"/>
                </a:solidFill>
                <a:latin typeface="Iskoola Pota" pitchFamily="34" charset="0"/>
                <a:ea typeface="Times New Roman"/>
                <a:cs typeface="Iskoola Pota" pitchFamily="34" charset="0"/>
              </a:rPr>
              <a:t>, Institutional, and Implementation Challenges</a:t>
            </a:r>
          </a:p>
          <a:p>
            <a:pPr>
              <a:buFont typeface="Wingdings" pitchFamily="2" charset="2"/>
              <a:buChar char="q"/>
            </a:pPr>
            <a:r>
              <a:rPr lang="en-US" sz="3000" b="1" dirty="0" smtClean="0">
                <a:solidFill>
                  <a:schemeClr val="tx1"/>
                </a:solidFill>
                <a:effectLst/>
                <a:latin typeface="Iskoola Pota" pitchFamily="34" charset="0"/>
                <a:ea typeface="Times New Roman"/>
                <a:cs typeface="Iskoola Pota" pitchFamily="34" charset="0"/>
              </a:rPr>
              <a:t>Conclusion &amp; Way Forward</a:t>
            </a:r>
            <a:endParaRPr lang="en-US" sz="3000" dirty="0">
              <a:solidFill>
                <a:schemeClr val="tx1"/>
              </a:solidFill>
              <a:latin typeface="Iskoola Pota" pitchFamily="34" charset="0"/>
              <a:ea typeface="Calibri"/>
              <a:cs typeface="Iskoola Pota" pitchFamily="34" charset="0"/>
            </a:endParaRPr>
          </a:p>
          <a:p>
            <a:pPr>
              <a:buFont typeface="Wingdings" pitchFamily="2" charset="2"/>
              <a:buChar char="q"/>
            </a:pPr>
            <a:endParaRPr lang="en-US" dirty="0">
              <a:solidFill>
                <a:schemeClr val="tx1">
                  <a:lumMod val="95000"/>
                  <a:lumOff val="5000"/>
                </a:schemeClr>
              </a:solidFill>
              <a:latin typeface="Agency FB" pitchFamily="34" charset="0"/>
            </a:endParaRPr>
          </a:p>
        </p:txBody>
      </p:sp>
    </p:spTree>
    <p:extLst>
      <p:ext uri="{BB962C8B-B14F-4D97-AF65-F5344CB8AC3E}">
        <p14:creationId xmlns:p14="http://schemas.microsoft.com/office/powerpoint/2010/main" xmlns="" val="1275060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066800"/>
          </a:xfrm>
        </p:spPr>
        <p:style>
          <a:lnRef idx="1">
            <a:schemeClr val="dk1"/>
          </a:lnRef>
          <a:fillRef idx="2">
            <a:schemeClr val="dk1"/>
          </a:fillRef>
          <a:effectRef idx="1">
            <a:schemeClr val="dk1"/>
          </a:effectRef>
          <a:fontRef idx="minor">
            <a:schemeClr val="dk1"/>
          </a:fontRef>
        </p:style>
        <p:txBody>
          <a:bodyPr>
            <a:noAutofit/>
          </a:bodyPr>
          <a:lstStyle/>
          <a:p>
            <a:pPr algn="just"/>
            <a:r>
              <a:rPr lang="en-US" sz="3200" b="1" dirty="0" smtClean="0">
                <a:solidFill>
                  <a:schemeClr val="accent6">
                    <a:lumMod val="50000"/>
                  </a:schemeClr>
                </a:solidFill>
                <a:latin typeface="Iskoola Pota" pitchFamily="34" charset="0"/>
                <a:cs typeface="Iskoola Pota" pitchFamily="34" charset="0"/>
              </a:rPr>
              <a:t>1.</a:t>
            </a:r>
            <a:r>
              <a:rPr lang="en-US" sz="3000" b="1" dirty="0" smtClean="0">
                <a:solidFill>
                  <a:schemeClr val="accent6">
                    <a:lumMod val="50000"/>
                  </a:schemeClr>
                </a:solidFill>
                <a:latin typeface="Iskoola Pota" pitchFamily="34" charset="0"/>
                <a:cs typeface="Iskoola Pota" pitchFamily="34" charset="0"/>
              </a:rPr>
              <a:t>The Trajectory </a:t>
            </a:r>
            <a:r>
              <a:rPr lang="en-US" sz="3000" b="1" dirty="0" smtClean="0">
                <a:solidFill>
                  <a:schemeClr val="accent6">
                    <a:lumMod val="50000"/>
                  </a:schemeClr>
                </a:solidFill>
                <a:latin typeface="Iskoola Pota" pitchFamily="34" charset="0"/>
                <a:cs typeface="Iskoola Pota" pitchFamily="34" charset="0"/>
              </a:rPr>
              <a:t>(</a:t>
            </a:r>
            <a:r>
              <a:rPr lang="en-US" sz="3000" b="1" dirty="0" smtClean="0">
                <a:solidFill>
                  <a:schemeClr val="accent6">
                    <a:lumMod val="50000"/>
                  </a:schemeClr>
                </a:solidFill>
                <a:latin typeface="Iskoola Pota" pitchFamily="34" charset="0"/>
                <a:cs typeface="Iskoola Pota" pitchFamily="34" charset="0"/>
              </a:rPr>
              <a:t>1961-1980s &amp; 1990s onwards</a:t>
            </a:r>
            <a:r>
              <a:rPr lang="en-US" sz="3200" b="1" dirty="0" smtClean="0">
                <a:solidFill>
                  <a:schemeClr val="accent6">
                    <a:lumMod val="50000"/>
                  </a:schemeClr>
                </a:solidFill>
                <a:latin typeface="Iskoola Pota" pitchFamily="34" charset="0"/>
                <a:cs typeface="Iskoola Pota" pitchFamily="34" charset="0"/>
              </a:rPr>
              <a:t>)</a:t>
            </a:r>
            <a:endParaRPr lang="en-US" sz="3200" b="1" dirty="0">
              <a:solidFill>
                <a:schemeClr val="accent6">
                  <a:lumMod val="50000"/>
                </a:schemeClr>
              </a:solidFill>
              <a:latin typeface="Iskoola Pota" pitchFamily="34" charset="0"/>
              <a:cs typeface="Iskoola Pota" pitchFamily="34" charset="0"/>
            </a:endParaRPr>
          </a:p>
        </p:txBody>
      </p:sp>
      <p:sp>
        <p:nvSpPr>
          <p:cNvPr id="3" name="Content Placeholder 2"/>
          <p:cNvSpPr>
            <a:spLocks noGrp="1"/>
          </p:cNvSpPr>
          <p:nvPr>
            <p:ph idx="1"/>
          </p:nvPr>
        </p:nvSpPr>
        <p:spPr>
          <a:xfrm>
            <a:off x="152400" y="1219200"/>
            <a:ext cx="8763000" cy="5410200"/>
          </a:xfrm>
          <a:ln/>
        </p:spPr>
        <p:style>
          <a:lnRef idx="1">
            <a:schemeClr val="dk1"/>
          </a:lnRef>
          <a:fillRef idx="2">
            <a:schemeClr val="dk1"/>
          </a:fillRef>
          <a:effectRef idx="1">
            <a:schemeClr val="dk1"/>
          </a:effectRef>
          <a:fontRef idx="minor">
            <a:schemeClr val="dk1"/>
          </a:fontRef>
        </p:style>
        <p:txBody>
          <a:bodyPr>
            <a:normAutofit fontScale="92500" lnSpcReduction="10000"/>
          </a:bodyPr>
          <a:lstStyle/>
          <a:p>
            <a:pPr>
              <a:buFont typeface="Wingdings" pitchFamily="2" charset="2"/>
              <a:buChar char="q"/>
            </a:pPr>
            <a:r>
              <a:rPr lang="en-US" sz="3000" b="1" dirty="0" smtClean="0">
                <a:latin typeface="Iskoola Pota" pitchFamily="34" charset="0"/>
                <a:cs typeface="Iskoola Pota" pitchFamily="34" charset="0"/>
              </a:rPr>
              <a:t>1961-1966- TZ </a:t>
            </a:r>
            <a:r>
              <a:rPr lang="en-US" sz="3000" b="1" dirty="0" smtClean="0">
                <a:latin typeface="Iskoola Pota" pitchFamily="34" charset="0"/>
                <a:cs typeface="Iskoola Pota" pitchFamily="34" charset="0"/>
              </a:rPr>
              <a:t>capitalist </a:t>
            </a:r>
            <a:r>
              <a:rPr lang="en-US" sz="3000" b="1" dirty="0" smtClean="0">
                <a:latin typeface="Iskoola Pota" pitchFamily="34" charset="0"/>
                <a:cs typeface="Iskoola Pota" pitchFamily="34" charset="0"/>
              </a:rPr>
              <a:t>oriented </a:t>
            </a:r>
            <a:r>
              <a:rPr lang="en-US" sz="3000" b="1" dirty="0" smtClean="0">
                <a:latin typeface="Iskoola Pota" pitchFamily="34" charset="0"/>
                <a:cs typeface="Iskoola Pota" pitchFamily="34" charset="0"/>
              </a:rPr>
              <a:t>–policies private </a:t>
            </a:r>
            <a:r>
              <a:rPr lang="en-US" sz="3000" b="1" dirty="0" smtClean="0">
                <a:latin typeface="Iskoola Pota" pitchFamily="34" charset="0"/>
                <a:cs typeface="Iskoola Pota" pitchFamily="34" charset="0"/>
              </a:rPr>
              <a:t>sector played  a major </a:t>
            </a:r>
            <a:r>
              <a:rPr lang="en-US" sz="3000" b="1" dirty="0" smtClean="0">
                <a:latin typeface="Iskoola Pota" pitchFamily="34" charset="0"/>
                <a:cs typeface="Iskoola Pota" pitchFamily="34" charset="0"/>
              </a:rPr>
              <a:t>role</a:t>
            </a:r>
          </a:p>
          <a:p>
            <a:pPr>
              <a:buFont typeface="Wingdings" pitchFamily="2" charset="2"/>
              <a:buChar char="q"/>
            </a:pPr>
            <a:endParaRPr lang="en-US" sz="3000" b="1" dirty="0" smtClean="0">
              <a:latin typeface="Iskoola Pota" pitchFamily="34" charset="0"/>
              <a:cs typeface="Iskoola Pota" pitchFamily="34" charset="0"/>
            </a:endParaRPr>
          </a:p>
          <a:p>
            <a:pPr>
              <a:buFont typeface="Wingdings" pitchFamily="2" charset="2"/>
              <a:buChar char="q"/>
            </a:pPr>
            <a:r>
              <a:rPr lang="en-US" sz="3000" b="1" dirty="0" smtClean="0">
                <a:latin typeface="Iskoola Pota" pitchFamily="34" charset="0"/>
                <a:cs typeface="Iskoola Pota" pitchFamily="34" charset="0"/>
              </a:rPr>
              <a:t>1967- Mid 1980s- Socialism &amp; Self </a:t>
            </a:r>
            <a:r>
              <a:rPr lang="en-US" sz="3000" b="1" dirty="0" smtClean="0">
                <a:latin typeface="Iskoola Pota" pitchFamily="34" charset="0"/>
                <a:cs typeface="Iskoola Pota" pitchFamily="34" charset="0"/>
              </a:rPr>
              <a:t>Reliance</a:t>
            </a:r>
          </a:p>
          <a:p>
            <a:pPr>
              <a:buFont typeface="Wingdings" pitchFamily="2" charset="2"/>
              <a:buChar char="q"/>
            </a:pPr>
            <a:endParaRPr lang="en-US" sz="3000" b="1" dirty="0" smtClean="0">
              <a:latin typeface="Iskoola Pota" pitchFamily="34" charset="0"/>
              <a:cs typeface="Iskoola Pota" pitchFamily="34" charset="0"/>
            </a:endParaRPr>
          </a:p>
          <a:p>
            <a:pPr>
              <a:buFont typeface="Wingdings" pitchFamily="2" charset="2"/>
              <a:buChar char="q"/>
            </a:pPr>
            <a:r>
              <a:rPr lang="en-US" sz="3000" b="1" dirty="0" smtClean="0">
                <a:latin typeface="Iskoola Pota" pitchFamily="34" charset="0"/>
                <a:cs typeface="Iskoola Pota" pitchFamily="34" charset="0"/>
              </a:rPr>
              <a:t>1985- 1990- IMF-WB </a:t>
            </a:r>
            <a:r>
              <a:rPr lang="en-US" sz="3000" b="1" dirty="0" smtClean="0">
                <a:latin typeface="Iskoola Pota" pitchFamily="34" charset="0"/>
                <a:cs typeface="Iskoola Pota" pitchFamily="34" charset="0"/>
              </a:rPr>
              <a:t>-(</a:t>
            </a:r>
            <a:r>
              <a:rPr lang="en-US" sz="3000" b="1" dirty="0" smtClean="0">
                <a:latin typeface="Iskoola Pota" pitchFamily="34" charset="0"/>
                <a:cs typeface="Iskoola Pota" pitchFamily="34" charset="0"/>
              </a:rPr>
              <a:t>SAP) &amp; (ERPs) </a:t>
            </a:r>
            <a:endParaRPr lang="en-US" sz="3000" b="1" dirty="0" smtClean="0">
              <a:latin typeface="Iskoola Pota" pitchFamily="34" charset="0"/>
              <a:cs typeface="Iskoola Pota" pitchFamily="34" charset="0"/>
            </a:endParaRPr>
          </a:p>
          <a:p>
            <a:pPr>
              <a:buFont typeface="Wingdings" pitchFamily="2" charset="2"/>
              <a:buChar char="q"/>
            </a:pPr>
            <a:endParaRPr lang="en-US" sz="3000" b="1" dirty="0" smtClean="0">
              <a:latin typeface="Iskoola Pota" pitchFamily="34" charset="0"/>
              <a:cs typeface="Iskoola Pota" pitchFamily="34" charset="0"/>
            </a:endParaRPr>
          </a:p>
          <a:p>
            <a:pPr>
              <a:buFont typeface="Wingdings" pitchFamily="2" charset="2"/>
              <a:buChar char="q"/>
            </a:pPr>
            <a:r>
              <a:rPr lang="en-US" sz="3000" b="1" dirty="0" smtClean="0">
                <a:latin typeface="Iskoola Pota" pitchFamily="34" charset="0"/>
                <a:cs typeface="Iskoola Pota" pitchFamily="34" charset="0"/>
              </a:rPr>
              <a:t>1990- 2000- Economic Liberalization &amp; Privatisation policy </a:t>
            </a:r>
            <a:endParaRPr lang="en-US" sz="3000" b="1" dirty="0" smtClean="0">
              <a:latin typeface="Iskoola Pota" pitchFamily="34" charset="0"/>
              <a:cs typeface="Iskoola Pota" pitchFamily="34" charset="0"/>
            </a:endParaRPr>
          </a:p>
          <a:p>
            <a:pPr>
              <a:buFont typeface="Wingdings" pitchFamily="2" charset="2"/>
              <a:buChar char="q"/>
            </a:pPr>
            <a:endParaRPr lang="en-US" sz="3000" b="1" dirty="0" smtClean="0">
              <a:latin typeface="Iskoola Pota" pitchFamily="34" charset="0"/>
              <a:cs typeface="Iskoola Pota" pitchFamily="34" charset="0"/>
            </a:endParaRPr>
          </a:p>
          <a:p>
            <a:pPr>
              <a:buFont typeface="Wingdings" pitchFamily="2" charset="2"/>
              <a:buChar char="q"/>
            </a:pPr>
            <a:r>
              <a:rPr lang="en-US" sz="3000" b="1" dirty="0" smtClean="0">
                <a:latin typeface="Iskoola Pota" pitchFamily="34" charset="0"/>
                <a:cs typeface="Iskoola Pota" pitchFamily="34" charset="0"/>
              </a:rPr>
              <a:t>2000 onwards- Market led economy- with competition as its epicenter </a:t>
            </a:r>
          </a:p>
          <a:p>
            <a:pPr>
              <a:buFont typeface="Wingdings" pitchFamily="2" charset="2"/>
              <a:buChar char="q"/>
            </a:pPr>
            <a:endParaRPr lang="en-US" dirty="0">
              <a:latin typeface="Iskoola Pota" pitchFamily="34" charset="0"/>
              <a:cs typeface="Iskoola Pota" pitchFamily="34" charset="0"/>
            </a:endParaRPr>
          </a:p>
        </p:txBody>
      </p:sp>
    </p:spTree>
    <p:extLst>
      <p:ext uri="{BB962C8B-B14F-4D97-AF65-F5344CB8AC3E}">
        <p14:creationId xmlns:p14="http://schemas.microsoft.com/office/powerpoint/2010/main" xmlns="" val="318333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219200"/>
            <a:ext cx="8229600" cy="53340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0"/>
            <a:ext cx="9144000" cy="6858000"/>
          </a:xfrm>
          <a:solidFill>
            <a:schemeClr val="bg1">
              <a:lumMod val="85000"/>
            </a:schemeClr>
          </a:solidFill>
        </p:spPr>
        <p:txBody>
          <a:bodyPr>
            <a:normAutofit lnSpcReduction="10000"/>
          </a:bodyPr>
          <a:lstStyle/>
          <a:p>
            <a:pPr marL="0" indent="0" algn="ctr">
              <a:lnSpc>
                <a:spcPct val="110000"/>
              </a:lnSpc>
              <a:buNone/>
            </a:pPr>
            <a:r>
              <a:rPr lang="en-US" b="1" dirty="0" smtClean="0">
                <a:solidFill>
                  <a:schemeClr val="accent6">
                    <a:lumMod val="50000"/>
                  </a:schemeClr>
                </a:solidFill>
                <a:latin typeface="Iskoola Pota" pitchFamily="34" charset="0"/>
                <a:cs typeface="Iskoola Pota" pitchFamily="34" charset="0"/>
              </a:rPr>
              <a:t>2.Regulatory Reforms </a:t>
            </a:r>
            <a:r>
              <a:rPr lang="en-US" b="1" dirty="0" smtClean="0">
                <a:solidFill>
                  <a:schemeClr val="accent6">
                    <a:lumMod val="50000"/>
                  </a:schemeClr>
                </a:solidFill>
                <a:latin typeface="Iskoola Pota" pitchFamily="34" charset="0"/>
                <a:cs typeface="Iskoola Pota" pitchFamily="34" charset="0"/>
              </a:rPr>
              <a:t>-for </a:t>
            </a:r>
            <a:r>
              <a:rPr lang="en-US" b="1" dirty="0" smtClean="0">
                <a:solidFill>
                  <a:schemeClr val="accent6">
                    <a:lumMod val="50000"/>
                  </a:schemeClr>
                </a:solidFill>
                <a:latin typeface="Iskoola Pota" pitchFamily="34" charset="0"/>
                <a:cs typeface="Iskoola Pota" pitchFamily="34" charset="0"/>
              </a:rPr>
              <a:t>Sustainable </a:t>
            </a:r>
            <a:r>
              <a:rPr lang="en-US" b="1" u="sng" dirty="0" smtClean="0">
                <a:solidFill>
                  <a:schemeClr val="accent6">
                    <a:lumMod val="50000"/>
                  </a:schemeClr>
                </a:solidFill>
                <a:latin typeface="Iskoola Pota" pitchFamily="34" charset="0"/>
                <a:cs typeface="Iskoola Pota" pitchFamily="34" charset="0"/>
              </a:rPr>
              <a:t>Growth</a:t>
            </a:r>
          </a:p>
          <a:p>
            <a:pPr marL="114300" marR="0" indent="-457200" algn="just">
              <a:lnSpc>
                <a:spcPct val="110000"/>
              </a:lnSpc>
              <a:spcBef>
                <a:spcPts val="1200"/>
              </a:spcBef>
              <a:spcAft>
                <a:spcPts val="1000"/>
              </a:spcAft>
              <a:buFont typeface="Wingdings" pitchFamily="2" charset="2"/>
              <a:buChar char="q"/>
            </a:pPr>
            <a:r>
              <a:rPr lang="en-GB" b="1" dirty="0" smtClean="0">
                <a:effectLst/>
                <a:latin typeface="Iskoola Pota"/>
                <a:ea typeface="Calibri"/>
                <a:cs typeface="Times New Roman"/>
              </a:rPr>
              <a:t>Sustainable economic growth </a:t>
            </a:r>
            <a:r>
              <a:rPr lang="en-GB" b="1" dirty="0" smtClean="0">
                <a:effectLst/>
                <a:latin typeface="Iskoola Pota"/>
                <a:ea typeface="Calibri"/>
                <a:cs typeface="Times New Roman"/>
              </a:rPr>
              <a:t>-reforms </a:t>
            </a:r>
            <a:r>
              <a:rPr lang="en-GB" b="1" dirty="0" smtClean="0">
                <a:effectLst/>
                <a:latin typeface="Iskoola Pota"/>
                <a:ea typeface="Calibri"/>
                <a:cs typeface="Times New Roman"/>
              </a:rPr>
              <a:t>which include ‘regulatory reforms’ </a:t>
            </a:r>
            <a:r>
              <a:rPr lang="en-GB" b="1" dirty="0" smtClean="0">
                <a:effectLst/>
                <a:latin typeface="Iskoola Pota"/>
                <a:ea typeface="Calibri"/>
                <a:cs typeface="Times New Roman"/>
              </a:rPr>
              <a:t>:</a:t>
            </a:r>
            <a:endParaRPr lang="en-GB" b="1" dirty="0" smtClean="0">
              <a:effectLst/>
              <a:latin typeface="Iskoola Pota"/>
              <a:ea typeface="Calibri"/>
              <a:cs typeface="Times New Roman"/>
            </a:endParaRPr>
          </a:p>
          <a:p>
            <a:pPr marL="914400" lvl="2" indent="-457200" algn="just">
              <a:lnSpc>
                <a:spcPct val="110000"/>
              </a:lnSpc>
              <a:spcBef>
                <a:spcPts val="1200"/>
              </a:spcBef>
              <a:spcAft>
                <a:spcPts val="1000"/>
              </a:spcAft>
              <a:buFont typeface="Wingdings" pitchFamily="2" charset="2"/>
              <a:buChar char="v"/>
            </a:pPr>
            <a:r>
              <a:rPr lang="en-GB" sz="3200" b="1" dirty="0" smtClean="0">
                <a:effectLst/>
                <a:latin typeface="Iskoola Pota"/>
                <a:ea typeface="Calibri"/>
                <a:cs typeface="Times New Roman"/>
              </a:rPr>
              <a:t>relinquishing State’s economic monopoly </a:t>
            </a:r>
          </a:p>
          <a:p>
            <a:pPr marL="914400" lvl="2" indent="-457200" algn="just">
              <a:lnSpc>
                <a:spcPct val="110000"/>
              </a:lnSpc>
              <a:spcBef>
                <a:spcPts val="1200"/>
              </a:spcBef>
              <a:spcAft>
                <a:spcPts val="1000"/>
              </a:spcAft>
              <a:buFont typeface="Wingdings" pitchFamily="2" charset="2"/>
              <a:buChar char="v"/>
            </a:pPr>
            <a:r>
              <a:rPr lang="en-GB" sz="3200" b="1" dirty="0" smtClean="0">
                <a:effectLst/>
                <a:latin typeface="Iskoola Pota"/>
                <a:ea typeface="Calibri"/>
                <a:cs typeface="Times New Roman"/>
              </a:rPr>
              <a:t>Creating suitable enabling environmen</a:t>
            </a:r>
            <a:r>
              <a:rPr lang="en-GB" sz="3200" b="1" dirty="0" smtClean="0">
                <a:latin typeface="Iskoola Pota"/>
                <a:ea typeface="Calibri"/>
                <a:cs typeface="Times New Roman"/>
              </a:rPr>
              <a:t>t  for </a:t>
            </a:r>
            <a:r>
              <a:rPr lang="en-GB" sz="3200" b="1" dirty="0" smtClean="0">
                <a:effectLst/>
                <a:latin typeface="Iskoola Pota"/>
                <a:ea typeface="Calibri"/>
                <a:cs typeface="Times New Roman"/>
              </a:rPr>
              <a:t>private sector participation in economy including attracting more Foreign Direct Investments (FDIs) </a:t>
            </a:r>
          </a:p>
          <a:p>
            <a:pPr marL="914400" lvl="2" indent="-457200" algn="just">
              <a:lnSpc>
                <a:spcPct val="110000"/>
              </a:lnSpc>
              <a:spcBef>
                <a:spcPts val="1200"/>
              </a:spcBef>
              <a:spcAft>
                <a:spcPts val="1000"/>
              </a:spcAft>
              <a:buFont typeface="Wingdings" pitchFamily="2" charset="2"/>
              <a:buChar char="v"/>
            </a:pPr>
            <a:r>
              <a:rPr lang="en-GB" sz="3200" b="1" dirty="0" smtClean="0">
                <a:effectLst/>
                <a:latin typeface="Iskoola Pota"/>
                <a:ea typeface="Calibri"/>
                <a:cs typeface="Times New Roman"/>
              </a:rPr>
              <a:t>Creation of institutions, laws &amp; regulatory procedures that are consistent and compatible with the market-led economy</a:t>
            </a:r>
            <a:r>
              <a:rPr lang="en-GB" sz="3500" dirty="0" smtClean="0">
                <a:effectLst/>
                <a:latin typeface="Iskoola Pota"/>
                <a:ea typeface="Calibri"/>
                <a:cs typeface="Times New Roman"/>
              </a:rPr>
              <a:t>. </a:t>
            </a:r>
          </a:p>
        </p:txBody>
      </p:sp>
    </p:spTree>
    <p:extLst>
      <p:ext uri="{BB962C8B-B14F-4D97-AF65-F5344CB8AC3E}">
        <p14:creationId xmlns:p14="http://schemas.microsoft.com/office/powerpoint/2010/main" xmlns="" val="985061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bg1">
              <a:lumMod val="85000"/>
            </a:schemeClr>
          </a:solidFill>
        </p:spPr>
        <p:txBody>
          <a:bodyPr>
            <a:normAutofit fontScale="90000"/>
          </a:bodyPr>
          <a:lstStyle/>
          <a:p>
            <a:pPr marL="342900" lvl="0" indent="-342900">
              <a:spcBef>
                <a:spcPct val="20000"/>
              </a:spcBef>
            </a:pPr>
            <a:r>
              <a:rPr lang="en-US" sz="3200" b="1" dirty="0" smtClean="0">
                <a:solidFill>
                  <a:schemeClr val="accent2">
                    <a:lumMod val="50000"/>
                  </a:schemeClr>
                </a:solidFill>
                <a:latin typeface="Iskoola Pota"/>
                <a:ea typeface="Times New Roman"/>
                <a:cs typeface="Times New Roman"/>
              </a:rPr>
              <a:t/>
            </a:r>
            <a:br>
              <a:rPr lang="en-US" sz="3200" b="1" dirty="0" smtClean="0">
                <a:solidFill>
                  <a:schemeClr val="accent2">
                    <a:lumMod val="50000"/>
                  </a:schemeClr>
                </a:solidFill>
                <a:latin typeface="Iskoola Pota"/>
                <a:ea typeface="Times New Roman"/>
                <a:cs typeface="Times New Roman"/>
              </a:rPr>
            </a:br>
            <a:r>
              <a:rPr lang="en-US" sz="3200" b="1" dirty="0" smtClean="0">
                <a:solidFill>
                  <a:schemeClr val="accent2">
                    <a:lumMod val="50000"/>
                  </a:schemeClr>
                </a:solidFill>
                <a:latin typeface="Iskoola Pota"/>
                <a:ea typeface="Times New Roman"/>
                <a:cs typeface="Times New Roman"/>
              </a:rPr>
              <a:t>3. Government’s </a:t>
            </a:r>
            <a:r>
              <a:rPr lang="en-US" sz="3200" b="1" dirty="0">
                <a:solidFill>
                  <a:schemeClr val="accent2">
                    <a:lumMod val="50000"/>
                  </a:schemeClr>
                </a:solidFill>
                <a:latin typeface="Iskoola Pota"/>
                <a:ea typeface="Times New Roman"/>
                <a:cs typeface="Times New Roman"/>
              </a:rPr>
              <a:t>Role </a:t>
            </a:r>
            <a:r>
              <a:rPr lang="en-US" sz="3200" b="1" dirty="0" smtClean="0">
                <a:solidFill>
                  <a:schemeClr val="accent2">
                    <a:lumMod val="50000"/>
                  </a:schemeClr>
                </a:solidFill>
                <a:latin typeface="Iskoola Pota"/>
                <a:ea typeface="Times New Roman"/>
                <a:cs typeface="Times New Roman"/>
              </a:rPr>
              <a:t>-Competition Reforms</a:t>
            </a:r>
            <a:br>
              <a:rPr lang="en-US" sz="3200" b="1" dirty="0" smtClean="0">
                <a:solidFill>
                  <a:schemeClr val="accent2">
                    <a:lumMod val="50000"/>
                  </a:schemeClr>
                </a:solidFill>
                <a:latin typeface="Iskoola Pota"/>
                <a:ea typeface="Times New Roman"/>
                <a:cs typeface="Times New Roman"/>
              </a:rPr>
            </a:br>
            <a:r>
              <a:rPr lang="en-US" sz="3200" b="1" dirty="0">
                <a:solidFill>
                  <a:schemeClr val="accent2">
                    <a:lumMod val="50000"/>
                  </a:schemeClr>
                </a:solidFill>
                <a:latin typeface="Iskoola Pota"/>
                <a:ea typeface="Times New Roman"/>
                <a:cs typeface="Times New Roman"/>
              </a:rPr>
              <a:t/>
            </a:r>
            <a:br>
              <a:rPr lang="en-US" sz="3200" b="1" dirty="0">
                <a:solidFill>
                  <a:schemeClr val="accent2">
                    <a:lumMod val="50000"/>
                  </a:schemeClr>
                </a:solidFill>
                <a:latin typeface="Iskoola Pota"/>
                <a:ea typeface="Times New Roman"/>
                <a:cs typeface="Times New Roman"/>
              </a:rPr>
            </a:br>
            <a:endParaRPr lang="en-US" dirty="0">
              <a:solidFill>
                <a:schemeClr val="accent2">
                  <a:lumMod val="50000"/>
                </a:schemeClr>
              </a:solidFill>
            </a:endParaRPr>
          </a:p>
        </p:txBody>
      </p:sp>
      <p:sp>
        <p:nvSpPr>
          <p:cNvPr id="3" name="Content Placeholder 2"/>
          <p:cNvSpPr>
            <a:spLocks noGrp="1"/>
          </p:cNvSpPr>
          <p:nvPr>
            <p:ph idx="1"/>
          </p:nvPr>
        </p:nvSpPr>
        <p:spPr>
          <a:xfrm>
            <a:off x="0" y="838200"/>
            <a:ext cx="9144000" cy="6019800"/>
          </a:xfrm>
          <a:solidFill>
            <a:schemeClr val="bg1">
              <a:lumMod val="85000"/>
            </a:schemeClr>
          </a:solidFill>
        </p:spPr>
        <p:txBody>
          <a:bodyPr>
            <a:normAutofit fontScale="92500" lnSpcReduction="20000"/>
          </a:bodyPr>
          <a:lstStyle/>
          <a:p>
            <a:pPr algn="just">
              <a:buFont typeface="Wingdings" pitchFamily="2" charset="2"/>
              <a:buChar char="q"/>
            </a:pPr>
            <a:r>
              <a:rPr lang="en-US" b="1" dirty="0" smtClean="0">
                <a:latin typeface="Iskoola Pota" pitchFamily="34" charset="0"/>
                <a:cs typeface="Iskoola Pota" pitchFamily="34" charset="0"/>
              </a:rPr>
              <a:t>Competition Policy </a:t>
            </a:r>
            <a:r>
              <a:rPr lang="en-US" b="1" dirty="0" smtClean="0">
                <a:latin typeface="Iskoola Pota" pitchFamily="34" charset="0"/>
                <a:cs typeface="Iskoola Pota" pitchFamily="34" charset="0"/>
              </a:rPr>
              <a:t>– government role: market </a:t>
            </a:r>
            <a:r>
              <a:rPr lang="en-US" b="1" dirty="0" smtClean="0">
                <a:latin typeface="Iskoola Pota" pitchFamily="34" charset="0"/>
                <a:cs typeface="Iskoola Pota" pitchFamily="34" charset="0"/>
              </a:rPr>
              <a:t>player </a:t>
            </a:r>
            <a:r>
              <a:rPr lang="en-US" b="1" dirty="0" smtClean="0">
                <a:latin typeface="Iskoola Pota" pitchFamily="34" charset="0"/>
                <a:cs typeface="Iskoola Pota" pitchFamily="34" charset="0"/>
              </a:rPr>
              <a:t>to facilitator.</a:t>
            </a:r>
          </a:p>
          <a:p>
            <a:pPr algn="just">
              <a:buFont typeface="Wingdings" pitchFamily="2" charset="2"/>
              <a:buChar char="q"/>
            </a:pPr>
            <a:endParaRPr lang="en-US" b="1" dirty="0" smtClean="0">
              <a:latin typeface="Iskoola Pota" pitchFamily="34" charset="0"/>
              <a:cs typeface="Iskoola Pota" pitchFamily="34" charset="0"/>
            </a:endParaRPr>
          </a:p>
          <a:p>
            <a:pPr algn="just">
              <a:buFont typeface="Wingdings" pitchFamily="2" charset="2"/>
              <a:buChar char="q"/>
            </a:pPr>
            <a:r>
              <a:rPr lang="en-US" b="1" dirty="0" smtClean="0">
                <a:solidFill>
                  <a:srgbClr val="002060"/>
                </a:solidFill>
                <a:latin typeface="Iskoola Pota" pitchFamily="34" charset="0"/>
                <a:cs typeface="Iskoola Pota" pitchFamily="34" charset="0"/>
              </a:rPr>
              <a:t>Its main role </a:t>
            </a:r>
            <a:r>
              <a:rPr lang="en-US" b="1" dirty="0" smtClean="0">
                <a:solidFill>
                  <a:srgbClr val="002060"/>
                </a:solidFill>
                <a:latin typeface="Iskoola Pota" pitchFamily="34" charset="0"/>
                <a:cs typeface="Iskoola Pota" pitchFamily="34" charset="0"/>
              </a:rPr>
              <a:t>providing </a:t>
            </a:r>
            <a:r>
              <a:rPr lang="en-US" b="1" dirty="0" smtClean="0">
                <a:solidFill>
                  <a:srgbClr val="002060"/>
                </a:solidFill>
                <a:latin typeface="Iskoola Pota" pitchFamily="34" charset="0"/>
                <a:cs typeface="Iskoola Pota" pitchFamily="34" charset="0"/>
              </a:rPr>
              <a:t>the necessary services and frameworks needed for </a:t>
            </a:r>
            <a:r>
              <a:rPr lang="en-US" b="1" dirty="0" smtClean="0">
                <a:solidFill>
                  <a:srgbClr val="002060"/>
                </a:solidFill>
                <a:latin typeface="Iskoola Pota" pitchFamily="34" charset="0"/>
                <a:cs typeface="Iskoola Pota" pitchFamily="34" charset="0"/>
              </a:rPr>
              <a:t>a </a:t>
            </a:r>
            <a:r>
              <a:rPr lang="en-US" b="1" dirty="0" smtClean="0">
                <a:solidFill>
                  <a:srgbClr val="002060"/>
                </a:solidFill>
                <a:latin typeface="Iskoola Pota" pitchFamily="34" charset="0"/>
                <a:cs typeface="Iskoola Pota" pitchFamily="34" charset="0"/>
              </a:rPr>
              <a:t>market economy</a:t>
            </a:r>
            <a:r>
              <a:rPr lang="en-US" dirty="0" smtClean="0">
                <a:latin typeface="Iskoola Pota" pitchFamily="34" charset="0"/>
                <a:cs typeface="Iskoola Pota" pitchFamily="34" charset="0"/>
              </a:rPr>
              <a:t>.</a:t>
            </a:r>
          </a:p>
          <a:p>
            <a:pPr algn="just">
              <a:buFont typeface="Wingdings" pitchFamily="2" charset="2"/>
              <a:buChar char="q"/>
            </a:pPr>
            <a:endParaRPr lang="en-US" dirty="0" smtClean="0">
              <a:latin typeface="Iskoola Pota" pitchFamily="34" charset="0"/>
              <a:cs typeface="Iskoola Pota" pitchFamily="34" charset="0"/>
            </a:endParaRPr>
          </a:p>
          <a:p>
            <a:pPr>
              <a:buFont typeface="Wingdings" pitchFamily="2" charset="2"/>
              <a:buChar char="q"/>
            </a:pPr>
            <a:r>
              <a:rPr lang="en-US" b="1" dirty="0" smtClean="0">
                <a:latin typeface="Iskoola Pota" pitchFamily="34" charset="0"/>
                <a:cs typeface="Iskoola Pota" pitchFamily="34" charset="0"/>
              </a:rPr>
              <a:t>Two </a:t>
            </a:r>
            <a:r>
              <a:rPr lang="en-US" b="1" dirty="0" smtClean="0">
                <a:latin typeface="Iskoola Pota" pitchFamily="34" charset="0"/>
                <a:cs typeface="Iskoola Pota" pitchFamily="34" charset="0"/>
              </a:rPr>
              <a:t>approaches were adopted: </a:t>
            </a:r>
          </a:p>
          <a:p>
            <a:pPr marL="1028700" lvl="1" indent="-571500">
              <a:buAutoNum type="romanLcParenBoth"/>
            </a:pPr>
            <a:r>
              <a:rPr lang="en-US" b="1" dirty="0" smtClean="0">
                <a:latin typeface="Iskoola Pota" pitchFamily="34" charset="0"/>
                <a:cs typeface="Iskoola Pota" pitchFamily="34" charset="0"/>
              </a:rPr>
              <a:t>Establishing  specific regulatory agencies in certain sectors  to engage in ‘</a:t>
            </a:r>
            <a:r>
              <a:rPr lang="en-US" b="1" i="1" dirty="0" smtClean="0">
                <a:latin typeface="Iskoola Pota" pitchFamily="34" charset="0"/>
                <a:cs typeface="Iskoola Pota" pitchFamily="34" charset="0"/>
              </a:rPr>
              <a:t>economic regulation</a:t>
            </a:r>
            <a:r>
              <a:rPr lang="en-US" b="1" dirty="0" smtClean="0">
                <a:latin typeface="Iskoola Pota" pitchFamily="34" charset="0"/>
                <a:cs typeface="Iskoola Pota" pitchFamily="34" charset="0"/>
              </a:rPr>
              <a:t>’ (e.g. EWURA, TCRA, SUMATRA, TCAA) (but do also regulate competition</a:t>
            </a:r>
            <a:r>
              <a:rPr lang="en-US" b="1" dirty="0" smtClean="0">
                <a:latin typeface="Iskoola Pota" pitchFamily="34" charset="0"/>
                <a:cs typeface="Iskoola Pota" pitchFamily="34" charset="0"/>
              </a:rPr>
              <a:t>).</a:t>
            </a:r>
          </a:p>
          <a:p>
            <a:pPr marL="1028700" lvl="1" indent="-571500">
              <a:buAutoNum type="romanLcParenBoth"/>
            </a:pPr>
            <a:endParaRPr lang="en-US" b="1" dirty="0" smtClean="0">
              <a:latin typeface="Iskoola Pota" pitchFamily="34" charset="0"/>
              <a:cs typeface="Iskoola Pota" pitchFamily="34" charset="0"/>
            </a:endParaRPr>
          </a:p>
          <a:p>
            <a:pPr marL="1028700" lvl="1" indent="-571500">
              <a:buAutoNum type="romanLcParenBoth"/>
            </a:pPr>
            <a:r>
              <a:rPr lang="en-US" b="1" dirty="0" smtClean="0">
                <a:latin typeface="Iskoola Pota" pitchFamily="34" charset="0"/>
                <a:cs typeface="Iskoola Pota" pitchFamily="34" charset="0"/>
              </a:rPr>
              <a:t> Establishing  specific agency for  ‘</a:t>
            </a:r>
            <a:r>
              <a:rPr lang="en-US" b="1" i="1" dirty="0" smtClean="0">
                <a:latin typeface="Iskoola Pota" pitchFamily="34" charset="0"/>
                <a:cs typeface="Iskoola Pota" pitchFamily="34" charset="0"/>
              </a:rPr>
              <a:t>Competition Regulation</a:t>
            </a:r>
            <a:r>
              <a:rPr lang="en-US" b="1" dirty="0" smtClean="0">
                <a:latin typeface="Iskoola Pota" pitchFamily="34" charset="0"/>
                <a:cs typeface="Iskoola Pota" pitchFamily="34" charset="0"/>
              </a:rPr>
              <a:t>’ ( FCC, FCT) for unregulated sectors.</a:t>
            </a:r>
          </a:p>
        </p:txBody>
      </p:sp>
    </p:spTree>
    <p:extLst>
      <p:ext uri="{BB962C8B-B14F-4D97-AF65-F5344CB8AC3E}">
        <p14:creationId xmlns:p14="http://schemas.microsoft.com/office/powerpoint/2010/main" xmlns="" val="429183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0480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0"/>
            <a:ext cx="9144000" cy="6781800"/>
          </a:xfrm>
          <a:solidFill>
            <a:schemeClr val="bg1">
              <a:lumMod val="85000"/>
            </a:schemeClr>
          </a:solidFill>
        </p:spPr>
        <p:txBody>
          <a:bodyPr>
            <a:normAutofit lnSpcReduction="10000"/>
          </a:bodyPr>
          <a:lstStyle/>
          <a:p>
            <a:pPr marL="0" marR="457200" lvl="0" indent="0" algn="ctr">
              <a:lnSpc>
                <a:spcPct val="115000"/>
              </a:lnSpc>
              <a:spcBef>
                <a:spcPts val="1200"/>
              </a:spcBef>
              <a:spcAft>
                <a:spcPts val="1000"/>
              </a:spcAft>
              <a:buNone/>
            </a:pPr>
            <a:r>
              <a:rPr lang="en-US" sz="3000" b="1" dirty="0" smtClean="0">
                <a:solidFill>
                  <a:schemeClr val="accent6">
                    <a:lumMod val="50000"/>
                  </a:schemeClr>
                </a:solidFill>
                <a:effectLst/>
                <a:latin typeface="Iskoola Pota"/>
                <a:ea typeface="Times New Roman"/>
                <a:cs typeface="Times New Roman"/>
              </a:rPr>
              <a:t>4. Policy, Institutional, and Implementation Challenges.</a:t>
            </a:r>
          </a:p>
          <a:p>
            <a:pPr marR="457200" algn="just">
              <a:lnSpc>
                <a:spcPct val="115000"/>
              </a:lnSpc>
              <a:spcBef>
                <a:spcPts val="1200"/>
              </a:spcBef>
              <a:spcAft>
                <a:spcPts val="1000"/>
              </a:spcAft>
              <a:buFont typeface="Wingdings" pitchFamily="2" charset="2"/>
              <a:buChar char="q"/>
            </a:pPr>
            <a:r>
              <a:rPr lang="en-US" sz="3000" b="1" dirty="0" smtClean="0">
                <a:solidFill>
                  <a:schemeClr val="accent5">
                    <a:lumMod val="50000"/>
                  </a:schemeClr>
                </a:solidFill>
                <a:effectLst/>
                <a:latin typeface="Iskoola Pota"/>
                <a:ea typeface="Times New Roman"/>
                <a:cs typeface="Times New Roman"/>
              </a:rPr>
              <a:t>Policy-Legal related Challenges  </a:t>
            </a:r>
            <a:r>
              <a:rPr lang="en-US" sz="3000" b="1" dirty="0" smtClean="0">
                <a:effectLst/>
                <a:latin typeface="Iskoola Pota"/>
                <a:ea typeface="Times New Roman"/>
                <a:cs typeface="Times New Roman"/>
              </a:rPr>
              <a:t>- The two regulatory  approaches creates confusions when it comes to competition issues in th</a:t>
            </a:r>
            <a:r>
              <a:rPr lang="en-US" sz="3000" b="1" dirty="0" smtClean="0">
                <a:latin typeface="Iskoola Pota"/>
                <a:ea typeface="Times New Roman"/>
                <a:cs typeface="Times New Roman"/>
              </a:rPr>
              <a:t>e regulated sectors.</a:t>
            </a:r>
          </a:p>
          <a:p>
            <a:pPr marR="457200" algn="just">
              <a:lnSpc>
                <a:spcPct val="115000"/>
              </a:lnSpc>
              <a:spcBef>
                <a:spcPts val="1200"/>
              </a:spcBef>
              <a:spcAft>
                <a:spcPts val="1000"/>
              </a:spcAft>
              <a:buFont typeface="Wingdings" pitchFamily="2" charset="2"/>
              <a:buChar char="q"/>
            </a:pPr>
            <a:r>
              <a:rPr lang="en-US" sz="3000" b="1" dirty="0" smtClean="0">
                <a:latin typeface="Iskoola Pota"/>
                <a:ea typeface="Times New Roman"/>
                <a:cs typeface="Times New Roman"/>
              </a:rPr>
              <a:t>Challenges Arising from the Current  Institutional Set-up </a:t>
            </a:r>
            <a:r>
              <a:rPr lang="en-US" sz="3000" dirty="0" smtClean="0">
                <a:latin typeface="Iskoola Pota"/>
                <a:ea typeface="Times New Roman"/>
                <a:cs typeface="Times New Roman"/>
              </a:rPr>
              <a:t>which</a:t>
            </a:r>
            <a:r>
              <a:rPr lang="en-US" sz="3000" b="1" dirty="0" smtClean="0">
                <a:latin typeface="Iskoola Pota"/>
                <a:ea typeface="Times New Roman"/>
                <a:cs typeface="Times New Roman"/>
              </a:rPr>
              <a:t> </a:t>
            </a:r>
            <a:r>
              <a:rPr lang="en-GB" sz="3000" dirty="0" smtClean="0">
                <a:effectLst/>
                <a:latin typeface="Iskoola Pota"/>
                <a:ea typeface="Calibri"/>
              </a:rPr>
              <a:t>combines investigatory, prosecutorial, and adjudicative functions.</a:t>
            </a:r>
          </a:p>
          <a:p>
            <a:pPr marR="457200" algn="just">
              <a:lnSpc>
                <a:spcPct val="115000"/>
              </a:lnSpc>
              <a:spcBef>
                <a:spcPts val="1200"/>
              </a:spcBef>
              <a:spcAft>
                <a:spcPts val="1000"/>
              </a:spcAft>
              <a:buFont typeface="Wingdings" pitchFamily="2" charset="2"/>
              <a:buChar char="q"/>
            </a:pPr>
            <a:r>
              <a:rPr lang="en-GB" sz="3000" dirty="0" smtClean="0">
                <a:effectLst/>
                <a:latin typeface="Iskoola Pota"/>
                <a:ea typeface="Calibri"/>
              </a:rPr>
              <a:t> </a:t>
            </a:r>
            <a:r>
              <a:rPr lang="en-US" sz="3000" dirty="0" smtClean="0">
                <a:effectLst/>
                <a:latin typeface="Iskoola Pota"/>
                <a:ea typeface="Calibri"/>
              </a:rPr>
              <a:t> </a:t>
            </a:r>
            <a:r>
              <a:rPr lang="en-US" sz="3000" b="1" dirty="0" smtClean="0">
                <a:effectLst/>
                <a:latin typeface="Iskoola Pota"/>
                <a:ea typeface="Calibri"/>
              </a:rPr>
              <a:t>Lack of Sufficient Financial and Human Resource.</a:t>
            </a:r>
            <a:endParaRPr lang="en-US" sz="3000" b="1" dirty="0" smtClean="0">
              <a:latin typeface="Iskoola Pota"/>
              <a:ea typeface="Times New Roman"/>
              <a:cs typeface="Times New Roman"/>
            </a:endParaRPr>
          </a:p>
          <a:p>
            <a:pPr marR="457200" lvl="1" algn="just">
              <a:lnSpc>
                <a:spcPct val="115000"/>
              </a:lnSpc>
              <a:spcBef>
                <a:spcPts val="1200"/>
              </a:spcBef>
              <a:spcAft>
                <a:spcPts val="1000"/>
              </a:spcAft>
              <a:buFont typeface="+mj-lt"/>
              <a:buAutoNum type="arabicPeriod"/>
            </a:pPr>
            <a:endParaRPr lang="en-US" sz="2400" dirty="0">
              <a:ea typeface="Calibri"/>
              <a:cs typeface="Times New Roman"/>
            </a:endParaRPr>
          </a:p>
          <a:p>
            <a:pPr marR="457200" lvl="0" algn="just">
              <a:lnSpc>
                <a:spcPct val="115000"/>
              </a:lnSpc>
              <a:spcBef>
                <a:spcPts val="1200"/>
              </a:spcBef>
              <a:spcAft>
                <a:spcPts val="1000"/>
              </a:spcAft>
              <a:buFont typeface="Wingdings" pitchFamily="2" charset="2"/>
              <a:buChar char="q"/>
            </a:pPr>
            <a:endParaRPr lang="en-US" sz="2800" dirty="0">
              <a:ea typeface="Calibri"/>
              <a:cs typeface="Times New Roman"/>
            </a:endParaRPr>
          </a:p>
          <a:p>
            <a:endParaRPr lang="en-US" dirty="0"/>
          </a:p>
        </p:txBody>
      </p:sp>
    </p:spTree>
    <p:extLst>
      <p:ext uri="{BB962C8B-B14F-4D97-AF65-F5344CB8AC3E}">
        <p14:creationId xmlns:p14="http://schemas.microsoft.com/office/powerpoint/2010/main" xmlns="" val="2354390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85800"/>
            <a:ext cx="8229600" cy="15240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0"/>
            <a:ext cx="9144000" cy="6858000"/>
          </a:xfrm>
        </p:spPr>
        <p:txBody>
          <a:bodyPr/>
          <a:lstStyle/>
          <a:p>
            <a:r>
              <a:rPr lang="en-US" dirty="0" smtClean="0"/>
              <a:t>..</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6200"/>
            <a:ext cx="8915400" cy="6629400"/>
          </a:xfrm>
          <a:prstGeom prst="rect">
            <a:avLst/>
          </a:prstGeom>
          <a:solidFill>
            <a:schemeClr val="bg1">
              <a:lumMod val="85000"/>
            </a:schemeClr>
          </a:solidFill>
          <a:ln>
            <a:noFill/>
          </a:ln>
          <a:effectLst/>
        </p:spPr>
      </p:pic>
    </p:spTree>
    <p:extLst>
      <p:ext uri="{BB962C8B-B14F-4D97-AF65-F5344CB8AC3E}">
        <p14:creationId xmlns:p14="http://schemas.microsoft.com/office/powerpoint/2010/main" xmlns="" val="4075379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0"/>
            <a:ext cx="9067800" cy="6781800"/>
          </a:xfrm>
          <a:solidFill>
            <a:schemeClr val="bg1">
              <a:lumMod val="85000"/>
            </a:schemeClr>
          </a:solidFill>
        </p:spPr>
        <p:txBody>
          <a:bodyPr/>
          <a:lstStyle/>
          <a:p>
            <a:pPr marR="457200" algn="just">
              <a:lnSpc>
                <a:spcPct val="115000"/>
              </a:lnSpc>
              <a:spcBef>
                <a:spcPts val="1200"/>
              </a:spcBef>
              <a:spcAft>
                <a:spcPts val="1000"/>
              </a:spcAft>
              <a:buFont typeface="Wingdings" pitchFamily="2" charset="2"/>
              <a:buChar char="q"/>
            </a:pPr>
            <a:r>
              <a:rPr lang="en-US" sz="3000" b="1" dirty="0" smtClean="0">
                <a:effectLst/>
                <a:latin typeface="Iskoola Pota"/>
                <a:ea typeface="Times New Roman"/>
                <a:cs typeface="Times New Roman"/>
              </a:rPr>
              <a:t>Challenge Resulting from the Risks of Regulatory Capture (as politicians tend to use their political influence to interfere with the exercise of regulatory mandate vested on the competition authority). </a:t>
            </a:r>
          </a:p>
          <a:p>
            <a:pPr marR="457200" algn="just">
              <a:lnSpc>
                <a:spcPct val="115000"/>
              </a:lnSpc>
              <a:spcBef>
                <a:spcPts val="1200"/>
              </a:spcBef>
              <a:spcAft>
                <a:spcPts val="1000"/>
              </a:spcAft>
              <a:buFont typeface="Wingdings" pitchFamily="2" charset="2"/>
              <a:buChar char="q"/>
            </a:pPr>
            <a:r>
              <a:rPr lang="en-US" sz="3000" b="1" dirty="0" smtClean="0">
                <a:effectLst/>
                <a:latin typeface="Iskoola Pota"/>
                <a:ea typeface="Times New Roman"/>
                <a:cs typeface="Times New Roman"/>
              </a:rPr>
              <a:t>Challenges Resulting from Lack of Sufficiently Entrenched Competition Culture</a:t>
            </a:r>
          </a:p>
          <a:p>
            <a:pPr marR="457200" algn="just">
              <a:lnSpc>
                <a:spcPct val="115000"/>
              </a:lnSpc>
              <a:spcBef>
                <a:spcPts val="1200"/>
              </a:spcBef>
              <a:spcAft>
                <a:spcPts val="1000"/>
              </a:spcAft>
              <a:buFont typeface="Wingdings" pitchFamily="2" charset="2"/>
              <a:buChar char="q"/>
            </a:pPr>
            <a:r>
              <a:rPr lang="en-US" sz="3000" b="1" dirty="0" smtClean="0">
                <a:effectLst/>
                <a:latin typeface="Iskoola Pota"/>
                <a:ea typeface="Times New Roman"/>
              </a:rPr>
              <a:t>The Challenge Emerging from the Lack of Functioning East African Competition Authority (EACA</a:t>
            </a:r>
            <a:endParaRPr lang="en-US" sz="3000" b="1" dirty="0">
              <a:ea typeface="Calibri"/>
              <a:cs typeface="Times New Roman"/>
            </a:endParaRPr>
          </a:p>
          <a:p>
            <a:pPr marR="457200" algn="just">
              <a:lnSpc>
                <a:spcPct val="115000"/>
              </a:lnSpc>
              <a:spcBef>
                <a:spcPts val="1200"/>
              </a:spcBef>
              <a:spcAft>
                <a:spcPts val="1000"/>
              </a:spcAft>
              <a:buFont typeface="Wingdings" pitchFamily="2" charset="2"/>
              <a:buChar char="q"/>
            </a:pPr>
            <a:endParaRPr lang="en-US" dirty="0">
              <a:ea typeface="Calibri"/>
              <a:cs typeface="Times New Roman"/>
            </a:endParaRPr>
          </a:p>
          <a:p>
            <a:pPr>
              <a:buFont typeface="Wingdings" pitchFamily="2" charset="2"/>
              <a:buChar char="q"/>
            </a:pPr>
            <a:endParaRPr lang="en-US" dirty="0"/>
          </a:p>
        </p:txBody>
      </p:sp>
    </p:spTree>
    <p:extLst>
      <p:ext uri="{BB962C8B-B14F-4D97-AF65-F5344CB8AC3E}">
        <p14:creationId xmlns:p14="http://schemas.microsoft.com/office/powerpoint/2010/main" xmlns="" val="338831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0480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0"/>
            <a:ext cx="9144000" cy="6858000"/>
          </a:xfrm>
          <a:solidFill>
            <a:schemeClr val="bg1">
              <a:lumMod val="85000"/>
            </a:schemeClr>
          </a:solidFill>
        </p:spPr>
        <p:txBody>
          <a:bodyPr>
            <a:normAutofit lnSpcReduction="10000"/>
          </a:bodyPr>
          <a:lstStyle/>
          <a:p>
            <a:pPr marL="0" indent="0">
              <a:buNone/>
            </a:pPr>
            <a:r>
              <a:rPr lang="en-US" b="1" dirty="0" smtClean="0">
                <a:solidFill>
                  <a:srgbClr val="0070C0"/>
                </a:solidFill>
                <a:latin typeface="Iskoola Pota" pitchFamily="34" charset="0"/>
                <a:cs typeface="Iskoola Pota" pitchFamily="34" charset="0"/>
              </a:rPr>
              <a:t>5. In Conclusion we note that: </a:t>
            </a:r>
          </a:p>
          <a:p>
            <a:pPr marL="0" indent="0">
              <a:buNone/>
            </a:pPr>
            <a:r>
              <a:rPr lang="en-GB" sz="3000" b="1" dirty="0" smtClean="0">
                <a:latin typeface="Iskoola Pota"/>
                <a:ea typeface="Calibri"/>
              </a:rPr>
              <a:t>Despite the good reform </a:t>
            </a:r>
            <a:r>
              <a:rPr lang="en-GB" sz="3000" b="1" dirty="0" smtClean="0">
                <a:latin typeface="Iskoola Pota"/>
                <a:ea typeface="Calibri"/>
              </a:rPr>
              <a:t>more </a:t>
            </a:r>
            <a:r>
              <a:rPr lang="en-GB" sz="3000" b="1" dirty="0" smtClean="0">
                <a:latin typeface="Iskoola Pota"/>
                <a:ea typeface="Calibri"/>
              </a:rPr>
              <a:t>steps need to be taken by the government which  include:</a:t>
            </a:r>
          </a:p>
          <a:p>
            <a:pPr marL="0" indent="0">
              <a:buNone/>
            </a:pPr>
            <a:endParaRPr lang="en-GB" sz="3000" b="1" dirty="0" smtClean="0">
              <a:latin typeface="Iskoola Pota"/>
              <a:ea typeface="Calibri"/>
            </a:endParaRPr>
          </a:p>
          <a:p>
            <a:pPr>
              <a:buFont typeface="Wingdings" pitchFamily="2" charset="2"/>
              <a:buChar char="q"/>
            </a:pPr>
            <a:r>
              <a:rPr lang="en-GB" sz="3000" dirty="0" smtClean="0">
                <a:effectLst/>
                <a:latin typeface="Iskoola Pota"/>
                <a:ea typeface="Calibri"/>
              </a:rPr>
              <a:t>Strong political commitment that seeks to promote and sustain on-going regulatory reforms. Successes or failures of competition reform, or any regulatory reform, depend on there being  political will</a:t>
            </a:r>
            <a:r>
              <a:rPr lang="en-GB" sz="3000" b="1" dirty="0" smtClean="0">
                <a:effectLst/>
                <a:latin typeface="Iskoola Pota"/>
                <a:ea typeface="Calibri"/>
              </a:rPr>
              <a:t>.</a:t>
            </a:r>
          </a:p>
          <a:p>
            <a:pPr>
              <a:buFont typeface="Wingdings" pitchFamily="2" charset="2"/>
              <a:buChar char="q"/>
            </a:pPr>
            <a:endParaRPr lang="en-GB" sz="3000" b="1" dirty="0" smtClean="0">
              <a:effectLst/>
              <a:latin typeface="Iskoola Pota"/>
              <a:ea typeface="Calibri"/>
            </a:endParaRPr>
          </a:p>
          <a:p>
            <a:pPr>
              <a:buFont typeface="Wingdings" pitchFamily="2" charset="2"/>
              <a:buChar char="q"/>
            </a:pPr>
            <a:r>
              <a:rPr lang="en-GB" sz="3000" dirty="0" smtClean="0">
                <a:effectLst/>
                <a:latin typeface="Iskoola Pota"/>
                <a:ea typeface="Calibri"/>
              </a:rPr>
              <a:t>strong and consistent financial support to the competition authority since lack of  sufficient funding has the potential to weakening the position of the competition agency and reduces its visibility, relevance, and voice within the nation.</a:t>
            </a:r>
            <a:endParaRPr lang="en-US" sz="3000" b="1" dirty="0">
              <a:latin typeface="Iskoola Pota" pitchFamily="34" charset="0"/>
              <a:cs typeface="Iskoola Pota" pitchFamily="34" charset="0"/>
            </a:endParaRPr>
          </a:p>
        </p:txBody>
      </p:sp>
    </p:spTree>
    <p:extLst>
      <p:ext uri="{BB962C8B-B14F-4D97-AF65-F5344CB8AC3E}">
        <p14:creationId xmlns:p14="http://schemas.microsoft.com/office/powerpoint/2010/main" xmlns="" val="3832269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619</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vt:lpstr>
      <vt:lpstr>…</vt:lpstr>
      <vt:lpstr>1.The Trajectory (1961-1980s &amp; 1990s onwards)</vt:lpstr>
      <vt:lpstr>…</vt:lpstr>
      <vt:lpstr> 3. Government’s Role -Competition Reforms  </vt:lpstr>
      <vt:lpstr>…</vt:lpstr>
      <vt:lpstr>…</vt:lpstr>
      <vt:lpstr>…</vt:lpstr>
      <vt:lpstr>…</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Nangela</dc:creator>
  <cp:lastModifiedBy>User</cp:lastModifiedBy>
  <cp:revision>30</cp:revision>
  <dcterms:created xsi:type="dcterms:W3CDTF">2015-11-25T13:27:20Z</dcterms:created>
  <dcterms:modified xsi:type="dcterms:W3CDTF">2015-11-30T14:42:42Z</dcterms:modified>
</cp:coreProperties>
</file>