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32" r:id="rId3"/>
    <p:sldId id="326" r:id="rId4"/>
    <p:sldId id="313" r:id="rId5"/>
    <p:sldId id="328" r:id="rId6"/>
    <p:sldId id="333" r:id="rId7"/>
    <p:sldId id="327" r:id="rId8"/>
    <p:sldId id="272" r:id="rId9"/>
    <p:sldId id="331" r:id="rId10"/>
    <p:sldId id="329" r:id="rId11"/>
    <p:sldId id="335" r:id="rId12"/>
    <p:sldId id="33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3" clrIdx="0"/>
  <p:cmAuthor id="1" name="Abraham" initials="AB" lastIdx="3" clrIdx="1"/>
  <p:cmAuthor id="2" name="CUTS Accra Edayatu Lamptey" initials="CAEL" lastIdx="1" clrIdx="2"/>
  <p:cmAuthor id="3" name="dell" initials="d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62" autoAdjust="0"/>
  </p:normalViewPr>
  <p:slideViewPr>
    <p:cSldViewPr>
      <p:cViewPr>
        <p:scale>
          <a:sx n="72" d="100"/>
          <a:sy n="72" d="100"/>
        </p:scale>
        <p:origin x="-1914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FE7C-4C86-40B2-ABB3-4B2E7160A5A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E16-C8E6-460E-98E3-9A155931D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FE7C-4C86-40B2-ABB3-4B2E7160A5A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E16-C8E6-460E-98E3-9A155931D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FE7C-4C86-40B2-ABB3-4B2E7160A5A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E16-C8E6-460E-98E3-9A155931D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FE7C-4C86-40B2-ABB3-4B2E7160A5A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E16-C8E6-460E-98E3-9A155931D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FE7C-4C86-40B2-ABB3-4B2E7160A5A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E16-C8E6-460E-98E3-9A155931D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FE7C-4C86-40B2-ABB3-4B2E7160A5A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E16-C8E6-460E-98E3-9A155931D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FE7C-4C86-40B2-ABB3-4B2E7160A5A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E16-C8E6-460E-98E3-9A155931D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FE7C-4C86-40B2-ABB3-4B2E7160A5A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E16-C8E6-460E-98E3-9A155931D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FE7C-4C86-40B2-ABB3-4B2E7160A5A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E16-C8E6-460E-98E3-9A155931D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FE7C-4C86-40B2-ABB3-4B2E7160A5A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E16-C8E6-460E-98E3-9A155931D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FE7C-4C86-40B2-ABB3-4B2E7160A5A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E16-C8E6-460E-98E3-9A155931D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1FE7C-4C86-40B2-ABB3-4B2E7160A5A2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EAE16-C8E6-460E-98E3-9A155931D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3124199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CREW Project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Research Findings of Diagnostic Country Report (DCR), Ghana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6002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Bus Transport Sector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By Paulina </a:t>
            </a:r>
            <a:r>
              <a:rPr lang="en-US" b="1" dirty="0" err="1" smtClean="0">
                <a:solidFill>
                  <a:srgbClr val="002060"/>
                </a:solidFill>
              </a:rPr>
              <a:t>Agyekum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Dec 2015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RECOMMENDATIONS MADE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MMT should be sustained because it offers a wider scope of service in terms of route variation</a:t>
            </a:r>
          </a:p>
          <a:p>
            <a:r>
              <a:rPr lang="en-GB" sz="2400" dirty="0" smtClean="0">
                <a:solidFill>
                  <a:srgbClr val="002060"/>
                </a:solidFill>
              </a:rPr>
              <a:t>New and additional strategies to enable easier access to financial support </a:t>
            </a:r>
            <a:r>
              <a:rPr lang="en-GB" sz="2400" dirty="0" err="1" smtClean="0">
                <a:solidFill>
                  <a:srgbClr val="002060"/>
                </a:solidFill>
              </a:rPr>
              <a:t>eg</a:t>
            </a:r>
            <a:r>
              <a:rPr lang="en-GB" sz="2400" dirty="0" smtClean="0">
                <a:solidFill>
                  <a:srgbClr val="002060"/>
                </a:solidFill>
              </a:rPr>
              <a:t>. low-interest rate loans.</a:t>
            </a:r>
          </a:p>
          <a:p>
            <a:r>
              <a:rPr lang="en-GB" sz="2400" dirty="0" smtClean="0">
                <a:solidFill>
                  <a:srgbClr val="002060"/>
                </a:solidFill>
              </a:rPr>
              <a:t>Route allocation’ reforms with incentives  for operators who operate in poorly serviced areas should be undertaken</a:t>
            </a:r>
          </a:p>
          <a:p>
            <a:r>
              <a:rPr lang="en-GB" sz="2400" dirty="0" smtClean="0">
                <a:solidFill>
                  <a:srgbClr val="002060"/>
                </a:solidFill>
              </a:rPr>
              <a:t>NTA should be established to ensure effective regulation and strict enforcement of ‘quality standards’  </a:t>
            </a:r>
          </a:p>
          <a:p>
            <a:r>
              <a:rPr lang="en-GB" sz="2400" dirty="0" smtClean="0">
                <a:solidFill>
                  <a:srgbClr val="002060"/>
                </a:solidFill>
              </a:rPr>
              <a:t>Civil society organisations for passenger welfare should be established </a:t>
            </a:r>
            <a:endParaRPr lang="en-US" sz="2400" dirty="0" smtClean="0">
              <a:solidFill>
                <a:srgbClr val="002060"/>
              </a:solidFill>
            </a:endParaRPr>
          </a:p>
          <a:p>
            <a:endParaRPr lang="en-US" sz="2400" dirty="0" smtClean="0">
              <a:solidFill>
                <a:srgbClr val="002060"/>
              </a:solidFill>
            </a:endParaRPr>
          </a:p>
          <a:p>
            <a:endParaRPr lang="en-US" sz="2400" dirty="0" smtClean="0">
              <a:solidFill>
                <a:srgbClr val="002060"/>
              </a:solidFill>
            </a:endParaRPr>
          </a:p>
          <a:p>
            <a:endParaRPr lang="en-US" sz="2400" dirty="0" smtClean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rgbClr val="002060"/>
                </a:solidFill>
              </a:rPr>
              <a:t>USE OF EVIDENCE IN GHANA ADVOCACY  AGENDA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</p:spPr>
        <p:txBody>
          <a:bodyPr>
            <a:normAutofit fontScale="92500" lnSpcReduction="10000"/>
          </a:bodyPr>
          <a:lstStyle/>
          <a:p>
            <a:pPr lvl="0"/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CUTS Accra serves as a knowledge partner to the Ministry  of Transport on public transport reforms issues  to facilitate the</a:t>
            </a:r>
            <a:r>
              <a:rPr lang="en-IN" sz="24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establishment of Road Transport Authority (RTA) in </a:t>
            </a:r>
            <a:r>
              <a:rPr lang="en-IN" sz="24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Ghana.</a:t>
            </a:r>
          </a:p>
          <a:p>
            <a:pPr marL="0" lvl="0" indent="0">
              <a:buNone/>
            </a:pPr>
            <a:endParaRPr lang="en-ZW" sz="24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The Accra Centre is also </a:t>
            </a:r>
            <a:r>
              <a:rPr lang="en-GB" sz="24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examining the </a:t>
            </a:r>
            <a:r>
              <a:rPr lang="en-GB" sz="24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‘political economy factors’ affecting the lack of implementation of the </a:t>
            </a:r>
            <a:r>
              <a:rPr lang="en-GB" sz="24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route rationalization policy in Ghana.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en-GB" sz="2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Initiating </a:t>
            </a:r>
            <a:r>
              <a:rPr lang="en-GB" sz="24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evidence-based discourse on making fertiliser transport in Ghana pro-competitive (</a:t>
            </a:r>
            <a:r>
              <a:rPr lang="en-IN" sz="24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focus on port handling and clearance and internal transportation costs</a:t>
            </a:r>
            <a:r>
              <a:rPr lang="en-IN" sz="2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).</a:t>
            </a:r>
          </a:p>
          <a:p>
            <a:endParaRPr lang="en-IN" sz="2400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A proposal has been established to facilitate the decentralization of road safety in Ghana has been submitted to the Global</a:t>
            </a:r>
          </a:p>
          <a:p>
            <a:pPr>
              <a:buNone/>
            </a:pPr>
            <a:endParaRPr lang="en-US" sz="2600" dirty="0" smtClean="0">
              <a:solidFill>
                <a:srgbClr val="002060"/>
              </a:solidFill>
            </a:endParaRPr>
          </a:p>
          <a:p>
            <a:endParaRPr lang="en-US" sz="2400" dirty="0" smtClean="0">
              <a:solidFill>
                <a:srgbClr val="002060"/>
              </a:solidFill>
            </a:endParaRPr>
          </a:p>
          <a:p>
            <a:endParaRPr lang="en-US" sz="2400" dirty="0" smtClean="0">
              <a:solidFill>
                <a:srgbClr val="002060"/>
              </a:solidFill>
            </a:endParaRPr>
          </a:p>
          <a:p>
            <a:endParaRPr lang="en-US" sz="2400" dirty="0" smtClean="0">
              <a:solidFill>
                <a:srgbClr val="002060"/>
              </a:solidFill>
            </a:endParaRPr>
          </a:p>
          <a:p>
            <a:endParaRPr lang="en-US" sz="2400" dirty="0" smtClean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CONCLUDING OBSERVATIONS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</p:spPr>
        <p:txBody>
          <a:bodyPr>
            <a:normAutofit fontScale="92500" lnSpcReduction="10000"/>
          </a:bodyPr>
          <a:lstStyle/>
          <a:p>
            <a:pPr marL="342900" lvl="3" indent="-342900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2060"/>
                </a:solidFill>
              </a:rPr>
              <a:t>The proposed policy reform has impacted in different ways and no single measure has simultaneously delivered all of the expected objectives. </a:t>
            </a:r>
          </a:p>
          <a:p>
            <a:pPr marL="342900" lvl="3" indent="-342900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2060"/>
                </a:solidFill>
              </a:rPr>
              <a:t>The scope for effective competition in terms of costs, market differentiation, and other business issues in the industry is not effective. </a:t>
            </a:r>
          </a:p>
          <a:p>
            <a:pPr marL="342900" lvl="3" indent="-342900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2060"/>
                </a:solidFill>
              </a:rPr>
              <a:t>With the exception of unions competing with each other in order to protect their own territories"; and brief periods of intense rivalry between public and private bus operators competition has stagnated with each operator not facing any serious challenge from the other. </a:t>
            </a:r>
          </a:p>
          <a:p>
            <a:pPr marL="342900" lvl="3" indent="-342900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2060"/>
                </a:solidFill>
              </a:rPr>
              <a:t>There is no incentive to increase services, improve service quality, create innovation and even lower fares to the disadvantage of passengers.</a:t>
            </a:r>
          </a:p>
          <a:p>
            <a:pPr marL="342900" lvl="3" indent="-342900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2060"/>
                </a:solidFill>
              </a:rPr>
              <a:t>Correspondingly, there is further need for some adjustments of the current dispensation, to make the system work better</a:t>
            </a:r>
          </a:p>
          <a:p>
            <a:pPr marL="342900" lvl="3" indent="-342900">
              <a:buFont typeface="Arial" pitchFamily="34" charset="0"/>
              <a:buChar char="•"/>
            </a:pPr>
            <a:endParaRPr lang="en-US" sz="24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INTRODUCTION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9530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</p:spPr>
        <p:txBody>
          <a:bodyPr>
            <a:normAutofit fontScale="47500" lnSpcReduction="20000"/>
          </a:bodyPr>
          <a:lstStyle/>
          <a:p>
            <a:r>
              <a:rPr lang="en-IN" sz="5100" dirty="0" smtClean="0">
                <a:solidFill>
                  <a:srgbClr val="002060"/>
                </a:solidFill>
              </a:rPr>
              <a:t>Road Transport handles 98% of freight and 95% of passenger traffic in Ghana  </a:t>
            </a:r>
          </a:p>
          <a:p>
            <a:endParaRPr lang="en-IN" sz="5100" dirty="0" smtClean="0">
              <a:solidFill>
                <a:srgbClr val="002060"/>
              </a:solidFill>
            </a:endParaRPr>
          </a:p>
          <a:p>
            <a:r>
              <a:rPr lang="en-IN" sz="5100" dirty="0" smtClean="0">
                <a:solidFill>
                  <a:srgbClr val="002060"/>
                </a:solidFill>
              </a:rPr>
              <a:t>Passenger Bus transport was regulated in 1969 under Omnibus Services Authority Decree (NLCD 337)</a:t>
            </a:r>
          </a:p>
          <a:p>
            <a:endParaRPr lang="en-IN" sz="5100" dirty="0" smtClean="0">
              <a:solidFill>
                <a:srgbClr val="002060"/>
              </a:solidFill>
            </a:endParaRPr>
          </a:p>
          <a:p>
            <a:r>
              <a:rPr lang="en-IN" sz="5100" dirty="0" smtClean="0">
                <a:solidFill>
                  <a:srgbClr val="002060"/>
                </a:solidFill>
              </a:rPr>
              <a:t>It was deregulated in the eighties aimed for competitive purposes</a:t>
            </a:r>
          </a:p>
          <a:p>
            <a:r>
              <a:rPr lang="en-IN" sz="5100" dirty="0" smtClean="0">
                <a:solidFill>
                  <a:srgbClr val="002060"/>
                </a:solidFill>
              </a:rPr>
              <a:t>Currently, bus transport service about 95 percent private and 5 percent public for intercity and intra-city bus service</a:t>
            </a:r>
          </a:p>
          <a:p>
            <a:endParaRPr lang="en-IN" sz="5100" dirty="0" smtClean="0">
              <a:solidFill>
                <a:srgbClr val="002060"/>
              </a:solidFill>
            </a:endParaRPr>
          </a:p>
          <a:p>
            <a:r>
              <a:rPr lang="en-IN" sz="5100" dirty="0" smtClean="0">
                <a:solidFill>
                  <a:srgbClr val="002060"/>
                </a:solidFill>
              </a:rPr>
              <a:t>CREW study reviewed impact of policy reforms in the industry on operators and users</a:t>
            </a:r>
            <a:endParaRPr lang="en-US" sz="5100" dirty="0" smtClean="0">
              <a:solidFill>
                <a:srgbClr val="002060"/>
              </a:solidFill>
            </a:endParaRPr>
          </a:p>
          <a:p>
            <a:pPr marL="742950" indent="-742950">
              <a:buFont typeface="+mj-lt"/>
              <a:buAutoNum type="arabicPeriod"/>
            </a:pPr>
            <a:endParaRPr lang="en-GB" sz="47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</p:spPr>
        <p:txBody>
          <a:bodyPr>
            <a:normAutofit/>
          </a:bodyPr>
          <a:lstStyle/>
          <a:p>
            <a:r>
              <a:rPr lang="en-IN" sz="2400" b="1" dirty="0" smtClean="0">
                <a:solidFill>
                  <a:srgbClr val="002060"/>
                </a:solidFill>
              </a:rPr>
              <a:t>POLICY ON M</a:t>
            </a:r>
            <a:r>
              <a:rPr lang="en-GB" sz="2400" b="1" dirty="0" smtClean="0">
                <a:solidFill>
                  <a:srgbClr val="002060"/>
                </a:solidFill>
              </a:rPr>
              <a:t>ASS TRANSIT BUS TRANSPORT SERVICE  OF NTP</a:t>
            </a:r>
            <a:r>
              <a:rPr lang="en-IN" sz="2400" b="1" dirty="0" smtClean="0">
                <a:solidFill>
                  <a:srgbClr val="002060"/>
                </a:solidFill>
              </a:rPr>
              <a:t> SECTION 4.2.4.3 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b="1" u="sng" dirty="0" smtClean="0">
                <a:solidFill>
                  <a:srgbClr val="C00000"/>
                </a:solidFill>
              </a:rPr>
              <a:t>Policy Rationale: </a:t>
            </a:r>
            <a:r>
              <a:rPr lang="en-US" sz="2600" dirty="0" smtClean="0">
                <a:solidFill>
                  <a:srgbClr val="002060"/>
                </a:solidFill>
              </a:rPr>
              <a:t>To provide mass transit for 80% of passengers to conserve road space at affordable prices to the poor.</a:t>
            </a:r>
          </a:p>
          <a:p>
            <a:pPr>
              <a:buFont typeface="Wingdings" pitchFamily="2" charset="2"/>
              <a:buChar char="§"/>
            </a:pPr>
            <a:r>
              <a:rPr lang="en-IN" sz="2600" b="1" u="sng" dirty="0" smtClean="0">
                <a:solidFill>
                  <a:srgbClr val="C00000"/>
                </a:solidFill>
              </a:rPr>
              <a:t>Current Scenario: </a:t>
            </a:r>
            <a:r>
              <a:rPr lang="en-IN" sz="2600" dirty="0" smtClean="0">
                <a:solidFill>
                  <a:srgbClr val="002060"/>
                </a:solidFill>
              </a:rPr>
              <a:t>Metro Mass Transit (MMT) was set in 2003 with </a:t>
            </a:r>
            <a:r>
              <a:rPr lang="en-GB" sz="2600" dirty="0" smtClean="0">
                <a:solidFill>
                  <a:srgbClr val="002060"/>
                </a:solidFill>
              </a:rPr>
              <a:t>45% Government share and 55%  private share.</a:t>
            </a:r>
            <a:r>
              <a:rPr lang="en-US" sz="26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GB" sz="2600" dirty="0" err="1" smtClean="0">
                <a:solidFill>
                  <a:srgbClr val="002060"/>
                </a:solidFill>
              </a:rPr>
              <a:t>GoG</a:t>
            </a:r>
            <a:r>
              <a:rPr lang="en-GB" sz="2600" dirty="0" smtClean="0">
                <a:solidFill>
                  <a:srgbClr val="002060"/>
                </a:solidFill>
              </a:rPr>
              <a:t> subsidises the operation with bus recapitalisation and non payment of taxes</a:t>
            </a:r>
          </a:p>
          <a:p>
            <a:r>
              <a:rPr lang="en-GB" sz="2600" dirty="0" smtClean="0">
                <a:solidFill>
                  <a:srgbClr val="002060"/>
                </a:solidFill>
              </a:rPr>
              <a:t>It provides intra-city, intercity as well as rural urban transport</a:t>
            </a:r>
          </a:p>
          <a:p>
            <a:r>
              <a:rPr lang="en-GB" sz="2600" dirty="0" smtClean="0">
                <a:solidFill>
                  <a:srgbClr val="002060"/>
                </a:solidFill>
              </a:rPr>
              <a:t> Fares are regulated by </a:t>
            </a:r>
            <a:r>
              <a:rPr lang="en-GB" sz="2600" dirty="0" err="1" smtClean="0">
                <a:solidFill>
                  <a:srgbClr val="002060"/>
                </a:solidFill>
              </a:rPr>
              <a:t>GoG</a:t>
            </a:r>
            <a:r>
              <a:rPr lang="en-GB" sz="2600" dirty="0" smtClean="0">
                <a:solidFill>
                  <a:srgbClr val="002060"/>
                </a:solidFill>
              </a:rPr>
              <a:t>  at 20% cheaper rate than private operation</a:t>
            </a:r>
          </a:p>
          <a:p>
            <a:r>
              <a:rPr lang="en-GB" sz="2600" dirty="0" smtClean="0">
                <a:solidFill>
                  <a:srgbClr val="002060"/>
                </a:solidFill>
              </a:rPr>
              <a:t>High occupancy rates offers environmentally friendly operation</a:t>
            </a:r>
          </a:p>
          <a:p>
            <a:pPr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2060"/>
                </a:solidFill>
              </a:rPr>
              <a:t>There is about 90% passenger preference for its use</a:t>
            </a:r>
          </a:p>
          <a:p>
            <a:pPr>
              <a:buFont typeface="Wingdings" pitchFamily="2" charset="2"/>
              <a:buChar char="§"/>
            </a:pPr>
            <a:r>
              <a:rPr lang="en-GB" sz="2600" dirty="0" smtClean="0">
                <a:solidFill>
                  <a:srgbClr val="002060"/>
                </a:solidFill>
              </a:rPr>
              <a:t>The  service is considered to be much safer  with 77% of passengers using it for safety purposes.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7620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</p:spPr>
        <p:txBody>
          <a:bodyPr>
            <a:noAutofit/>
          </a:bodyPr>
          <a:lstStyle/>
          <a:p>
            <a:r>
              <a:rPr lang="en-IN" sz="2400" b="1" dirty="0" smtClean="0">
                <a:solidFill>
                  <a:srgbClr val="002060"/>
                </a:solidFill>
              </a:rPr>
              <a:t>POLICY ON M</a:t>
            </a:r>
            <a:r>
              <a:rPr lang="en-GB" sz="2400" b="1" dirty="0" smtClean="0">
                <a:solidFill>
                  <a:srgbClr val="002060"/>
                </a:solidFill>
              </a:rPr>
              <a:t>ASS TRANSIT BUS TRANSPORT SERVICE  OF NTP</a:t>
            </a:r>
            <a:r>
              <a:rPr lang="en-IN" sz="2400" b="1" dirty="0" smtClean="0">
                <a:solidFill>
                  <a:srgbClr val="002060"/>
                </a:solidFill>
              </a:rPr>
              <a:t> SECTION 4.2.4.3 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6388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2060"/>
                </a:solidFill>
              </a:rPr>
              <a:t>Despite the growth in fleet size, operational fleet has been under capacity ranging between 81.3 and 54.4%  at an average of 63.9% per annum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pPr>
              <a:buFont typeface="Wingdings" pitchFamily="2" charset="2"/>
              <a:buChar char="§"/>
            </a:pPr>
            <a:endParaRPr lang="en-GB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endParaRPr lang="en-GB" sz="2000" dirty="0" smtClean="0"/>
          </a:p>
          <a:p>
            <a:pPr>
              <a:buFont typeface="Wingdings" pitchFamily="2" charset="2"/>
              <a:buChar char="§"/>
            </a:pPr>
            <a:endParaRPr lang="en-GB" sz="2000" dirty="0" smtClean="0"/>
          </a:p>
          <a:p>
            <a:pPr>
              <a:buFont typeface="Wingdings" pitchFamily="2" charset="2"/>
              <a:buChar char="§"/>
            </a:pPr>
            <a:endParaRPr lang="en-GB" sz="2000" dirty="0" smtClean="0"/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2060"/>
                </a:solidFill>
              </a:rPr>
              <a:t>The operation is not able to break even due to price regulation, poor maintenance and fare leakages.</a:t>
            </a:r>
            <a:endParaRPr lang="en-GB" sz="2000" dirty="0" smtClean="0">
              <a:solidFill>
                <a:srgbClr val="002060"/>
              </a:solidFill>
            </a:endParaRPr>
          </a:p>
          <a:p>
            <a:r>
              <a:rPr lang="en-GB" sz="2000" dirty="0" smtClean="0">
                <a:solidFill>
                  <a:srgbClr val="002060"/>
                </a:solidFill>
              </a:rPr>
              <a:t>It does not offer any competitive advantage in terms of customer service</a:t>
            </a:r>
          </a:p>
          <a:p>
            <a:r>
              <a:rPr lang="en-GB" sz="2000" dirty="0" smtClean="0">
                <a:solidFill>
                  <a:srgbClr val="002060"/>
                </a:solidFill>
              </a:rPr>
              <a:t>It is </a:t>
            </a:r>
            <a:r>
              <a:rPr lang="en-GB" sz="2000" dirty="0" err="1" smtClean="0">
                <a:solidFill>
                  <a:srgbClr val="002060"/>
                </a:solidFill>
              </a:rPr>
              <a:t>is</a:t>
            </a:r>
            <a:r>
              <a:rPr lang="en-GB" sz="2000" dirty="0" smtClean="0">
                <a:solidFill>
                  <a:srgbClr val="002060"/>
                </a:solidFill>
              </a:rPr>
              <a:t> financially supported by </a:t>
            </a:r>
            <a:r>
              <a:rPr lang="en-GB" sz="2000" dirty="0" err="1" smtClean="0">
                <a:solidFill>
                  <a:srgbClr val="002060"/>
                </a:solidFill>
              </a:rPr>
              <a:t>GoG</a:t>
            </a:r>
            <a:r>
              <a:rPr lang="en-GB" sz="2000" dirty="0" smtClean="0">
                <a:solidFill>
                  <a:srgbClr val="002060"/>
                </a:solidFill>
              </a:rPr>
              <a:t> to stay afloat</a:t>
            </a:r>
          </a:p>
          <a:p>
            <a:r>
              <a:rPr lang="en-GB" sz="2000" dirty="0" smtClean="0">
                <a:solidFill>
                  <a:srgbClr val="002060"/>
                </a:solidFill>
              </a:rPr>
              <a:t>It has good competitive prospects due to the fact that 18 % of passengers use it despite the fact that it has only 5% market share.</a:t>
            </a:r>
          </a:p>
          <a:p>
            <a:pPr>
              <a:buFont typeface="Wingdings" pitchFamily="2" charset="2"/>
              <a:buChar char="§"/>
            </a:pPr>
            <a:r>
              <a:rPr lang="en-US" sz="2000" b="1" u="sng" dirty="0" smtClean="0">
                <a:solidFill>
                  <a:srgbClr val="C00000"/>
                </a:solidFill>
              </a:rPr>
              <a:t>Competition Concern</a:t>
            </a:r>
            <a:r>
              <a:rPr lang="en-US" sz="2000" b="1" u="sng" dirty="0" smtClean="0">
                <a:solidFill>
                  <a:srgbClr val="002060"/>
                </a:solidFill>
              </a:rPr>
              <a:t>: </a:t>
            </a:r>
            <a:r>
              <a:rPr lang="en-US" sz="2000" dirty="0" smtClean="0">
                <a:solidFill>
                  <a:srgbClr val="002060"/>
                </a:solidFill>
              </a:rPr>
              <a:t>It does not offer any barriers to its private competitors due low operation threshold.</a:t>
            </a:r>
            <a:r>
              <a:rPr lang="en-GB" sz="2000" dirty="0" smtClean="0">
                <a:solidFill>
                  <a:srgbClr val="002060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GB" sz="2000" dirty="0" smtClean="0">
                <a:solidFill>
                  <a:srgbClr val="002060"/>
                </a:solidFill>
              </a:rPr>
              <a:t>It should find a ‘niche’ market and deploy to fleet to strategic and poorly served areas to make effective impact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676400"/>
          <a:ext cx="7772400" cy="110654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352800"/>
                <a:gridCol w="1524000"/>
                <a:gridCol w="1806011"/>
                <a:gridCol w="1089589"/>
              </a:tblGrid>
              <a:tr h="39521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Description</a:t>
                      </a:r>
                      <a:endParaRPr lang="en-US" sz="1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</a:p>
                  </a:txBody>
                  <a:tcPr marL="68580" marR="68580" marT="0" marB="0"/>
                </a:tc>
              </a:tr>
              <a:tr h="3425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Average 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</a:rPr>
                        <a:t>fleet held</a:t>
                      </a:r>
                      <a:endParaRPr lang="en-US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586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1103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1,049</a:t>
                      </a:r>
                    </a:p>
                  </a:txBody>
                  <a:tcPr marL="68580" marR="68580" marT="0" marB="0"/>
                </a:tc>
              </a:tr>
              <a:tr h="3688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Passenger carried (M)</a:t>
                      </a:r>
                      <a:endParaRPr lang="en-US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55</a:t>
                      </a:r>
                      <a:endParaRPr lang="en-US" sz="1800" b="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30</a:t>
                      </a:r>
                      <a:endParaRPr lang="en-US" sz="1800" b="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38</a:t>
                      </a:r>
                      <a:endParaRPr lang="en-US" sz="1800" b="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</p:spPr>
        <p:txBody>
          <a:bodyPr>
            <a:noAutofit/>
          </a:bodyPr>
          <a:lstStyle/>
          <a:p>
            <a:r>
              <a:rPr lang="en-IN" sz="2400" b="1" dirty="0" smtClean="0">
                <a:solidFill>
                  <a:srgbClr val="002060"/>
                </a:solidFill>
              </a:rPr>
              <a:t>POLICY REFORM ON RECAPITALISING INVESTMENT IN THE BUS  OF NTP SECTION 4.2.4.1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IN" sz="2400" dirty="0" smtClean="0">
                <a:solidFill>
                  <a:srgbClr val="002060"/>
                </a:solidFill>
              </a:rPr>
              <a:t>95% of privately operated are second hand with only 4% in good condition</a:t>
            </a:r>
          </a:p>
          <a:p>
            <a:pPr>
              <a:buFont typeface="Wingdings" pitchFamily="2" charset="2"/>
              <a:buChar char="§"/>
            </a:pPr>
            <a:r>
              <a:rPr lang="en-IN" sz="2400" b="1" u="sng" dirty="0" smtClean="0">
                <a:solidFill>
                  <a:srgbClr val="C00000"/>
                </a:solidFill>
              </a:rPr>
              <a:t>Policy Goal: </a:t>
            </a:r>
            <a:r>
              <a:rPr lang="en-IN" sz="2400" dirty="0" smtClean="0">
                <a:solidFill>
                  <a:srgbClr val="002060"/>
                </a:solidFill>
              </a:rPr>
              <a:t>To restock the bus market with new and high occupancy vehicles for good quality service in terms of safety, comfort reliability etc. through equity shares.</a:t>
            </a:r>
          </a:p>
          <a:p>
            <a:pPr>
              <a:buFont typeface="Wingdings" pitchFamily="2" charset="2"/>
              <a:buChar char="§"/>
            </a:pPr>
            <a:r>
              <a:rPr lang="en-IN" sz="2400" b="1" u="sng" dirty="0" smtClean="0">
                <a:solidFill>
                  <a:srgbClr val="C00000"/>
                </a:solidFill>
              </a:rPr>
              <a:t>Current Scenario:</a:t>
            </a:r>
          </a:p>
          <a:p>
            <a:pPr>
              <a:buFont typeface="Wingdings" pitchFamily="2" charset="2"/>
              <a:buChar char="§"/>
            </a:pPr>
            <a:r>
              <a:rPr lang="en-IN" sz="2400" dirty="0" smtClean="0">
                <a:solidFill>
                  <a:srgbClr val="002060"/>
                </a:solidFill>
              </a:rPr>
              <a:t>Various funding PPP arrangements  were applied such as </a:t>
            </a:r>
          </a:p>
          <a:p>
            <a:pPr lvl="1">
              <a:buFont typeface="Wingdings" pitchFamily="2" charset="2"/>
              <a:buChar char="§"/>
            </a:pPr>
            <a:r>
              <a:rPr lang="en-GB" sz="2200" dirty="0" smtClean="0">
                <a:solidFill>
                  <a:srgbClr val="002060"/>
                </a:solidFill>
              </a:rPr>
              <a:t>Provision of Leasing Facilities</a:t>
            </a:r>
          </a:p>
          <a:p>
            <a:pPr lvl="1">
              <a:buFont typeface="Wingdings" pitchFamily="2" charset="2"/>
              <a:buChar char="§"/>
            </a:pPr>
            <a:r>
              <a:rPr lang="en-GB" sz="2200" dirty="0" smtClean="0">
                <a:solidFill>
                  <a:srgbClr val="002060"/>
                </a:solidFill>
              </a:rPr>
              <a:t>Provision of Access to Bank Loans</a:t>
            </a:r>
          </a:p>
          <a:p>
            <a:pPr lvl="1">
              <a:buFont typeface="Wingdings" pitchFamily="2" charset="2"/>
              <a:buChar char="§"/>
            </a:pPr>
            <a:r>
              <a:rPr lang="en-GB" sz="2200" dirty="0" smtClean="0">
                <a:solidFill>
                  <a:srgbClr val="002060"/>
                </a:solidFill>
              </a:rPr>
              <a:t>Establishment of PPP Arrangements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 smtClean="0">
                <a:solidFill>
                  <a:srgbClr val="002060"/>
                </a:solidFill>
              </a:rPr>
              <a:t>Only 6% of </a:t>
            </a:r>
            <a:r>
              <a:rPr lang="en-GB" sz="2400" dirty="0" err="1" smtClean="0">
                <a:solidFill>
                  <a:srgbClr val="002060"/>
                </a:solidFill>
              </a:rPr>
              <a:t>intracity</a:t>
            </a:r>
            <a:r>
              <a:rPr lang="en-GB" sz="2400" dirty="0" smtClean="0">
                <a:solidFill>
                  <a:srgbClr val="002060"/>
                </a:solidFill>
              </a:rPr>
              <a:t> bus operators and 7% intercity have benefitted from such schemes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 smtClean="0">
                <a:solidFill>
                  <a:srgbClr val="002060"/>
                </a:solidFill>
              </a:rPr>
              <a:t>Out of these 20% were arranged by Govt; 70% were arranged by private people and formal funding institutions whilst 10% arranged with private funding institutions</a:t>
            </a:r>
            <a:endParaRPr lang="en-US" sz="24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2060"/>
                </a:solidFill>
              </a:rPr>
              <a:t>Loan schemes have stopped due to high default rate attributed to higher interest rates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</p:spPr>
        <p:txBody>
          <a:bodyPr>
            <a:noAutofit/>
          </a:bodyPr>
          <a:lstStyle/>
          <a:p>
            <a:r>
              <a:rPr lang="en-IN" sz="2400" b="1" dirty="0" smtClean="0">
                <a:solidFill>
                  <a:srgbClr val="002060"/>
                </a:solidFill>
              </a:rPr>
              <a:t>POLICY REFORM ON RECAPITALISING INVESTMENT IN THE BUS  OF NTP SECTION 4.2.4.1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</p:spPr>
        <p:txBody>
          <a:bodyPr>
            <a:normAutofit fontScale="92500" lnSpcReduction="20000"/>
          </a:bodyPr>
          <a:lstStyle/>
          <a:p>
            <a:r>
              <a:rPr lang="en-GB" sz="2400" dirty="0" smtClean="0">
                <a:solidFill>
                  <a:srgbClr val="002060"/>
                </a:solidFill>
              </a:rPr>
              <a:t>Only about 12 % have seating capacity of 60 and above</a:t>
            </a:r>
          </a:p>
          <a:p>
            <a:r>
              <a:rPr lang="en-GB" sz="2400" dirty="0" smtClean="0">
                <a:solidFill>
                  <a:srgbClr val="002060"/>
                </a:solidFill>
              </a:rPr>
              <a:t>90% of operators think it is not easy to get funding support for new good quality high occupancy buses</a:t>
            </a:r>
          </a:p>
          <a:p>
            <a:r>
              <a:rPr lang="en-GB" sz="2400" dirty="0" smtClean="0">
                <a:solidFill>
                  <a:srgbClr val="002060"/>
                </a:solidFill>
              </a:rPr>
              <a:t>Acquisition of Govt supported loans takes about a year private arrangements takes longer with demands for expensive collaterals</a:t>
            </a:r>
          </a:p>
          <a:p>
            <a:r>
              <a:rPr lang="en-GB" sz="2400" dirty="0" smtClean="0">
                <a:solidFill>
                  <a:srgbClr val="002060"/>
                </a:solidFill>
              </a:rPr>
              <a:t>Govt regulation of fares; matched with expensive fuel prices and operational cost makes cost recovery difficult  and debt servicing difficult.</a:t>
            </a:r>
          </a:p>
          <a:p>
            <a:r>
              <a:rPr lang="en-GB" sz="2400" dirty="0" smtClean="0">
                <a:solidFill>
                  <a:srgbClr val="002060"/>
                </a:solidFill>
              </a:rPr>
              <a:t>Govt is seeking to promote PPP arrangements where vehicles will be procured for private company operation with cost recover though a similar trial with transport unions failed in the past</a:t>
            </a:r>
          </a:p>
          <a:p>
            <a:r>
              <a:rPr lang="en-GB" sz="2400" b="1" u="sng" dirty="0" smtClean="0">
                <a:solidFill>
                  <a:srgbClr val="C00000"/>
                </a:solidFill>
              </a:rPr>
              <a:t>Competition Concern: </a:t>
            </a:r>
            <a:r>
              <a:rPr lang="en-US" sz="2400" dirty="0" smtClean="0">
                <a:solidFill>
                  <a:srgbClr val="002060"/>
                </a:solidFill>
              </a:rPr>
              <a:t>Market is still dominated by </a:t>
            </a:r>
            <a:r>
              <a:rPr lang="en-GB" sz="2400" dirty="0" smtClean="0">
                <a:solidFill>
                  <a:srgbClr val="002060"/>
                </a:solidFill>
              </a:rPr>
              <a:t>63% single bus ownership, 25% have two (2) vehicles and just about 12% more than two (2) vehicles</a:t>
            </a:r>
          </a:p>
          <a:p>
            <a:r>
              <a:rPr lang="en-GB" sz="2400" dirty="0" smtClean="0">
                <a:solidFill>
                  <a:srgbClr val="002060"/>
                </a:solidFill>
              </a:rPr>
              <a:t>There are proposal for tax incentives for bus importation and transport operation</a:t>
            </a:r>
          </a:p>
          <a:p>
            <a:endParaRPr lang="en-GB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</p:spPr>
        <p:txBody>
          <a:bodyPr>
            <a:normAutofit fontScale="90000"/>
          </a:bodyPr>
          <a:lstStyle/>
          <a:p>
            <a:pPr lvl="3" algn="ctr" rtl="0">
              <a:spcBef>
                <a:spcPct val="0"/>
              </a:spcBef>
            </a:pPr>
            <a:r>
              <a:rPr lang="en-IN" sz="2400" b="1" dirty="0" smtClean="0">
                <a:solidFill>
                  <a:srgbClr val="002060"/>
                </a:solidFill>
              </a:rPr>
              <a:t>POLICY ON ROUTE REGISTRATION FOR COMMERCIAL BUS TRANSIT SERVICE IN REGULATION 121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2060"/>
                </a:solidFill>
              </a:rPr>
              <a:t>Routing for commercial bus operation is controlled by transport unions. 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2060"/>
                </a:solidFill>
              </a:rPr>
              <a:t>There is self regulation with no competition on quality of service.  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2060"/>
                </a:solidFill>
              </a:rPr>
              <a:t>Also lucrative routes have more regular service than non lucrative ones.</a:t>
            </a:r>
          </a:p>
          <a:p>
            <a:pPr>
              <a:buFont typeface="Wingdings" pitchFamily="2" charset="2"/>
              <a:buChar char="§"/>
            </a:pPr>
            <a:r>
              <a:rPr lang="en-US" sz="2400" b="1" u="sng" dirty="0" smtClean="0">
                <a:solidFill>
                  <a:srgbClr val="C00000"/>
                </a:solidFill>
              </a:rPr>
              <a:t>Policy Goal</a:t>
            </a:r>
            <a:r>
              <a:rPr lang="en-US" sz="2400" b="1" u="sng" dirty="0" smtClean="0">
                <a:solidFill>
                  <a:srgbClr val="002060"/>
                </a:solidFill>
              </a:rPr>
              <a:t>:</a:t>
            </a:r>
            <a:r>
              <a:rPr lang="en-US" sz="2400" dirty="0" smtClean="0">
                <a:solidFill>
                  <a:srgbClr val="002060"/>
                </a:solidFill>
              </a:rPr>
              <a:t> Proposal was to issue  route license  by competition with </a:t>
            </a:r>
            <a:r>
              <a:rPr lang="en-IN" sz="2400" dirty="0" smtClean="0">
                <a:solidFill>
                  <a:srgbClr val="002060"/>
                </a:solidFill>
              </a:rPr>
              <a:t>Route Service Contracts (RSC) for better service</a:t>
            </a:r>
            <a:r>
              <a:rPr lang="en-IN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IN" sz="2400" b="1" u="sng" dirty="0" smtClean="0">
                <a:solidFill>
                  <a:srgbClr val="C00000"/>
                </a:solidFill>
              </a:rPr>
              <a:t>Current Scenario: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 smtClean="0">
                <a:solidFill>
                  <a:srgbClr val="002060"/>
                </a:solidFill>
              </a:rPr>
              <a:t>So far, route rationalization has not been effectively implemented in Ghana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 smtClean="0">
                <a:solidFill>
                  <a:srgbClr val="002060"/>
                </a:solidFill>
              </a:rPr>
              <a:t>Most (55 %) ply on single route whilst 14% ply on double routes. The remaining ply between 3 to 6 different routes at different time schedules</a:t>
            </a:r>
          </a:p>
          <a:p>
            <a:pPr>
              <a:buNone/>
            </a:pPr>
            <a:endParaRPr lang="en-GB" sz="9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2400" dirty="0" smtClean="0">
                <a:solidFill>
                  <a:srgbClr val="002060"/>
                </a:solidFill>
              </a:rPr>
              <a:t>Nearly 60% of the passengers have not seen any positive developments regarding availability of private buses in the last 5 years </a:t>
            </a:r>
          </a:p>
          <a:p>
            <a:pPr>
              <a:buFont typeface="Wingdings" pitchFamily="2" charset="2"/>
              <a:buChar char="§"/>
            </a:pPr>
            <a:r>
              <a:rPr lang="en-GB" sz="2400" b="1" u="sng" dirty="0" smtClean="0">
                <a:solidFill>
                  <a:srgbClr val="C00000"/>
                </a:solidFill>
              </a:rPr>
              <a:t>Competition Concern</a:t>
            </a:r>
            <a:r>
              <a:rPr lang="en-GB" sz="2400" b="1" u="sng" dirty="0" smtClean="0">
                <a:solidFill>
                  <a:srgbClr val="002060"/>
                </a:solidFill>
              </a:rPr>
              <a:t>: </a:t>
            </a:r>
            <a:r>
              <a:rPr lang="en-GB" sz="2400" dirty="0" smtClean="0">
                <a:solidFill>
                  <a:srgbClr val="002060"/>
                </a:solidFill>
              </a:rPr>
              <a:t>Policy Reform was never implemented</a:t>
            </a:r>
          </a:p>
          <a:p>
            <a:pPr>
              <a:buNone/>
            </a:pPr>
            <a:endParaRPr lang="en-GB" sz="9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2400" dirty="0" smtClean="0">
                <a:solidFill>
                  <a:srgbClr val="002060"/>
                </a:solidFill>
              </a:rPr>
              <a:t>It is expected to be one of the priorities of the impending National Transport Authority (NTA) to be established by the </a:t>
            </a:r>
            <a:r>
              <a:rPr lang="en-GB" sz="2400" dirty="0" err="1" smtClean="0">
                <a:solidFill>
                  <a:srgbClr val="002060"/>
                </a:solidFill>
              </a:rPr>
              <a:t>MoT</a:t>
            </a:r>
            <a:r>
              <a:rPr lang="en-GB" sz="2400" dirty="0" smtClean="0">
                <a:solidFill>
                  <a:srgbClr val="002060"/>
                </a:solidFill>
              </a:rPr>
              <a:t> would be to integrate a route rationalization system in the licensing process</a:t>
            </a:r>
            <a:endParaRPr lang="en-IN" sz="2400" dirty="0" smtClean="0">
              <a:solidFill>
                <a:srgbClr val="002060"/>
              </a:solidFill>
            </a:endParaRPr>
          </a:p>
          <a:p>
            <a:pPr marL="342900" lvl="3" indent="-342900">
              <a:buFont typeface="Wingdings" pitchFamily="2" charset="2"/>
              <a:buChar char="§"/>
            </a:pPr>
            <a:endParaRPr lang="en-US" sz="2400" dirty="0" smtClean="0"/>
          </a:p>
          <a:p>
            <a:pPr marL="342900" lvl="3" indent="-342900">
              <a:buFont typeface="Wingdings" pitchFamily="2" charset="2"/>
              <a:buChar char="§"/>
            </a:pPr>
            <a:endParaRPr lang="en-US" sz="2400" dirty="0" smtClean="0"/>
          </a:p>
          <a:p>
            <a:pPr marL="342900" lvl="3" indent="-342900">
              <a:buFont typeface="Wingdings" pitchFamily="2" charset="2"/>
              <a:buChar char="§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12838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</p:spPr>
        <p:txBody>
          <a:bodyPr>
            <a:normAutofit fontScale="90000"/>
          </a:bodyPr>
          <a:lstStyle/>
          <a:p>
            <a:pPr marL="514350" indent="-514350"/>
            <a:r>
              <a:rPr lang="en-US" sz="2700" dirty="0" smtClean="0">
                <a:solidFill>
                  <a:srgbClr val="002060"/>
                </a:solidFill>
              </a:rPr>
              <a:t/>
            </a:r>
            <a:br>
              <a:rPr lang="en-US" sz="2700" dirty="0" smtClean="0">
                <a:solidFill>
                  <a:srgbClr val="002060"/>
                </a:solidFill>
              </a:rPr>
            </a:br>
            <a:r>
              <a:rPr lang="en-US" sz="2700" dirty="0" smtClean="0">
                <a:solidFill>
                  <a:srgbClr val="002060"/>
                </a:solidFill>
              </a:rPr>
              <a:t/>
            </a:r>
            <a:br>
              <a:rPr lang="en-US" sz="2700" dirty="0" smtClean="0">
                <a:solidFill>
                  <a:srgbClr val="002060"/>
                </a:solidFill>
              </a:rPr>
            </a:br>
            <a:r>
              <a:rPr lang="en-US" sz="2700" b="1" dirty="0" smtClean="0">
                <a:solidFill>
                  <a:srgbClr val="002060"/>
                </a:solidFill>
                <a:latin typeface="+mn-lt"/>
              </a:rPr>
              <a:t>INTRODUCTION OF NEW REGULATIONS AND STANDARDS ON ROAD SAFETY IN THE SECTORS</a:t>
            </a:r>
            <a:r>
              <a:rPr lang="en-US" sz="3100" dirty="0" smtClean="0">
                <a:solidFill>
                  <a:srgbClr val="002060"/>
                </a:solidFill>
              </a:rPr>
              <a:t/>
            </a:r>
            <a:br>
              <a:rPr lang="en-US" sz="3100" dirty="0" smtClean="0">
                <a:solidFill>
                  <a:srgbClr val="002060"/>
                </a:solidFill>
              </a:rPr>
            </a:br>
            <a:endParaRPr lang="en-US" sz="31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</p:spPr>
        <p:txBody>
          <a:bodyPr>
            <a:normAutofit lnSpcReduction="10000"/>
          </a:bodyPr>
          <a:lstStyle/>
          <a:p>
            <a:pPr marL="514350" indent="-514350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2060"/>
                </a:solidFill>
              </a:rPr>
              <a:t>Between 2008 and 2009, occupants of buses recorded the highest percentage increase in fatalities of almost two-thirds (65.2%). </a:t>
            </a:r>
          </a:p>
          <a:p>
            <a:pPr lvl="0">
              <a:buFont typeface="Wingdings" pitchFamily="2" charset="2"/>
              <a:buChar char="§"/>
            </a:pPr>
            <a:r>
              <a:rPr lang="en-US" sz="2400" b="1" u="sng" dirty="0" smtClean="0">
                <a:solidFill>
                  <a:srgbClr val="C00000"/>
                </a:solidFill>
              </a:rPr>
              <a:t>Policy Goal: </a:t>
            </a:r>
            <a:r>
              <a:rPr lang="en-US" sz="2400" dirty="0" smtClean="0">
                <a:solidFill>
                  <a:srgbClr val="002060"/>
                </a:solidFill>
              </a:rPr>
              <a:t>Development and Implementation of a multi component National Road Safety Strategies and action plans  to reduce road traffic deaths in the country from an annual average of 1,600 to less than 1,000 and to achieve a single digit fatality rate by the year 2015</a:t>
            </a:r>
          </a:p>
          <a:p>
            <a:pPr lvl="0">
              <a:buFont typeface="Wingdings" pitchFamily="2" charset="2"/>
              <a:buChar char="§"/>
            </a:pPr>
            <a:r>
              <a:rPr lang="en-US" sz="2400" b="1" u="sng" dirty="0" smtClean="0">
                <a:solidFill>
                  <a:srgbClr val="C00000"/>
                </a:solidFill>
              </a:rPr>
              <a:t>Current Scenario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2060"/>
                </a:solidFill>
              </a:rPr>
              <a:t>Motor Vehicle Act was amended along with Road Traffic Rules and Regulations: Road Traffic Regulations LI 953 of 1974, Road Traffic Act 683 of 2004, and Road Traffic Act 761 of 2008 were formulated</a:t>
            </a:r>
          </a:p>
          <a:p>
            <a:pPr marL="514350" indent="-514350" algn="just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 algn="just">
              <a:buFont typeface="Wingdings" pitchFamily="2" charset="2"/>
              <a:buChar char="§"/>
            </a:pPr>
            <a:endParaRPr lang="en-US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INTRODUCTION OF NEW REGULATIONS AND STANDARDS ON ROAD SAFETY IN THE SECTORS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</a:gradFill>
        </p:spPr>
        <p:txBody>
          <a:bodyPr>
            <a:normAutofit/>
          </a:bodyPr>
          <a:lstStyle/>
          <a:p>
            <a:pPr marL="342900" lvl="3" indent="-342900"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002060"/>
                </a:solidFill>
              </a:rPr>
              <a:t>48 </a:t>
            </a:r>
            <a:r>
              <a:rPr lang="en-US" sz="2200" dirty="0" smtClean="0">
                <a:solidFill>
                  <a:srgbClr val="002060"/>
                </a:solidFill>
              </a:rPr>
              <a:t>% of the intra-city bus operators rated the ease of licensing as being fairly easy, 42% rated it to be difficult with about 10% not sure</a:t>
            </a:r>
          </a:p>
          <a:p>
            <a:pPr marL="342900" lvl="3" indent="-342900"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002060"/>
                </a:solidFill>
              </a:rPr>
              <a:t>100 % of bus operators and 36% of passengers said there has been changes in RTC due to new traffic safety regulations  </a:t>
            </a:r>
            <a:r>
              <a:rPr lang="en-US" sz="2200" dirty="0" err="1" smtClean="0">
                <a:solidFill>
                  <a:srgbClr val="002060"/>
                </a:solidFill>
              </a:rPr>
              <a:t>eg</a:t>
            </a:r>
            <a:r>
              <a:rPr lang="en-US" sz="2200" dirty="0" smtClean="0">
                <a:solidFill>
                  <a:srgbClr val="002060"/>
                </a:solidFill>
              </a:rPr>
              <a:t>. checks on </a:t>
            </a:r>
            <a:r>
              <a:rPr lang="en-US" sz="2200" dirty="0" err="1" smtClean="0">
                <a:solidFill>
                  <a:srgbClr val="002060"/>
                </a:solidFill>
              </a:rPr>
              <a:t>tyre</a:t>
            </a:r>
            <a:r>
              <a:rPr lang="en-US" sz="2200" dirty="0" smtClean="0">
                <a:solidFill>
                  <a:srgbClr val="002060"/>
                </a:solidFill>
              </a:rPr>
              <a:t> condition, adherence to general vehicle standards, driver training in defensive driving, control of fatigue driving, alcohol checks, speed control  etc.</a:t>
            </a:r>
          </a:p>
          <a:p>
            <a:pPr marL="342900" lvl="3" indent="-342900"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002060"/>
                </a:solidFill>
              </a:rPr>
              <a:t>Bus transport safety is still a challenge</a:t>
            </a:r>
          </a:p>
          <a:p>
            <a:pPr marL="342900" lvl="3" indent="-342900">
              <a:buFont typeface="Wingdings" pitchFamily="2" charset="2"/>
              <a:buChar char="§"/>
            </a:pPr>
            <a:r>
              <a:rPr lang="en-US" sz="2200" b="1" u="sng" dirty="0" smtClean="0">
                <a:solidFill>
                  <a:srgbClr val="C00000"/>
                </a:solidFill>
              </a:rPr>
              <a:t>Competition Concern: </a:t>
            </a:r>
            <a:r>
              <a:rPr lang="en-US" sz="2200" dirty="0" smtClean="0">
                <a:solidFill>
                  <a:srgbClr val="002060"/>
                </a:solidFill>
              </a:rPr>
              <a:t>The reform initiative has not created the level of competitive efficiency of bus service safety as required</a:t>
            </a:r>
          </a:p>
          <a:p>
            <a:pPr marL="342900" lvl="3" indent="-342900">
              <a:buFont typeface="Wingdings" pitchFamily="2" charset="2"/>
              <a:buChar char="§"/>
            </a:pPr>
            <a:endParaRPr lang="en-US" sz="2500" dirty="0" smtClean="0">
              <a:solidFill>
                <a:srgbClr val="002060"/>
              </a:solidFill>
            </a:endParaRPr>
          </a:p>
          <a:p>
            <a:pPr marL="342900" lvl="3" indent="-342900">
              <a:buFont typeface="Wingdings" pitchFamily="2" charset="2"/>
              <a:buChar char="§"/>
            </a:pPr>
            <a:endParaRPr lang="en-US" sz="2400" i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2998</TotalTime>
  <Words>1415</Words>
  <Application>Microsoft Office PowerPoint</Application>
  <PresentationFormat>On-screen Show (4:3)</PresentationFormat>
  <Paragraphs>124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CREW Project  Research Findings of Diagnostic Country Report (DCR), Ghana</vt:lpstr>
      <vt:lpstr>INTRODUCTION</vt:lpstr>
      <vt:lpstr>POLICY ON MASS TRANSIT BUS TRANSPORT SERVICE  OF NTP SECTION 4.2.4.3 </vt:lpstr>
      <vt:lpstr>POLICY ON MASS TRANSIT BUS TRANSPORT SERVICE  OF NTP SECTION 4.2.4.3 </vt:lpstr>
      <vt:lpstr>POLICY REFORM ON RECAPITALISING INVESTMENT IN THE BUS  OF NTP SECTION 4.2.4.1</vt:lpstr>
      <vt:lpstr>POLICY REFORM ON RECAPITALISING INVESTMENT IN THE BUS  OF NTP SECTION 4.2.4.1</vt:lpstr>
      <vt:lpstr>POLICY ON ROUTE REGISTRATION FOR COMMERCIAL BUS TRANSIT SERVICE IN REGULATION 121 </vt:lpstr>
      <vt:lpstr>  INTRODUCTION OF NEW REGULATIONS AND STANDARDS ON ROAD SAFETY IN THE SECTORS </vt:lpstr>
      <vt:lpstr>INTRODUCTION OF NEW REGULATIONS AND STANDARDS ON ROAD SAFETY IN THE SECTORS</vt:lpstr>
      <vt:lpstr>RECOMMENDATIONS MADE</vt:lpstr>
      <vt:lpstr>USE OF EVIDENCE IN GHANA ADVOCACY  AGENDA</vt:lpstr>
      <vt:lpstr>CONCLUDING OBSERVATIONS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Selorm Lap</dc:creator>
  <cp:lastModifiedBy>dell</cp:lastModifiedBy>
  <cp:revision>118</cp:revision>
  <dcterms:created xsi:type="dcterms:W3CDTF">2014-09-26T09:59:35Z</dcterms:created>
  <dcterms:modified xsi:type="dcterms:W3CDTF">2015-12-01T14:47:21Z</dcterms:modified>
</cp:coreProperties>
</file>