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6" r:id="rId7"/>
    <p:sldId id="265" r:id="rId8"/>
    <p:sldId id="262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reya Kaushik" initials="SH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3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1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7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4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0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9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3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6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A64E1-2C49-46C1-99DB-239104BE59E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322C-D233-4910-8524-1EAA57E2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4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43622"/>
            <a:ext cx="86106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Regulation and Private Sector Development in the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Grain Market Operations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India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Surajit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Deb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Associate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Professor in Economics</a:t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AryabhattaCollege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(University of Delhi)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Paper for CUTS/CIRC 4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biennial Competition,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Regulation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Development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Conference, Nairobi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12-13 December, 2015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244334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Thank you for your patience . . .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32848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698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Introduction: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 Indian Grain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market operates with government involvements: Marketing, Procurement, Distribution, Buffer Stock.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Controls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&amp; Interventions: Founded on Scarcity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Conditions but  restrict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Free-market and Competition.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1.2. Policy Measures to Promote Competitive Grain Trading: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Policy on Handling,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Storage &amp; Transport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Removal of Control on Food Grains, 2002;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Marketing Reforms, 2002,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Commodities under Forward Contract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2003,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1.3. Provisions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like Direct Marketing, Pledge Financing, Negotiable Warehouse Receipt System to facilitate larger private participation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381000"/>
            <a:ext cx="86106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1.4. Roadblocks for Private Grain Business: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Legislative-Administrative Regulations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Interventionist Instruments (High MSP, Public Stock, Open Market Sales, Export Ban, Stock Declaration Order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1.5. Objective: Evaluate scope for private sector participation in grain (rice and wheat) economy.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Sections of the Paper: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Instruments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Government Control: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Cost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Public Grain Handling Operations: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Reform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Initiatives to Promote Private Business: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Concentration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Market Power in Rice and Wheat: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Feasibility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Areas of Private Sector Development: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Summary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Policy Implications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915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Instruments of Government Control:</a:t>
            </a:r>
          </a:p>
          <a:p>
            <a:pPr fontAlgn="base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Department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Food and Public Distribution: Formulates Grain Policy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CACP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Price Policy: MSP, Procurement, Issue Price,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Levy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FCI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Procurement, Handling, Transport, Storage, Distribution, Buffer Stocks, Open Market Sale (D).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Cost of Public Grain Handling Operations: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FCI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Operations remained high (BICP 1990, World Bank 1999,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Gulati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Kahkoken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Sharma 2000, ASCI 2001, GOI 2002 and Chand 2003).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Reform Initiatives to Promote Private Business: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5.1. Change FCI’s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major buyer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define Private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sector’s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392514"/>
              </p:ext>
            </p:extLst>
          </p:nvPr>
        </p:nvGraphicFramePr>
        <p:xfrm>
          <a:off x="228600" y="357709"/>
          <a:ext cx="8686800" cy="65826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14925"/>
                <a:gridCol w="4871875"/>
              </a:tblGrid>
              <a:tr h="357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Study/Policy Reports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Major Recommendations 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Report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on Food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Subsidy, GOI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[2000]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Greater involvement of private sector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8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 of Acquisition &amp; Distribution of Food grains by FCI, ASCI [2001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Restructure FCI, Federalise FCI among states.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PDS &amp; Food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Security for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en-GB" sz="1800" baseline="30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Plan, 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Decentralized PDS, MSP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 par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cost of cultivation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8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Excess Food Stocks, PDS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&amp; Procurement Policy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Private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participation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procurement and storage, 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Long Term Grain Policy GOI [2002]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MSP as par cost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of cultivation,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private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participation.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8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Subsidies Report in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India, GOI [2004]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Reduction of MSP,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Food-coupons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for BPL.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8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Agricultural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Marketing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2013]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Reform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licensing system,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Remove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trade barrier,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private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wholesale markets and terminal markets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5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HLC on FCI,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GOI [2015]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Private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sector for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procurement, </a:t>
                      </a:r>
                      <a:r>
                        <a:rPr lang="en-GB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stock 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operations, Initiate negotiable warehouse receipt system.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60" marR="45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-11623"/>
            <a:ext cx="7162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Table 2: Policy Recommendations for Reforms in Grain Markets.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6255" y="228600"/>
            <a:ext cx="88392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5.2. Discuss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Detail implications of: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Agriculture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Produce Marketing Development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Regulation Act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National Policy on Grain Handling, Storage &amp; Transportation,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2000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Futures and Forward Contract in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Negotiable Warehouse Receipt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Concentration of Market Power in Rice and Wheat: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Herfindahl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Indices: Market power in rice &amp; wheat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industries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Market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power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evidence less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rice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flour milling products, but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processed segment, viz., biscuits, bread and breakfast cereals.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No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significant market power imply absence of Price Setting, Predatory Pricing, Barriers to Entry.</a:t>
            </a:r>
          </a:p>
        </p:txBody>
      </p:sp>
    </p:spTree>
    <p:extLst>
      <p:ext uri="{BB962C8B-B14F-4D97-AF65-F5344CB8AC3E}">
        <p14:creationId xmlns:p14="http://schemas.microsoft.com/office/powerpoint/2010/main" val="3574966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2454"/>
            <a:ext cx="8686800" cy="6158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42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6. Feasibility and Areas of Private Sector Development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Success of reforms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depend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timing/sequencing of policy change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Need Decontrol/Deregulation to bring about private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participation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Address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fundamental issues like MSP &amp; Buffer Policy.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States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allowing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trade-movement by changing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ECA/APMC Acts.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Modernize Storage-Supply Chain &amp; enhance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Post-harvest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Activities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sector involvement in processing and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exports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sector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operate marketing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infrastructures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Contradictions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MSP policy conflicts with future trading option.</a:t>
            </a:r>
          </a:p>
        </p:txBody>
      </p:sp>
    </p:spTree>
    <p:extLst>
      <p:ext uri="{BB962C8B-B14F-4D97-AF65-F5344CB8AC3E}">
        <p14:creationId xmlns:p14="http://schemas.microsoft.com/office/powerpoint/2010/main" val="92207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927"/>
            <a:ext cx="89154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Policy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Implications: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Control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&amp; Regulations impose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Private Grain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Business.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Public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handling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Regulated Market costly with Subsidy Burdens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Reduce dependence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 - substitute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market mechanism.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Entry of private business 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inflict competition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grain markets,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FCI acts as monopsony.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Private business 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incentives of grower &amp; traders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Grain markets more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market determined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size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market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grow big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Convert subsidy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outlays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investments - strengthen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private investment in grain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business.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5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789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Surjit Deb</dc:creator>
  <cp:lastModifiedBy>com01</cp:lastModifiedBy>
  <cp:revision>15</cp:revision>
  <dcterms:created xsi:type="dcterms:W3CDTF">2015-11-23T20:52:26Z</dcterms:created>
  <dcterms:modified xsi:type="dcterms:W3CDTF">2015-11-30T09:15:28Z</dcterms:modified>
</cp:coreProperties>
</file>