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7315200" cy="9601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07" autoAdjust="0"/>
    <p:restoredTop sz="94671" autoAdjust="0"/>
  </p:normalViewPr>
  <p:slideViewPr>
    <p:cSldViewPr>
      <p:cViewPr>
        <p:scale>
          <a:sx n="60" d="100"/>
          <a:sy n="60" d="100"/>
        </p:scale>
        <p:origin x="-133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C9C4C8-A2FC-486D-B065-0CCAD9D52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15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2718BE-14BB-49A5-A56A-2D02FADC8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49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41803-00AA-46B6-B6A3-8DD9FC3C255C}" type="slidenum">
              <a:rPr lang="en-IN"/>
              <a:pPr/>
              <a:t>1</a:t>
            </a:fld>
            <a:endParaRPr lang="en-IN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EA1B-B7D1-4DCF-ABF0-81306762A2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49" y="228600"/>
            <a:ext cx="7239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7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82E73-2D36-4C4D-B36C-21296DDBAF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02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9A6C-18AF-46F8-9E9F-A2AE826BE9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69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>
                <a:solidFill>
                  <a:srgbClr val="FF000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4pPr>
              <a:defRPr>
                <a:solidFill>
                  <a:srgbClr val="00B05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30801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338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E73EB-E9A4-4F32-9FBC-8A82CF0808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58514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30801" y="6249988"/>
            <a:ext cx="37861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338" y="6249988"/>
            <a:ext cx="37861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73EB-E9A4-4F32-9FBC-8A82CF08088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31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8108-9611-4D85-8DCA-A7E7BA095D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14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1B75-5DEC-4355-BA99-46C93B19E8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92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A1597-98D1-4E5E-9FC3-0E7483794F4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9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28BDE-3F52-414D-A0BD-82A5FEBE831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6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1480-6088-40DD-AECF-4695794FC2F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359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AEE35-8DB2-4775-A2AF-F5712AB5C66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44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6D146186-EBE5-4C23-B6C5-F922F53CBA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49" y="228600"/>
            <a:ext cx="723900" cy="609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87" r:id="rId4"/>
    <p:sldLayoutId id="2147483988" r:id="rId5"/>
    <p:sldLayoutId id="2147483989" r:id="rId6"/>
    <p:sldLayoutId id="2147483994" r:id="rId7"/>
    <p:sldLayoutId id="2147483995" r:id="rId8"/>
    <p:sldLayoutId id="2147483996" r:id="rId9"/>
    <p:sldLayoutId id="2147483990" r:id="rId10"/>
    <p:sldLayoutId id="21474839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077200" cy="1295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Two-Sided Markets, Platforms and their impact on Economy: Cases from India</a:t>
            </a:r>
            <a:endParaRPr lang="en-US" sz="3200" b="1" i="1" dirty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124200"/>
            <a:ext cx="7924800" cy="1828800"/>
          </a:xfrm>
          <a:solidFill>
            <a:srgbClr val="FF0000"/>
          </a:solidFill>
          <a:ln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Dr. V. Sridhar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Professor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b="1" dirty="0" smtClean="0">
                <a:solidFill>
                  <a:srgbClr val="FFFF00"/>
                </a:solidFill>
              </a:rPr>
              <a:t>International Institute of Information Technology Bangalore, India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IN" b="1" dirty="0" smtClean="0">
                <a:solidFill>
                  <a:schemeClr val="bg1"/>
                </a:solidFill>
              </a:rPr>
              <a:t>vsridhar@iiitb.ac.in</a:t>
            </a:r>
            <a:endParaRPr lang="en-US" b="1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www.vsridhar.info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12-13 December 2015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8EA1B-B7D1-4DCF-ABF0-81306762A2B5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087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05800" cy="804862"/>
          </a:xfrm>
        </p:spPr>
        <p:txBody>
          <a:bodyPr/>
          <a:lstStyle/>
          <a:p>
            <a:r>
              <a:rPr lang="en-IN" sz="2400" dirty="0" smtClean="0"/>
              <a:t>ICT parameters of India</a:t>
            </a:r>
            <a:br>
              <a:rPr lang="en-IN" sz="2400" dirty="0" smtClean="0"/>
            </a:br>
            <a:r>
              <a:rPr lang="en-IN" sz="2400" dirty="0" smtClean="0"/>
              <a:t>(ITU,  2014; IAMAI, 2015)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40555" y="3869717"/>
            <a:ext cx="54938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Stencil" panose="040409050D0802020404" pitchFamily="82" charset="0"/>
              </a:rPr>
              <a:t>Mobile broadband Penetration per 100 pop</a:t>
            </a:r>
            <a:endParaRPr lang="en-US" dirty="0">
              <a:solidFill>
                <a:srgbClr val="C00000"/>
              </a:solidFill>
              <a:latin typeface="Stencil" panose="040409050D0802020404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3710" y="1040524"/>
            <a:ext cx="40254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Stencil" panose="040409050D0802020404" pitchFamily="82" charset="0"/>
              </a:rPr>
              <a:t>Mobile broadband subscribers</a:t>
            </a:r>
            <a:endParaRPr lang="en-US" dirty="0">
              <a:solidFill>
                <a:srgbClr val="C00000"/>
              </a:solidFill>
              <a:latin typeface="Stencil" panose="040409050D0802020404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98" y="1438759"/>
            <a:ext cx="4669684" cy="2436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0" y="2590800"/>
            <a:ext cx="2409825" cy="13036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191" y="4386224"/>
            <a:ext cx="4356539" cy="22294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9956" y="5254712"/>
            <a:ext cx="260952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While </a:t>
            </a:r>
            <a:r>
              <a:rPr lang="en-US" sz="1200" dirty="0" smtClean="0">
                <a:solidFill>
                  <a:srgbClr val="C00000"/>
                </a:solidFill>
              </a:rPr>
              <a:t>Internet </a:t>
            </a:r>
            <a:r>
              <a:rPr lang="en-US" sz="1200" dirty="0">
                <a:solidFill>
                  <a:srgbClr val="C00000"/>
                </a:solidFill>
              </a:rPr>
              <a:t>in India took more than a decade to move from 10 million to 100 million and 3 years from 100 to 200 million, it took only a year to move from 300 to 400 million users. </a:t>
            </a:r>
            <a:r>
              <a:rPr lang="en-US" sz="1200" dirty="0" smtClean="0">
                <a:solidFill>
                  <a:srgbClr val="C00000"/>
                </a:solidFill>
              </a:rPr>
              <a:t>(IAMAI, 2015)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dirty="0" smtClean="0"/>
              <a:t>Global Start-up Ecosystem Ranking </a:t>
            </a:r>
            <a:br>
              <a:rPr lang="en-IN" sz="3200" dirty="0" smtClean="0"/>
            </a:br>
            <a:r>
              <a:rPr lang="en-IN" sz="3200" dirty="0" smtClean="0"/>
              <a:t>(Compass, 2015)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72" y="1681655"/>
            <a:ext cx="6496144" cy="489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114472" y="5181600"/>
            <a:ext cx="6496144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0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200" b="1" dirty="0" smtClean="0"/>
              <a:t>Two-Sided Markets and Platforms (2SMP)</a:t>
            </a:r>
            <a:endParaRPr lang="en-US" sz="32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A1597-98D1-4E5E-9FC3-0E7483794F4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grpSp>
        <p:nvGrpSpPr>
          <p:cNvPr id="42" name="Group 41"/>
          <p:cNvGrpSpPr/>
          <p:nvPr/>
        </p:nvGrpSpPr>
        <p:grpSpPr>
          <a:xfrm>
            <a:off x="23648" y="1414261"/>
            <a:ext cx="9082718" cy="4171708"/>
            <a:chOff x="23648" y="1414261"/>
            <a:chExt cx="9082718" cy="4171708"/>
          </a:xfrm>
        </p:grpSpPr>
        <p:grpSp>
          <p:nvGrpSpPr>
            <p:cNvPr id="6" name="Group 5"/>
            <p:cNvGrpSpPr/>
            <p:nvPr/>
          </p:nvGrpSpPr>
          <p:grpSpPr>
            <a:xfrm>
              <a:off x="23648" y="1414261"/>
              <a:ext cx="9082718" cy="4171708"/>
              <a:chOff x="91739" y="895182"/>
              <a:chExt cx="9082718" cy="417170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315529" y="895182"/>
                <a:ext cx="8513162" cy="4171708"/>
                <a:chOff x="315529" y="895182"/>
                <a:chExt cx="8513162" cy="4171708"/>
              </a:xfrm>
            </p:grpSpPr>
            <p:sp>
              <p:nvSpPr>
                <p:cNvPr id="12" name="Rounded Rectangle 11"/>
                <p:cNvSpPr/>
                <p:nvPr/>
              </p:nvSpPr>
              <p:spPr>
                <a:xfrm>
                  <a:off x="3733631" y="2826931"/>
                  <a:ext cx="2016224" cy="859333"/>
                </a:xfrm>
                <a:prstGeom prst="roundRect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600" b="1" dirty="0" smtClean="0">
                      <a:solidFill>
                        <a:srgbClr val="7030A0"/>
                      </a:solidFill>
                    </a:rPr>
                    <a:t>Two-Sided Market Platform</a:t>
                  </a:r>
                  <a:endParaRPr lang="en-US" sz="1600" b="1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3" name="Cloud 12"/>
                <p:cNvSpPr/>
                <p:nvPr/>
              </p:nvSpPr>
              <p:spPr>
                <a:xfrm>
                  <a:off x="1141343" y="2788545"/>
                  <a:ext cx="1440160" cy="936104"/>
                </a:xfrm>
                <a:prstGeom prst="cloud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200" b="1" dirty="0" smtClean="0">
                      <a:solidFill>
                        <a:srgbClr val="C00000"/>
                      </a:solidFill>
                    </a:rPr>
                    <a:t>User Set 1</a:t>
                  </a:r>
                  <a:endParaRPr lang="en-US" sz="12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4" name="Cloud 13"/>
                <p:cNvSpPr/>
                <p:nvPr/>
              </p:nvSpPr>
              <p:spPr>
                <a:xfrm>
                  <a:off x="6829975" y="2723693"/>
                  <a:ext cx="1440160" cy="936104"/>
                </a:xfrm>
                <a:prstGeom prst="cloud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IN" sz="1200" b="1" dirty="0" smtClean="0">
                      <a:solidFill>
                        <a:srgbClr val="C00000"/>
                      </a:solidFill>
                    </a:rPr>
                    <a:t>User Set 2</a:t>
                  </a:r>
                  <a:endParaRPr lang="en-US" sz="1200" b="1" dirty="0">
                    <a:solidFill>
                      <a:srgbClr val="C00000"/>
                    </a:solidFill>
                  </a:endParaRPr>
                </a:p>
              </p:txBody>
            </p:sp>
            <p:cxnSp>
              <p:nvCxnSpPr>
                <p:cNvPr id="15" name="Straight Connector 14"/>
                <p:cNvCxnSpPr>
                  <a:stCxn id="13" idx="0"/>
                  <a:endCxn id="12" idx="1"/>
                </p:cNvCxnSpPr>
                <p:nvPr/>
              </p:nvCxnSpPr>
              <p:spPr>
                <a:xfrm>
                  <a:off x="2580303" y="3256597"/>
                  <a:ext cx="1153328" cy="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14" idx="2"/>
                  <a:endCxn id="12" idx="3"/>
                </p:cNvCxnSpPr>
                <p:nvPr/>
              </p:nvCxnSpPr>
              <p:spPr>
                <a:xfrm flipH="1">
                  <a:off x="5749855" y="3191745"/>
                  <a:ext cx="1084587" cy="6485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Elbow Connector 16"/>
                <p:cNvCxnSpPr>
                  <a:stCxn id="13" idx="1"/>
                  <a:endCxn id="14" idx="1"/>
                </p:cNvCxnSpPr>
                <p:nvPr/>
              </p:nvCxnSpPr>
              <p:spPr>
                <a:xfrm rot="5400000" flipH="1" flipV="1">
                  <a:off x="4673313" y="846910"/>
                  <a:ext cx="64852" cy="5688632"/>
                </a:xfrm>
                <a:prstGeom prst="bentConnector3">
                  <a:avLst>
                    <a:gd name="adj1" fmla="val -354032"/>
                  </a:avLst>
                </a:prstGeom>
                <a:ln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Freeform 17"/>
                <p:cNvSpPr/>
                <p:nvPr/>
              </p:nvSpPr>
              <p:spPr>
                <a:xfrm>
                  <a:off x="7406039" y="2971924"/>
                  <a:ext cx="493669" cy="439641"/>
                </a:xfrm>
                <a:custGeom>
                  <a:avLst/>
                  <a:gdLst>
                    <a:gd name="connsiteX0" fmla="*/ 88491 w 493669"/>
                    <a:gd name="connsiteY0" fmla="*/ 0 h 439641"/>
                    <a:gd name="connsiteX1" fmla="*/ 471949 w 493669"/>
                    <a:gd name="connsiteY1" fmla="*/ 132736 h 439641"/>
                    <a:gd name="connsiteX2" fmla="*/ 398207 w 493669"/>
                    <a:gd name="connsiteY2" fmla="*/ 427703 h 439641"/>
                    <a:gd name="connsiteX3" fmla="*/ 0 w 493669"/>
                    <a:gd name="connsiteY3" fmla="*/ 353962 h 4396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3669" h="439641">
                      <a:moveTo>
                        <a:pt x="88491" y="0"/>
                      </a:moveTo>
                      <a:cubicBezTo>
                        <a:pt x="254410" y="30726"/>
                        <a:pt x="420330" y="61452"/>
                        <a:pt x="471949" y="132736"/>
                      </a:cubicBezTo>
                      <a:cubicBezTo>
                        <a:pt x="523568" y="204020"/>
                        <a:pt x="476865" y="390832"/>
                        <a:pt x="398207" y="427703"/>
                      </a:cubicBezTo>
                      <a:cubicBezTo>
                        <a:pt x="319549" y="464574"/>
                        <a:pt x="159774" y="409268"/>
                        <a:pt x="0" y="353962"/>
                      </a:cubicBezTo>
                    </a:path>
                  </a:pathLst>
                </a:custGeom>
                <a:noFill/>
                <a:ln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19" name="Freeform 18"/>
                <p:cNvSpPr/>
                <p:nvPr/>
              </p:nvSpPr>
              <p:spPr>
                <a:xfrm>
                  <a:off x="1364362" y="3019935"/>
                  <a:ext cx="694007" cy="489356"/>
                </a:xfrm>
                <a:custGeom>
                  <a:avLst/>
                  <a:gdLst>
                    <a:gd name="connsiteX0" fmla="*/ 74575 w 694007"/>
                    <a:gd name="connsiteY0" fmla="*/ 0 h 489356"/>
                    <a:gd name="connsiteX1" fmla="*/ 30330 w 694007"/>
                    <a:gd name="connsiteY1" fmla="*/ 353961 h 489356"/>
                    <a:gd name="connsiteX2" fmla="*/ 472782 w 694007"/>
                    <a:gd name="connsiteY2" fmla="*/ 486697 h 489356"/>
                    <a:gd name="connsiteX3" fmla="*/ 694007 w 694007"/>
                    <a:gd name="connsiteY3" fmla="*/ 250723 h 489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94007" h="489356">
                      <a:moveTo>
                        <a:pt x="74575" y="0"/>
                      </a:moveTo>
                      <a:cubicBezTo>
                        <a:pt x="19268" y="136422"/>
                        <a:pt x="-36038" y="272845"/>
                        <a:pt x="30330" y="353961"/>
                      </a:cubicBezTo>
                      <a:cubicBezTo>
                        <a:pt x="96698" y="435077"/>
                        <a:pt x="362169" y="503903"/>
                        <a:pt x="472782" y="486697"/>
                      </a:cubicBezTo>
                      <a:cubicBezTo>
                        <a:pt x="583395" y="469491"/>
                        <a:pt x="638701" y="360107"/>
                        <a:pt x="694007" y="250723"/>
                      </a:cubicBezTo>
                    </a:path>
                  </a:pathLst>
                </a:custGeom>
                <a:noFill/>
                <a:ln>
                  <a:tailEnd type="triangle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3477707" y="3962619"/>
                  <a:ext cx="2991184" cy="369332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rgbClr val="FF0000"/>
                      </a:solidFill>
                    </a:rPr>
                    <a:t>Cross-Side Network Effect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732172" y="895741"/>
                  <a:ext cx="1382110" cy="369332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Cab Seekers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799593" y="895182"/>
                  <a:ext cx="1314784" cy="369332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Cab Drivers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315529" y="3962619"/>
                  <a:ext cx="992579" cy="36933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Patients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7868172" y="4025939"/>
                  <a:ext cx="960519" cy="369332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Doctors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504534" y="2153173"/>
                  <a:ext cx="1337226" cy="369332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Job seekers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5447855" y="2171540"/>
                  <a:ext cx="1527982" cy="369332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Job Providers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178215" y="4661372"/>
                  <a:ext cx="1208985" cy="369332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Publishers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026637" y="4697558"/>
                  <a:ext cx="984565" cy="369332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Readers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432324" y="1414261"/>
                  <a:ext cx="2180405" cy="369332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Information seekers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5547017" y="1413523"/>
                  <a:ext cx="2791149" cy="369332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r>
                    <a:rPr lang="en-IN" b="1" dirty="0" smtClean="0">
                      <a:solidFill>
                        <a:schemeClr val="bg1"/>
                      </a:solidFill>
                    </a:rPr>
                    <a:t>Product/ Service providers</a:t>
                  </a:r>
                  <a:endParaRPr lang="en-US" b="1" dirty="0">
                    <a:solidFill>
                      <a:schemeClr val="bg1"/>
                    </a:solidFill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13" idx="3"/>
                  <a:endCxn id="25" idx="2"/>
                </p:cNvCxnSpPr>
                <p:nvPr/>
              </p:nvCxnSpPr>
              <p:spPr>
                <a:xfrm flipH="1" flipV="1">
                  <a:off x="1173147" y="2522505"/>
                  <a:ext cx="688276" cy="319563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>
                  <a:stCxn id="13" idx="3"/>
                  <a:endCxn id="29" idx="2"/>
                </p:cNvCxnSpPr>
                <p:nvPr/>
              </p:nvCxnSpPr>
              <p:spPr>
                <a:xfrm flipV="1">
                  <a:off x="1861423" y="1783593"/>
                  <a:ext cx="1661104" cy="1058475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Elbow Connector 32"/>
                <p:cNvCxnSpPr>
                  <a:stCxn id="13" idx="3"/>
                  <a:endCxn id="21" idx="2"/>
                </p:cNvCxnSpPr>
                <p:nvPr/>
              </p:nvCxnSpPr>
              <p:spPr>
                <a:xfrm rot="16200000" flipV="1">
                  <a:off x="853828" y="1834473"/>
                  <a:ext cx="1576995" cy="438196"/>
                </a:xfrm>
                <a:prstGeom prst="bentConnector3">
                  <a:avLst/>
                </a:prstGeom>
                <a:ln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stCxn id="13" idx="1"/>
                  <a:endCxn id="23" idx="0"/>
                </p:cNvCxnSpPr>
                <p:nvPr/>
              </p:nvCxnSpPr>
              <p:spPr>
                <a:xfrm flipH="1">
                  <a:off x="811819" y="3723652"/>
                  <a:ext cx="1049604" cy="238967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stCxn id="13" idx="1"/>
                  <a:endCxn id="28" idx="0"/>
                </p:cNvCxnSpPr>
                <p:nvPr/>
              </p:nvCxnSpPr>
              <p:spPr>
                <a:xfrm flipH="1">
                  <a:off x="1518920" y="3723652"/>
                  <a:ext cx="342503" cy="97390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stCxn id="14" idx="3"/>
                  <a:endCxn id="30" idx="2"/>
                </p:cNvCxnSpPr>
                <p:nvPr/>
              </p:nvCxnSpPr>
              <p:spPr>
                <a:xfrm flipH="1" flipV="1">
                  <a:off x="6942592" y="1782855"/>
                  <a:ext cx="607463" cy="994361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stCxn id="14" idx="3"/>
                  <a:endCxn id="26" idx="2"/>
                </p:cNvCxnSpPr>
                <p:nvPr/>
              </p:nvCxnSpPr>
              <p:spPr>
                <a:xfrm flipH="1" flipV="1">
                  <a:off x="6211846" y="2540872"/>
                  <a:ext cx="1338209" cy="23634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Elbow Connector 37"/>
                <p:cNvCxnSpPr>
                  <a:endCxn id="22" idx="3"/>
                </p:cNvCxnSpPr>
                <p:nvPr/>
              </p:nvCxnSpPr>
              <p:spPr>
                <a:xfrm rot="5400000" flipH="1" flipV="1">
                  <a:off x="7061700" y="1671022"/>
                  <a:ext cx="1643851" cy="461504"/>
                </a:xfrm>
                <a:prstGeom prst="bentConnector4">
                  <a:avLst>
                    <a:gd name="adj1" fmla="val 44383"/>
                    <a:gd name="adj2" fmla="val 149534"/>
                  </a:avLst>
                </a:prstGeom>
                <a:ln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>
                  <a:stCxn id="14" idx="1"/>
                  <a:endCxn id="27" idx="0"/>
                </p:cNvCxnSpPr>
                <p:nvPr/>
              </p:nvCxnSpPr>
              <p:spPr>
                <a:xfrm flipH="1">
                  <a:off x="6782708" y="3658800"/>
                  <a:ext cx="767347" cy="100257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14" idx="1"/>
                  <a:endCxn id="24" idx="0"/>
                </p:cNvCxnSpPr>
                <p:nvPr/>
              </p:nvCxnSpPr>
              <p:spPr>
                <a:xfrm>
                  <a:off x="7550055" y="3658800"/>
                  <a:ext cx="798377" cy="36713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91739" y="3138320"/>
                <a:ext cx="766557" cy="369332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bg1"/>
                    </a:solidFill>
                  </a:rPr>
                  <a:t>Buyer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8425534" y="2895281"/>
                <a:ext cx="748923" cy="369332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IN" b="1" dirty="0" smtClean="0">
                    <a:solidFill>
                      <a:schemeClr val="bg1"/>
                    </a:solidFill>
                  </a:rPr>
                  <a:t>Seller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0" name="Straight Connector 9"/>
              <p:cNvCxnSpPr>
                <a:stCxn id="8" idx="3"/>
                <a:endCxn id="13" idx="2"/>
              </p:cNvCxnSpPr>
              <p:nvPr/>
            </p:nvCxnSpPr>
            <p:spPr>
              <a:xfrm flipV="1">
                <a:off x="858296" y="3256597"/>
                <a:ext cx="287514" cy="6638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Elbow Connector 10"/>
              <p:cNvCxnSpPr>
                <a:stCxn id="9" idx="2"/>
                <a:endCxn id="14" idx="0"/>
              </p:cNvCxnSpPr>
              <p:nvPr/>
            </p:nvCxnSpPr>
            <p:spPr>
              <a:xfrm rot="5400000" flipH="1">
                <a:off x="8498032" y="2962649"/>
                <a:ext cx="72868" cy="531061"/>
              </a:xfrm>
              <a:prstGeom prst="bentConnector4">
                <a:avLst>
                  <a:gd name="adj1" fmla="val -313718"/>
                  <a:gd name="adj2" fmla="val 85143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2108309" y="2918735"/>
              <a:ext cx="130130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b="1" dirty="0" smtClean="0">
                  <a:solidFill>
                    <a:srgbClr val="7030A0"/>
                  </a:solidFill>
                </a:rPr>
                <a:t>Same-Side Network Effect</a:t>
              </a:r>
              <a:endParaRPr lang="en-US" sz="14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459537" y="5867400"/>
            <a:ext cx="255557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Rochet &amp; Tirole, 2004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876800"/>
          </a:xfrm>
        </p:spPr>
        <p:txBody>
          <a:bodyPr/>
          <a:lstStyle/>
          <a:p>
            <a:r>
              <a:rPr lang="en-IN" dirty="0" smtClean="0"/>
              <a:t>Pricing </a:t>
            </a:r>
            <a:r>
              <a:rPr lang="en-IN" dirty="0" smtClean="0">
                <a:solidFill>
                  <a:srgbClr val="7030A0"/>
                </a:solidFill>
              </a:rPr>
              <a:t>(Prasad &amp; Sridhar, 2014)</a:t>
            </a:r>
          </a:p>
          <a:p>
            <a:pPr lvl="1"/>
            <a:r>
              <a:rPr lang="en-IN" dirty="0" smtClean="0"/>
              <a:t>Asymmetric</a:t>
            </a:r>
          </a:p>
          <a:p>
            <a:pPr lvl="2"/>
            <a:r>
              <a:rPr lang="en-IN" dirty="0" smtClean="0"/>
              <a:t>Money side, subsidy side</a:t>
            </a:r>
          </a:p>
          <a:p>
            <a:r>
              <a:rPr lang="en-IN" dirty="0" smtClean="0"/>
              <a:t>Competition</a:t>
            </a:r>
            <a:r>
              <a:rPr lang="en-IN" dirty="0" smtClean="0">
                <a:solidFill>
                  <a:srgbClr val="7030A0"/>
                </a:solidFill>
              </a:rPr>
              <a:t> (Eisenmann, et al., 2006)</a:t>
            </a:r>
          </a:p>
          <a:p>
            <a:pPr lvl="1"/>
            <a:r>
              <a:rPr lang="en-IN" dirty="0" smtClean="0"/>
              <a:t>Platforms tend to get commoditized</a:t>
            </a:r>
          </a:p>
          <a:p>
            <a:pPr lvl="1"/>
            <a:r>
              <a:rPr lang="en-IN" dirty="0" smtClean="0"/>
              <a:t>Increasing returns to scale </a:t>
            </a:r>
            <a:endParaRPr lang="en-IN" dirty="0"/>
          </a:p>
          <a:p>
            <a:pPr lvl="2"/>
            <a:r>
              <a:rPr lang="en-IN" dirty="0" smtClean="0"/>
              <a:t>Winner-take-all</a:t>
            </a:r>
          </a:p>
          <a:p>
            <a:pPr lvl="3"/>
            <a:r>
              <a:rPr lang="en-IN" dirty="0" smtClean="0"/>
              <a:t>Monopoly or oligopoly</a:t>
            </a:r>
          </a:p>
          <a:p>
            <a:r>
              <a:rPr lang="en-IN" dirty="0" smtClean="0"/>
              <a:t>Waterbed effect </a:t>
            </a:r>
            <a:r>
              <a:rPr lang="en-IN" dirty="0" smtClean="0">
                <a:solidFill>
                  <a:srgbClr val="7030A0"/>
                </a:solidFill>
              </a:rPr>
              <a:t>(Economides &amp; Tag, 2012)</a:t>
            </a:r>
          </a:p>
          <a:p>
            <a:pPr lvl="1"/>
            <a:r>
              <a:rPr lang="en-IN" dirty="0" smtClean="0"/>
              <a:t>Single-home or multi-home</a:t>
            </a:r>
          </a:p>
          <a:p>
            <a:pPr lvl="2"/>
            <a:r>
              <a:rPr lang="en-IN" dirty="0" smtClean="0"/>
              <a:t>Compete for single-home users</a:t>
            </a:r>
          </a:p>
          <a:p>
            <a:pPr lvl="1"/>
            <a:r>
              <a:rPr lang="en-IN" dirty="0" smtClean="0"/>
              <a:t>Charge premium on multi-homing side to subsidize single-homing side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Characteristics of 2-SMP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Taxonomy of e-Commerce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3786188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73EB-E9A4-4F32-9FBC-8A82CF080884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grpSp>
        <p:nvGrpSpPr>
          <p:cNvPr id="26" name="Group 25"/>
          <p:cNvGrpSpPr/>
          <p:nvPr/>
        </p:nvGrpSpPr>
        <p:grpSpPr>
          <a:xfrm>
            <a:off x="2497353" y="2263099"/>
            <a:ext cx="4343400" cy="2393730"/>
            <a:chOff x="2314903" y="2940270"/>
            <a:chExt cx="4343400" cy="2393730"/>
          </a:xfrm>
        </p:grpSpPr>
        <p:sp>
          <p:nvSpPr>
            <p:cNvPr id="7" name="Rectangle 6"/>
            <p:cNvSpPr/>
            <p:nvPr/>
          </p:nvSpPr>
          <p:spPr>
            <a:xfrm>
              <a:off x="2314903" y="4572000"/>
              <a:ext cx="4343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400" b="1" dirty="0" smtClean="0"/>
                <a:t>E-Market Places</a:t>
              </a:r>
              <a:endParaRPr lang="en-US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314903" y="2940270"/>
              <a:ext cx="4343400" cy="762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400" b="1" dirty="0" smtClean="0"/>
                <a:t>Directory Services</a:t>
              </a:r>
              <a:endParaRPr lang="en-US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14903" y="3731173"/>
              <a:ext cx="4343400" cy="762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2400" b="1" dirty="0" smtClean="0"/>
                <a:t>Aggregator Platforms</a:t>
              </a:r>
              <a:endParaRPr lang="en-US" sz="24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40445" y="2263099"/>
            <a:ext cx="533400" cy="2393730"/>
            <a:chOff x="1697994" y="2873016"/>
            <a:chExt cx="533400" cy="2393730"/>
          </a:xfrm>
        </p:grpSpPr>
        <p:sp>
          <p:nvSpPr>
            <p:cNvPr id="2" name="Isosceles Triangle 1"/>
            <p:cNvSpPr/>
            <p:nvPr/>
          </p:nvSpPr>
          <p:spPr>
            <a:xfrm>
              <a:off x="1697994" y="2873016"/>
              <a:ext cx="533400" cy="2393730"/>
            </a:xfrm>
            <a:prstGeom prst="triangl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6200000">
              <a:off x="1605462" y="4546543"/>
              <a:ext cx="71846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IN" sz="1100" b="1" dirty="0">
                  <a:solidFill>
                    <a:schemeClr val="bg1"/>
                  </a:solidFill>
                </a:rPr>
                <a:t>Liability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2707" y="2263099"/>
            <a:ext cx="533400" cy="2393730"/>
            <a:chOff x="6913914" y="2940270"/>
            <a:chExt cx="533400" cy="2393730"/>
          </a:xfrm>
        </p:grpSpPr>
        <p:sp>
          <p:nvSpPr>
            <p:cNvPr id="15" name="Isosceles Triangle 14"/>
            <p:cNvSpPr/>
            <p:nvPr/>
          </p:nvSpPr>
          <p:spPr>
            <a:xfrm>
              <a:off x="6913914" y="2940270"/>
              <a:ext cx="533400" cy="239373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 rot="16200000">
              <a:off x="6300405" y="4302815"/>
              <a:ext cx="17604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IN" sz="1100" b="1" dirty="0" smtClean="0">
                  <a:solidFill>
                    <a:schemeClr val="bg1"/>
                  </a:solidFill>
                </a:rPr>
                <a:t>Regulatory Intervention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239889" y="2263099"/>
            <a:ext cx="533400" cy="2393730"/>
            <a:chOff x="838200" y="2940270"/>
            <a:chExt cx="533400" cy="2393730"/>
          </a:xfrm>
        </p:grpSpPr>
        <p:sp>
          <p:nvSpPr>
            <p:cNvPr id="17" name="Isosceles Triangle 16"/>
            <p:cNvSpPr/>
            <p:nvPr/>
          </p:nvSpPr>
          <p:spPr>
            <a:xfrm rot="10800000">
              <a:off x="838200" y="2940270"/>
              <a:ext cx="533400" cy="2393730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6200000">
              <a:off x="421863" y="3673635"/>
              <a:ext cx="136608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IN" sz="1100" b="1" dirty="0" smtClean="0">
                  <a:solidFill>
                    <a:schemeClr val="bg1"/>
                  </a:solidFill>
                </a:rPr>
                <a:t>Disintermediation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62761" y="2282166"/>
            <a:ext cx="533400" cy="2393730"/>
            <a:chOff x="7734300" y="2920099"/>
            <a:chExt cx="533400" cy="2393730"/>
          </a:xfrm>
        </p:grpSpPr>
        <p:sp>
          <p:nvSpPr>
            <p:cNvPr id="19" name="Isosceles Triangle 18"/>
            <p:cNvSpPr/>
            <p:nvPr/>
          </p:nvSpPr>
          <p:spPr>
            <a:xfrm rot="10800000">
              <a:off x="7734300" y="2920099"/>
              <a:ext cx="533400" cy="2393730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16200000">
              <a:off x="7132016" y="3678453"/>
              <a:ext cx="173797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IN" sz="1100" b="1" dirty="0" smtClean="0">
                  <a:solidFill>
                    <a:schemeClr val="bg1"/>
                  </a:solidFill>
                </a:rPr>
                <a:t>Decreasing  search cost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Diamond 20"/>
          <p:cNvSpPr/>
          <p:nvPr/>
        </p:nvSpPr>
        <p:spPr>
          <a:xfrm>
            <a:off x="6993153" y="2307271"/>
            <a:ext cx="1676400" cy="2305385"/>
          </a:xfrm>
          <a:prstGeom prst="diamon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b="1" dirty="0" smtClean="0"/>
              <a:t>Economic Value-Add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1716" y="5105400"/>
            <a:ext cx="859368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In emerging markets, many market verticals are relatively unorganized compared to developed markets; there is often information </a:t>
            </a:r>
            <a:r>
              <a:rPr lang="en-IN" b="1" dirty="0" smtClean="0">
                <a:solidFill>
                  <a:srgbClr val="C00000"/>
                </a:solidFill>
              </a:rPr>
              <a:t>asymmetry </a:t>
            </a:r>
            <a:r>
              <a:rPr lang="en-IN" b="1" dirty="0" smtClean="0">
                <a:solidFill>
                  <a:srgbClr val="C00000"/>
                </a:solidFill>
              </a:rPr>
              <a:t>leading to high search costs and arbitrage opportunities;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28BDE-3F52-414D-A0BD-82A5FEBE831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637752"/>
              </p:ext>
            </p:extLst>
          </p:nvPr>
        </p:nvGraphicFramePr>
        <p:xfrm>
          <a:off x="304799" y="380998"/>
          <a:ext cx="8458201" cy="614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086"/>
                <a:gridCol w="1230086"/>
                <a:gridCol w="1230086"/>
                <a:gridCol w="1230086"/>
                <a:gridCol w="1099457"/>
                <a:gridCol w="1219200"/>
                <a:gridCol w="1219200"/>
              </a:tblGrid>
              <a:tr h="838202">
                <a:tc>
                  <a:txBody>
                    <a:bodyPr/>
                    <a:lstStyle/>
                    <a:p>
                      <a:r>
                        <a:rPr lang="en-IN" b="1" dirty="0" smtClean="0"/>
                        <a:t>Platform</a:t>
                      </a:r>
                      <a:endParaRPr lang="en-US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smtClean="0"/>
                        <a:t>Regulatory Arbitrage</a:t>
                      </a:r>
                      <a:endParaRPr lang="en-US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smtClean="0"/>
                        <a:t>Market Efficiency</a:t>
                      </a:r>
                      <a:endParaRPr lang="en-US" sz="1200" b="1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smtClean="0"/>
                        <a:t>Competition</a:t>
                      </a:r>
                      <a:endParaRPr lang="en-US" sz="12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smtClean="0"/>
                        <a:t>Social Benefits</a:t>
                      </a:r>
                      <a:endParaRPr lang="en-US" sz="1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Ola Cabs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Cab Drivers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Cab Seekers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117547"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JustDial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Service Providers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Information Seekers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117547"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Babajob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Job Providers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Job Seekers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117547"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DailyHunt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Advertisers, Readers of</a:t>
                      </a:r>
                      <a:r>
                        <a:rPr lang="en-IN" sz="1200" b="1" baseline="0" dirty="0" smtClean="0">
                          <a:solidFill>
                            <a:schemeClr val="bg1"/>
                          </a:solidFill>
                        </a:rPr>
                        <a:t> e-Books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Readers of newspapers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17547">
                <a:tc>
                  <a:txBody>
                    <a:bodyPr/>
                    <a:lstStyle/>
                    <a:p>
                      <a:r>
                        <a:rPr lang="en-IN" b="1" dirty="0" smtClean="0">
                          <a:solidFill>
                            <a:schemeClr val="bg1"/>
                          </a:solidFill>
                        </a:rPr>
                        <a:t>Practo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Hospitals,</a:t>
                      </a:r>
                      <a:r>
                        <a:rPr lang="en-IN" sz="1200" b="1" baseline="0" dirty="0" smtClean="0">
                          <a:solidFill>
                            <a:schemeClr val="bg1"/>
                          </a:solidFill>
                        </a:rPr>
                        <a:t> Labs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smtClean="0">
                          <a:solidFill>
                            <a:schemeClr val="bg1"/>
                          </a:solidFill>
                        </a:rPr>
                        <a:t>Patien</a:t>
                      </a:r>
                      <a:r>
                        <a:rPr lang="en-IN" sz="1200" b="1" i="1" dirty="0" smtClean="0">
                          <a:solidFill>
                            <a:schemeClr val="bg1"/>
                          </a:solidFill>
                        </a:rPr>
                        <a:t>ts</a:t>
                      </a:r>
                      <a:endParaRPr lang="en-US" sz="1200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0467"/>
            <a:ext cx="614771" cy="614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338" y="373095"/>
            <a:ext cx="871046" cy="751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92" y="1331249"/>
            <a:ext cx="981764" cy="5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250" y="5500326"/>
            <a:ext cx="1001878" cy="572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558" y="1254486"/>
            <a:ext cx="1013432" cy="58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06" y="1253297"/>
            <a:ext cx="987796" cy="65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12" y="2133260"/>
            <a:ext cx="1043016" cy="56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/>
          <p:nvPr/>
        </p:nvGrpSpPr>
        <p:grpSpPr>
          <a:xfrm>
            <a:off x="1918221" y="1581963"/>
            <a:ext cx="545554" cy="228600"/>
            <a:chOff x="2980338" y="3733800"/>
            <a:chExt cx="545554" cy="228600"/>
          </a:xfrm>
          <a:solidFill>
            <a:srgbClr val="FFFF00"/>
          </a:solidFill>
        </p:grpSpPr>
        <p:sp>
          <p:nvSpPr>
            <p:cNvPr id="8" name="Oval 7"/>
            <p:cNvSpPr/>
            <p:nvPr/>
          </p:nvSpPr>
          <p:spPr>
            <a:xfrm>
              <a:off x="2980338" y="3733800"/>
              <a:ext cx="220062" cy="22860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Arrow Connector 13"/>
            <p:cNvCxnSpPr>
              <a:endCxn id="8" idx="6"/>
            </p:cNvCxnSpPr>
            <p:nvPr/>
          </p:nvCxnSpPr>
          <p:spPr>
            <a:xfrm flipH="1">
              <a:off x="3200400" y="3848100"/>
              <a:ext cx="325492" cy="0"/>
            </a:xfrm>
            <a:prstGeom prst="straightConnector1">
              <a:avLst/>
            </a:prstGeom>
            <a:grpFill/>
            <a:ln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014085" y="1379858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38" name="Group 37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28" name="Oval 27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9" name="Straight Arrow Connector 28"/>
              <p:cNvCxnSpPr>
                <a:endCxn id="28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>
              <a:endCxn id="28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28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866074" y="2476500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48" name="Group 47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51" name="Oval 50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2" name="Straight Arrow Connector 51"/>
              <p:cNvCxnSpPr>
                <a:endCxn id="51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>
              <a:endCxn id="51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51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186354" y="2468617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54" name="Group 53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57" name="Oval 56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8" name="Straight Arrow Connector 57"/>
              <p:cNvCxnSpPr>
                <a:endCxn id="57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Arrow Connector 54"/>
            <p:cNvCxnSpPr>
              <a:endCxn id="57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endCxn id="57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645" y="2055134"/>
            <a:ext cx="1116957" cy="64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687" y="2093595"/>
            <a:ext cx="913714" cy="60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358" y="2081998"/>
            <a:ext cx="1076634" cy="615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541" y="3279981"/>
            <a:ext cx="1072237" cy="579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448" y="3296687"/>
            <a:ext cx="925651" cy="61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297" y="3315371"/>
            <a:ext cx="925651" cy="61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359" y="3318592"/>
            <a:ext cx="1016214" cy="58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8" name="Group 67"/>
          <p:cNvGrpSpPr/>
          <p:nvPr/>
        </p:nvGrpSpPr>
        <p:grpSpPr>
          <a:xfrm>
            <a:off x="1879128" y="3657600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69" name="Group 68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72" name="Oval 71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3" name="Straight Arrow Connector 72"/>
              <p:cNvCxnSpPr>
                <a:endCxn id="72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Arrow Connector 69"/>
            <p:cNvCxnSpPr>
              <a:endCxn id="72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endCxn id="72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3133639" y="3633952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75" name="Group 74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78" name="Oval 77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79" name="Straight Arrow Connector 78"/>
              <p:cNvCxnSpPr>
                <a:endCxn id="78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6" name="Straight Arrow Connector 75"/>
            <p:cNvCxnSpPr>
              <a:endCxn id="78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endCxn id="78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1866074" y="4876800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81" name="Group 80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84" name="Oval 83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85" name="Straight Arrow Connector 84"/>
              <p:cNvCxnSpPr>
                <a:endCxn id="84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Arrow Connector 81"/>
            <p:cNvCxnSpPr>
              <a:endCxn id="84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84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3199568" y="4648200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87" name="Group 86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90" name="Oval 89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1" name="Straight Arrow Connector 90"/>
              <p:cNvCxnSpPr>
                <a:endCxn id="90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Arrow Connector 87"/>
            <p:cNvCxnSpPr>
              <a:endCxn id="90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endCxn id="90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4325859"/>
            <a:ext cx="1158111" cy="62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584" y="4333733"/>
            <a:ext cx="998989" cy="574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774" y="4333734"/>
            <a:ext cx="1082828" cy="61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850" y="4374469"/>
            <a:ext cx="960825" cy="54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6" name="Group 95"/>
          <p:cNvGrpSpPr/>
          <p:nvPr/>
        </p:nvGrpSpPr>
        <p:grpSpPr>
          <a:xfrm>
            <a:off x="1953787" y="5715000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97" name="Group 96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100" name="Oval 99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1" name="Straight Arrow Connector 100"/>
              <p:cNvCxnSpPr>
                <a:endCxn id="100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Straight Arrow Connector 97"/>
            <p:cNvCxnSpPr>
              <a:endCxn id="100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endCxn id="100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3193748" y="5715000"/>
            <a:ext cx="545554" cy="685800"/>
            <a:chOff x="1931848" y="3429000"/>
            <a:chExt cx="545554" cy="685800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103" name="Group 102"/>
            <p:cNvGrpSpPr/>
            <p:nvPr/>
          </p:nvGrpSpPr>
          <p:grpSpPr>
            <a:xfrm>
              <a:off x="1931848" y="3657600"/>
              <a:ext cx="545554" cy="228600"/>
              <a:chOff x="1931848" y="3657600"/>
              <a:chExt cx="545554" cy="228600"/>
            </a:xfrm>
            <a:grpFill/>
          </p:grpSpPr>
          <p:sp>
            <p:nvSpPr>
              <p:cNvPr id="106" name="Oval 105"/>
              <p:cNvSpPr/>
              <p:nvPr/>
            </p:nvSpPr>
            <p:spPr>
              <a:xfrm>
                <a:off x="1931848" y="3657600"/>
                <a:ext cx="220062" cy="228600"/>
              </a:xfrm>
              <a:prstGeom prst="ellipse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07" name="Straight Arrow Connector 106"/>
              <p:cNvCxnSpPr>
                <a:endCxn id="106" idx="6"/>
              </p:cNvCxnSpPr>
              <p:nvPr/>
            </p:nvCxnSpPr>
            <p:spPr>
              <a:xfrm flipH="1">
                <a:off x="2151910" y="3771900"/>
                <a:ext cx="325492" cy="0"/>
              </a:xfrm>
              <a:prstGeom prst="straightConnector1">
                <a:avLst/>
              </a:prstGeom>
              <a:grpFill/>
              <a:ln>
                <a:solidFill>
                  <a:schemeClr val="accent3">
                    <a:lumMod val="20000"/>
                    <a:lumOff val="8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Straight Arrow Connector 103"/>
            <p:cNvCxnSpPr>
              <a:endCxn id="106" idx="0"/>
            </p:cNvCxnSpPr>
            <p:nvPr/>
          </p:nvCxnSpPr>
          <p:spPr>
            <a:xfrm>
              <a:off x="2041879" y="3429000"/>
              <a:ext cx="0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endCxn id="106" idx="4"/>
            </p:cNvCxnSpPr>
            <p:nvPr/>
          </p:nvCxnSpPr>
          <p:spPr>
            <a:xfrm flipH="1" flipV="1">
              <a:off x="2041879" y="3886200"/>
              <a:ext cx="9053" cy="228600"/>
            </a:xfrm>
            <a:prstGeom prst="straightConnector1">
              <a:avLst/>
            </a:prstGeom>
            <a:grpFill/>
            <a:ln>
              <a:solidFill>
                <a:schemeClr val="accent3">
                  <a:lumMod val="20000"/>
                  <a:lumOff val="8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8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477" y="1294652"/>
            <a:ext cx="925651" cy="61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691" y="5468795"/>
            <a:ext cx="925651" cy="615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418" y="5425543"/>
            <a:ext cx="1151408" cy="65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317" y="5425543"/>
            <a:ext cx="981516" cy="65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7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r>
              <a:rPr lang="en-IN" sz="2000" dirty="0" smtClean="0"/>
              <a:t>Increasing economies of scale due to network effects</a:t>
            </a:r>
          </a:p>
          <a:p>
            <a:pPr lvl="1"/>
            <a:r>
              <a:rPr lang="en-IN" sz="2000" dirty="0" smtClean="0"/>
              <a:t>Oligopoly or even monopoly results -&gt; reduction in consumer welfare</a:t>
            </a:r>
          </a:p>
          <a:p>
            <a:pPr lvl="1"/>
            <a:r>
              <a:rPr lang="en-IN" sz="2000" dirty="0" smtClean="0"/>
              <a:t>Horizontal and vertical integration -&gt; public benefits (Rogers, 2015)</a:t>
            </a:r>
          </a:p>
          <a:p>
            <a:pPr lvl="1"/>
            <a:r>
              <a:rPr lang="en-IN" sz="2000" dirty="0"/>
              <a:t>Platforms tend to get </a:t>
            </a:r>
            <a:r>
              <a:rPr lang="en-IN" sz="2000" dirty="0" smtClean="0"/>
              <a:t>commoditized -&gt; barriers to entry is less</a:t>
            </a:r>
          </a:p>
          <a:p>
            <a:r>
              <a:rPr lang="en-IN" sz="2000" dirty="0" smtClean="0"/>
              <a:t>Predatory pricing</a:t>
            </a:r>
          </a:p>
          <a:p>
            <a:pPr lvl="1"/>
            <a:r>
              <a:rPr lang="en-IN" sz="2000" dirty="0" smtClean="0"/>
              <a:t>VC investments</a:t>
            </a:r>
          </a:p>
          <a:p>
            <a:pPr lvl="2"/>
            <a:r>
              <a:rPr lang="en-IN" dirty="0" smtClean="0"/>
              <a:t>Short term vs. long term</a:t>
            </a:r>
          </a:p>
          <a:p>
            <a:r>
              <a:rPr lang="en-IN" sz="2000" dirty="0" smtClean="0"/>
              <a:t>Regulatory arbitrage</a:t>
            </a:r>
          </a:p>
          <a:p>
            <a:pPr lvl="1"/>
            <a:r>
              <a:rPr lang="en-IN" sz="2000" dirty="0" smtClean="0"/>
              <a:t>Level-playing field with incumbents</a:t>
            </a:r>
          </a:p>
          <a:p>
            <a:pPr lvl="2"/>
            <a:r>
              <a:rPr lang="en-IN" dirty="0" smtClean="0"/>
              <a:t>May reduce </a:t>
            </a:r>
            <a:r>
              <a:rPr lang="en-IN" dirty="0" smtClean="0"/>
              <a:t>efficient use of economic resources (Weber, 2014)</a:t>
            </a:r>
            <a:endParaRPr lang="en-IN" dirty="0" smtClean="0"/>
          </a:p>
          <a:p>
            <a:r>
              <a:rPr lang="en-IN" sz="2000" dirty="0" smtClean="0"/>
              <a:t>Social costs (privacy, labour benefits) &lt; Social Benefits</a:t>
            </a:r>
          </a:p>
          <a:p>
            <a:pPr lvl="1"/>
            <a:endParaRPr lang="en-IN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Competition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73EB-E9A4-4F32-9FBC-8A82CF080884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21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7924800" cy="4267201"/>
          </a:xfrm>
        </p:spPr>
        <p:txBody>
          <a:bodyPr/>
          <a:lstStyle/>
          <a:p>
            <a:r>
              <a:rPr lang="en-IN" sz="2000" dirty="0" smtClean="0"/>
              <a:t>Regulatory rules for e-Commerce to be different compared to the traditional brick-and-mortar business</a:t>
            </a:r>
          </a:p>
          <a:p>
            <a:r>
              <a:rPr lang="en-IN" sz="2000" dirty="0" smtClean="0"/>
              <a:t>Mandatory compliance</a:t>
            </a:r>
          </a:p>
          <a:p>
            <a:pPr lvl="1"/>
            <a:r>
              <a:rPr lang="en-IN" sz="2000" dirty="0" smtClean="0"/>
              <a:t>Cabs should run on LPG -&gt; environmental protection</a:t>
            </a:r>
          </a:p>
          <a:p>
            <a:pPr lvl="1"/>
            <a:r>
              <a:rPr lang="en-IN" sz="2000" dirty="0" smtClean="0"/>
              <a:t>Background check of housemaids -&gt; improve security</a:t>
            </a:r>
          </a:p>
          <a:p>
            <a:pPr lvl="1"/>
            <a:r>
              <a:rPr lang="en-IN" sz="2000" dirty="0" smtClean="0"/>
              <a:t>Content editing in mobile news -&gt; social harmony</a:t>
            </a:r>
          </a:p>
          <a:p>
            <a:pPr lvl="1"/>
            <a:r>
              <a:rPr lang="en-IN" sz="2000" dirty="0" smtClean="0"/>
              <a:t>Background verification of Doctors -&gt; patient wellness</a:t>
            </a:r>
          </a:p>
          <a:p>
            <a:pPr lvl="1"/>
            <a:r>
              <a:rPr lang="en-IN" sz="2000" dirty="0" smtClean="0"/>
              <a:t>Food safety check -&gt; protect health of foodies</a:t>
            </a:r>
          </a:p>
          <a:p>
            <a:r>
              <a:rPr lang="en-IN" sz="2000" dirty="0" smtClean="0"/>
              <a:t>Other market regulatory rules</a:t>
            </a:r>
          </a:p>
          <a:p>
            <a:pPr lvl="1"/>
            <a:r>
              <a:rPr lang="en-IN" sz="2000" dirty="0" smtClean="0"/>
              <a:t>Fare regulation -&gt; reduces market </a:t>
            </a:r>
            <a:r>
              <a:rPr lang="en-IN" sz="2000" dirty="0" smtClean="0"/>
              <a:t>efficiency</a:t>
            </a:r>
          </a:p>
          <a:p>
            <a:pPr lvl="1"/>
            <a:r>
              <a:rPr lang="en-IN" sz="2000" dirty="0" smtClean="0"/>
              <a:t>Additional taxation -&gt; increases platform costs</a:t>
            </a:r>
            <a:endParaRPr lang="en-IN" sz="2000" dirty="0" smtClean="0"/>
          </a:p>
          <a:p>
            <a:pPr lvl="1"/>
            <a:r>
              <a:rPr lang="en-IN" sz="2000" dirty="0" smtClean="0"/>
              <a:t>FDI regulation-&gt;  reduces overseas investment </a:t>
            </a:r>
          </a:p>
          <a:p>
            <a:pPr lvl="1"/>
            <a:endParaRPr lang="en-IN" sz="2000" dirty="0" smtClean="0"/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Regulatory Guidance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12-13 December 2015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4th CUTS-CIRC Biennial Competition, Regulation &amp; Development Conference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73EB-E9A4-4F32-9FBC-8A82CF08088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84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3594</TotalTime>
  <Words>525</Words>
  <Application>Microsoft Office PowerPoint</Application>
  <PresentationFormat>On-screen Show (4:3)</PresentationFormat>
  <Paragraphs>116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Two-Sided Markets, Platforms and their impact on Economy: Cases from India</vt:lpstr>
      <vt:lpstr>ICT parameters of India (ITU,  2014; IAMAI, 2015)</vt:lpstr>
      <vt:lpstr>Global Start-up Ecosystem Ranking  (Compass, 2015)</vt:lpstr>
      <vt:lpstr>Two-Sided Markets and Platforms (2SMP)</vt:lpstr>
      <vt:lpstr>Characteristics of 2-SMP</vt:lpstr>
      <vt:lpstr>Taxonomy of e-Commerce</vt:lpstr>
      <vt:lpstr>PowerPoint Presentation</vt:lpstr>
      <vt:lpstr>Competition Issues</vt:lpstr>
      <vt:lpstr>Regulatory Guidance</vt:lpstr>
    </vt:vector>
  </TitlesOfParts>
  <Company>ALCATEL-LUCENT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two sided markets</dc:title>
  <dc:creator>nithinb</dc:creator>
  <cp:lastModifiedBy>IIIT</cp:lastModifiedBy>
  <cp:revision>1264</cp:revision>
  <cp:lastPrinted>2012-01-18T09:00:18Z</cp:lastPrinted>
  <dcterms:created xsi:type="dcterms:W3CDTF">2011-07-20T17:27:02Z</dcterms:created>
  <dcterms:modified xsi:type="dcterms:W3CDTF">2015-11-25T11:23:24Z</dcterms:modified>
</cp:coreProperties>
</file>