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04F89-347A-49BE-946C-17E444B7152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D0953-9560-45C7-9ADB-127C37A39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8BF3-55C0-4754-BECE-D8F41FC854F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7624-9FE3-4E3A-9EEE-E0F3029E28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8BF3-55C0-4754-BECE-D8F41FC854F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7624-9FE3-4E3A-9EEE-E0F3029E2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8BF3-55C0-4754-BECE-D8F41FC854F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7624-9FE3-4E3A-9EEE-E0F3029E2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8BF3-55C0-4754-BECE-D8F41FC854F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7624-9FE3-4E3A-9EEE-E0F3029E2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8BF3-55C0-4754-BECE-D8F41FC854F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C17624-9FE3-4E3A-9EEE-E0F3029E28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8BF3-55C0-4754-BECE-D8F41FC854F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7624-9FE3-4E3A-9EEE-E0F3029E2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8BF3-55C0-4754-BECE-D8F41FC854F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7624-9FE3-4E3A-9EEE-E0F3029E2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8BF3-55C0-4754-BECE-D8F41FC854F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7624-9FE3-4E3A-9EEE-E0F3029E2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8BF3-55C0-4754-BECE-D8F41FC854F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7624-9FE3-4E3A-9EEE-E0F3029E2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8BF3-55C0-4754-BECE-D8F41FC854F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7624-9FE3-4E3A-9EEE-E0F3029E2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8BF3-55C0-4754-BECE-D8F41FC854F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7624-9FE3-4E3A-9EEE-E0F3029E28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2F8BF3-55C0-4754-BECE-D8F41FC854F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C17624-9FE3-4E3A-9EEE-E0F3029E28C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THIRD CUTS-CIRC </a:t>
            </a:r>
            <a:r>
              <a:rPr lang="en-US" sz="4000" dirty="0" err="1" smtClean="0"/>
              <a:t>BIENNiaL</a:t>
            </a:r>
            <a:r>
              <a:rPr lang="en-US" sz="4000" dirty="0" smtClean="0"/>
              <a:t> CONFERENCE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 EFFICIENCY WITHOUT EQUITY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 Eleanor Fox</a:t>
            </a:r>
          </a:p>
          <a:p>
            <a:r>
              <a:rPr lang="en-US" dirty="0" smtClean="0"/>
              <a:t>New York University School of Law</a:t>
            </a:r>
          </a:p>
          <a:p>
            <a:r>
              <a:rPr lang="en-US" dirty="0" smtClean="0"/>
              <a:t>New Delhi  18-19 Nov.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matters of markets, does society want efficiency? Or does it want equity?  Does the pursuit of equity inevitably undermine  efficiency, and can we/should we tolerate the trade-off?</a:t>
            </a:r>
          </a:p>
          <a:p>
            <a:pPr lvl="1"/>
            <a:r>
              <a:rPr lang="en-US" dirty="0" smtClean="0"/>
              <a:t>	Should we really forego a 10% increase in growth if the rich get 8% and the poor get 2%?  </a:t>
            </a:r>
          </a:p>
          <a:p>
            <a:r>
              <a:rPr lang="en-US" dirty="0" smtClean="0"/>
              <a:t>This was the debate that CUTS-CIRC  hosted on the web in the summer of 2013 </a:t>
            </a:r>
          </a:p>
          <a:p>
            <a:r>
              <a:rPr lang="en-US" dirty="0" smtClean="0"/>
              <a:t>These are the oft-posed questions, and they set us on a wrong path.  Markets can give us both equity and efficiency.  We need to set our minds on where equity and efficiency converge.     </a:t>
            </a:r>
          </a:p>
        </p:txBody>
      </p:sp>
    </p:spTree>
    <p:extLst>
      <p:ext uri="{BB962C8B-B14F-4D97-AF65-F5344CB8AC3E}">
        <p14:creationId xmlns:p14="http://schemas.microsoft.com/office/powerpoint/2010/main" val="176473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book launch of Growth and Equity in honor of Pradeep Mehta</a:t>
            </a:r>
          </a:p>
          <a:p>
            <a:pPr lvl="1"/>
            <a:r>
              <a:rPr lang="en-US" dirty="0" smtClean="0"/>
              <a:t>Dr. C. </a:t>
            </a:r>
            <a:r>
              <a:rPr lang="en-US" dirty="0" err="1" smtClean="0"/>
              <a:t>Rangarajan</a:t>
            </a:r>
            <a:r>
              <a:rPr lang="en-US" dirty="0" smtClean="0"/>
              <a:t>: “Growth cannot be chased at the cost of equity”</a:t>
            </a:r>
          </a:p>
          <a:p>
            <a:r>
              <a:rPr lang="en-US" dirty="0" smtClean="0"/>
              <a:t>The lunge of Jeffrey Zuckerman</a:t>
            </a:r>
          </a:p>
          <a:p>
            <a:pPr lvl="1"/>
            <a:r>
              <a:rPr lang="en-US" dirty="0" smtClean="0"/>
              <a:t>“a very curious proposition”</a:t>
            </a:r>
          </a:p>
          <a:p>
            <a:r>
              <a:rPr lang="en-US" dirty="0" smtClean="0"/>
              <a:t>The retort  </a:t>
            </a:r>
          </a:p>
          <a:p>
            <a:pPr lvl="1"/>
            <a:r>
              <a:rPr lang="en-US" dirty="0" smtClean="0"/>
              <a:t>We cannot live by efficiency alone</a:t>
            </a:r>
          </a:p>
          <a:p>
            <a:pPr lvl="2"/>
            <a:r>
              <a:rPr lang="en-US" dirty="0" smtClean="0"/>
              <a:t>Stories from the Arab spring</a:t>
            </a:r>
          </a:p>
          <a:p>
            <a:pPr lvl="3"/>
            <a:r>
              <a:rPr lang="en-US" dirty="0" smtClean="0"/>
              <a:t>“the turmoil felt by a great majority of the population that has seen for years some people getting ever richer and some getter ever impoverished”  </a:t>
            </a:r>
            <a:r>
              <a:rPr lang="en-US" dirty="0" err="1" smtClean="0"/>
              <a:t>Khalifa</a:t>
            </a:r>
            <a:r>
              <a:rPr lang="en-US" dirty="0" smtClean="0"/>
              <a:t> </a:t>
            </a:r>
            <a:r>
              <a:rPr lang="en-US" dirty="0" err="1" smtClean="0"/>
              <a:t>Tounakti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54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Bringing the debate to competition law and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But how to achieve social justice and equity?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Should antitrust say: not our problem?</a:t>
            </a:r>
          </a:p>
          <a:p>
            <a:r>
              <a:rPr lang="en-US" dirty="0" smtClean="0"/>
              <a:t>The three positions</a:t>
            </a:r>
          </a:p>
          <a:p>
            <a:pPr lvl="1"/>
            <a:r>
              <a:rPr lang="en-US" dirty="0" smtClean="0"/>
              <a:t>1 Yes, it must </a:t>
            </a:r>
          </a:p>
          <a:p>
            <a:pPr lvl="3"/>
            <a:r>
              <a:rPr lang="en-US" dirty="0" smtClean="0"/>
              <a:t>or we undermine efficiency, make everyone worse off</a:t>
            </a:r>
          </a:p>
          <a:p>
            <a:pPr lvl="1"/>
            <a:r>
              <a:rPr lang="en-US" dirty="0" smtClean="0"/>
              <a:t>2 No.  The equity demands are compelling.  </a:t>
            </a:r>
          </a:p>
          <a:p>
            <a:pPr lvl="2"/>
            <a:r>
              <a:rPr lang="en-US" dirty="0" smtClean="0"/>
              <a:t>We must do what is fair and just, lest the efficiency principle perpetuate severe injustices</a:t>
            </a:r>
          </a:p>
          <a:p>
            <a:pPr lvl="3"/>
            <a:r>
              <a:rPr lang="en-US" dirty="0"/>
              <a:t>k</a:t>
            </a:r>
            <a:r>
              <a:rPr lang="en-US" dirty="0" smtClean="0"/>
              <a:t>eeping the rich </a:t>
            </a:r>
            <a:r>
              <a:rPr lang="en-US" dirty="0" err="1" smtClean="0"/>
              <a:t>rich</a:t>
            </a:r>
            <a:r>
              <a:rPr lang="en-US" dirty="0" smtClean="0"/>
              <a:t> and the poor </a:t>
            </a:r>
            <a:r>
              <a:rPr lang="en-US" dirty="0" err="1" smtClean="0"/>
              <a:t>poor</a:t>
            </a:r>
            <a:r>
              <a:rPr lang="en-US" dirty="0" smtClean="0"/>
              <a:t> and </a:t>
            </a:r>
            <a:r>
              <a:rPr lang="en-US" dirty="0" err="1" smtClean="0"/>
              <a:t>unempowered</a:t>
            </a:r>
            <a:endParaRPr lang="en-US" dirty="0" smtClean="0"/>
          </a:p>
          <a:p>
            <a:pPr lvl="1"/>
            <a:r>
              <a:rPr lang="en-US" dirty="0" smtClean="0"/>
              <a:t>3 We have been socialized </a:t>
            </a:r>
            <a:r>
              <a:rPr lang="en-US" sz="2000" dirty="0" smtClean="0"/>
              <a:t>by a conservative antitrust</a:t>
            </a:r>
          </a:p>
          <a:p>
            <a:pPr lvl="3"/>
            <a:r>
              <a:rPr lang="en-US" dirty="0"/>
              <a:t>t</a:t>
            </a:r>
            <a:r>
              <a:rPr lang="en-US" dirty="0" smtClean="0"/>
              <a:t>o confuse powerful business interests with efficiency</a:t>
            </a:r>
          </a:p>
          <a:p>
            <a:pPr lvl="6"/>
            <a:r>
              <a:rPr lang="en-US" dirty="0" smtClean="0"/>
              <a:t>Take back “efficiency”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2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myth of what efficiency requires; </a:t>
            </a:r>
            <a:r>
              <a:rPr lang="en-US" sz="3200" dirty="0" smtClean="0"/>
              <a:t>the myth of what it requires in antitrust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56760"/>
          </a:xfrm>
        </p:spPr>
        <p:txBody>
          <a:bodyPr>
            <a:normAutofit/>
          </a:bodyPr>
          <a:lstStyle/>
          <a:p>
            <a:r>
              <a:rPr lang="en-US" dirty="0" smtClean="0"/>
              <a:t>The many faces of efficiency</a:t>
            </a:r>
          </a:p>
          <a:p>
            <a:r>
              <a:rPr lang="en-US" dirty="0" smtClean="0"/>
              <a:t>The faces of efficiency for a poor developing society/economy that has systemically excluded masses</a:t>
            </a:r>
          </a:p>
          <a:p>
            <a:pPr lvl="1"/>
            <a:r>
              <a:rPr lang="en-US" dirty="0" smtClean="0"/>
              <a:t>The idea of efficient inclusive development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unknowability</a:t>
            </a:r>
            <a:r>
              <a:rPr lang="en-US" dirty="0" smtClean="0"/>
              <a:t> within a range of how to design competition law to achieve a more robust economy</a:t>
            </a:r>
          </a:p>
          <a:p>
            <a:pPr lvl="2"/>
            <a:r>
              <a:rPr lang="en-US" dirty="0" smtClean="0"/>
              <a:t>U.S. assumptions/perspectives compared with EU</a:t>
            </a:r>
          </a:p>
          <a:p>
            <a:pPr lvl="2"/>
            <a:r>
              <a:rPr lang="en-US" dirty="0" smtClean="0"/>
              <a:t>U.S. – the forgotten power of paths for the outsider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2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Pro-Poorer competition law</a:t>
            </a:r>
            <a:br>
              <a:rPr lang="en-US" dirty="0" smtClean="0"/>
            </a:br>
            <a:r>
              <a:rPr lang="en-US" dirty="0" smtClean="0"/>
              <a:t>5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It would reach the worst restraints</a:t>
            </a:r>
          </a:p>
          <a:p>
            <a:pPr lvl="1"/>
            <a:r>
              <a:rPr lang="en-US" dirty="0" smtClean="0"/>
              <a:t>These are often by the state</a:t>
            </a:r>
          </a:p>
          <a:p>
            <a:r>
              <a:rPr lang="en-US" dirty="0" smtClean="0"/>
              <a:t>2. It would be friendly to enforcement and not require armies of experts; be simple</a:t>
            </a:r>
          </a:p>
          <a:p>
            <a:pPr lvl="2"/>
            <a:r>
              <a:rPr lang="en-US" dirty="0" smtClean="0"/>
              <a:t>E.g. what is dominance?</a:t>
            </a:r>
          </a:p>
          <a:p>
            <a:r>
              <a:rPr lang="en-US" dirty="0" smtClean="0"/>
              <a:t>3. Every law has a leaning</a:t>
            </a:r>
          </a:p>
          <a:p>
            <a:pPr lvl="1"/>
            <a:r>
              <a:rPr lang="en-US" dirty="0" smtClean="0"/>
              <a:t>U.S. leans towards – trust the market</a:t>
            </a:r>
          </a:p>
          <a:p>
            <a:pPr lvl="2"/>
            <a:r>
              <a:rPr lang="en-US" dirty="0" smtClean="0"/>
              <a:t>Pro-poorer – lean towards inclusion, no fencing out</a:t>
            </a:r>
          </a:p>
          <a:p>
            <a:pPr lvl="3"/>
            <a:r>
              <a:rPr lang="en-US" dirty="0" err="1" smtClean="0"/>
              <a:t>Cf</a:t>
            </a:r>
            <a:r>
              <a:rPr lang="en-US" dirty="0" smtClean="0"/>
              <a:t> emerging principles on loyalty rebates: no case unless the conduct excludes an equally efficient competitor</a:t>
            </a:r>
          </a:p>
          <a:p>
            <a:r>
              <a:rPr lang="en-US" dirty="0" smtClean="0"/>
              <a:t>4. Poor need low prices; protect discounting</a:t>
            </a:r>
          </a:p>
          <a:p>
            <a:r>
              <a:rPr lang="en-US" dirty="0" smtClean="0"/>
              <a:t>5. But – protect hard competition</a:t>
            </a:r>
          </a:p>
          <a:p>
            <a:pPr lvl="2"/>
            <a:r>
              <a:rPr lang="en-US" dirty="0" smtClean="0"/>
              <a:t>No quarter for protectionism; adjust, adjust, adjust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17624-9FE3-4E3A-9EEE-E0F3029E28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6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a large space in which efficiency and a vision of a more equitable world co-exist</a:t>
            </a:r>
          </a:p>
          <a:p>
            <a:r>
              <a:rPr lang="en-US" dirty="0" smtClean="0"/>
              <a:t>Especially in poorer developing countries with economies monopolized by elites, with large excluded masses from the economic enterprise</a:t>
            </a:r>
            <a:endParaRPr lang="en-US" dirty="0"/>
          </a:p>
          <a:p>
            <a:pPr lvl="1"/>
            <a:r>
              <a:rPr lang="en-US" dirty="0" smtClean="0"/>
              <a:t>The country’s economy needs the energy and the talents of the people</a:t>
            </a:r>
          </a:p>
          <a:p>
            <a:pPr lvl="1"/>
            <a:r>
              <a:rPr lang="en-US" dirty="0" smtClean="0"/>
              <a:t>The society and the economy are undermined by the entrenched exclusions</a:t>
            </a:r>
          </a:p>
          <a:p>
            <a:r>
              <a:rPr lang="en-US" sz="2400" dirty="0" smtClean="0"/>
              <a:t>THERE IS NO EFFICIENCY WITHOUT EQUITY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612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114</TotalTime>
  <Words>484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THIRD CUTS-CIRC BIENNiaL CONFERENCE NO EFFICIENCY WITHOUT EQUITY</vt:lpstr>
      <vt:lpstr>Theme</vt:lpstr>
      <vt:lpstr>The Debate</vt:lpstr>
      <vt:lpstr>Bringing the debate to competition law and policy</vt:lpstr>
      <vt:lpstr>The myth of what efficiency requires; the myth of what it requires in antitrust</vt:lpstr>
      <vt:lpstr>Pro-Poorer competition law 5 principles</vt:lpstr>
      <vt:lpstr>The Vision</vt:lpstr>
    </vt:vector>
  </TitlesOfParts>
  <Company>NYU School of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THIRD CUTS-CIRC BIENNiaL CONFERENCE NO EFFICIENCY WITHOUT EQUITY</dc:title>
  <dc:creator>Fox, Eleanor</dc:creator>
  <cp:lastModifiedBy>Mamta Nayak</cp:lastModifiedBy>
  <cp:revision>15</cp:revision>
  <dcterms:created xsi:type="dcterms:W3CDTF">2013-11-06T23:35:57Z</dcterms:created>
  <dcterms:modified xsi:type="dcterms:W3CDTF">2013-11-07T04:45:34Z</dcterms:modified>
</cp:coreProperties>
</file>