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 id="2147483665" r:id="rId5"/>
  </p:sldMasterIdLst>
  <p:notesMasterIdLst>
    <p:notesMasterId r:id="rId31"/>
  </p:notesMasterIdLst>
  <p:handoutMasterIdLst>
    <p:handoutMasterId r:id="rId32"/>
  </p:handoutMasterIdLst>
  <p:sldIdLst>
    <p:sldId id="256" r:id="rId6"/>
    <p:sldId id="361" r:id="rId7"/>
    <p:sldId id="362" r:id="rId8"/>
    <p:sldId id="363" r:id="rId9"/>
    <p:sldId id="364" r:id="rId10"/>
    <p:sldId id="366" r:id="rId11"/>
    <p:sldId id="365" r:id="rId12"/>
    <p:sldId id="367" r:id="rId13"/>
    <p:sldId id="377" r:id="rId14"/>
    <p:sldId id="388" r:id="rId15"/>
    <p:sldId id="369" r:id="rId16"/>
    <p:sldId id="389" r:id="rId17"/>
    <p:sldId id="380" r:id="rId18"/>
    <p:sldId id="381" r:id="rId19"/>
    <p:sldId id="371" r:id="rId20"/>
    <p:sldId id="372" r:id="rId21"/>
    <p:sldId id="373" r:id="rId22"/>
    <p:sldId id="374" r:id="rId23"/>
    <p:sldId id="390" r:id="rId24"/>
    <p:sldId id="392" r:id="rId25"/>
    <p:sldId id="391" r:id="rId26"/>
    <p:sldId id="375" r:id="rId27"/>
    <p:sldId id="376" r:id="rId28"/>
    <p:sldId id="387" r:id="rId29"/>
    <p:sldId id="393" r:id="rId30"/>
  </p:sldIdLst>
  <p:sldSz cx="9906000" cy="6858000" type="A4"/>
  <p:notesSz cx="7099300" cy="10234613"/>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155F"/>
    <a:srgbClr val="7F0000"/>
    <a:srgbClr val="530000"/>
    <a:srgbClr val="FFF7E1"/>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88034" autoAdjust="0"/>
  </p:normalViewPr>
  <p:slideViewPr>
    <p:cSldViewPr>
      <p:cViewPr>
        <p:scale>
          <a:sx n="90" d="100"/>
          <a:sy n="90" d="100"/>
        </p:scale>
        <p:origin x="-588" y="14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46" y="-96"/>
      </p:cViewPr>
      <p:guideLst>
        <p:guide orient="horz" pos="3224"/>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Nathan\Electricity\Private_Public.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Nathan\Electricity\Profit%20&amp;%20Loss%20Statement_Final%20(07-01-2013)_region%20wise.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Nathan\Electricity\Electricity%20generation%20and%20distribution%20company%20list.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Nathan\Electricity\Shortage.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Nathan\Electricity\Electricity%20-%20Tariff%20Tables.xls"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C:\Nathan\Electricity\Electricity%20-%20Tariff%20Tables_2.xls"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Book Antiqua" pitchFamily="18" charset="0"/>
                <a:ea typeface="+mn-ea"/>
                <a:cs typeface="+mn-cs"/>
              </a:defRPr>
            </a:pPr>
            <a:r>
              <a:rPr lang="en-US" sz="1200" b="1" i="1" dirty="0" smtClean="0">
                <a:solidFill>
                  <a:srgbClr val="17365D"/>
                </a:solidFill>
                <a:latin typeface="Book Antiqua"/>
                <a:ea typeface="Calibri"/>
                <a:cs typeface="Times New Roman"/>
              </a:rPr>
              <a:t>Sector wise ownership pattern of installed generation capacity from 2006-07 to 2010-11</a:t>
            </a:r>
            <a:endParaRPr lang="en-US" sz="1000" b="1" dirty="0">
              <a:solidFill>
                <a:srgbClr val="4F81BD"/>
              </a:solidFill>
              <a:latin typeface="Calibri"/>
              <a:ea typeface="Calibri"/>
              <a:cs typeface="Times New Roman"/>
            </a:endParaRPr>
          </a:p>
        </c:rich>
      </c:tx>
      <c:layout>
        <c:manualLayout>
          <c:xMode val="edge"/>
          <c:yMode val="edge"/>
          <c:x val="0.13590275519868814"/>
          <c:y val="4.548211036992119E-2"/>
        </c:manualLayout>
      </c:layout>
      <c:overlay val="0"/>
    </c:title>
    <c:autoTitleDeleted val="0"/>
    <c:plotArea>
      <c:layout>
        <c:manualLayout>
          <c:layoutTarget val="inner"/>
          <c:xMode val="edge"/>
          <c:yMode val="edge"/>
          <c:x val="0.13648840769903794"/>
          <c:y val="0.19793710974120979"/>
          <c:w val="0.83444356955380572"/>
          <c:h val="0.60737916402050751"/>
        </c:manualLayout>
      </c:layout>
      <c:barChart>
        <c:barDir val="col"/>
        <c:grouping val="percentStacked"/>
        <c:varyColors val="0"/>
        <c:ser>
          <c:idx val="0"/>
          <c:order val="0"/>
          <c:tx>
            <c:strRef>
              <c:f>Sheet1!$A$19</c:f>
              <c:strCache>
                <c:ptCount val="1"/>
                <c:pt idx="0">
                  <c:v>Private</c:v>
                </c:pt>
              </c:strCache>
            </c:strRef>
          </c:tx>
          <c:invertIfNegative val="0"/>
          <c:cat>
            <c:strRef>
              <c:f>Sheet1!$B$18:$F$18</c:f>
              <c:strCache>
                <c:ptCount val="5"/>
                <c:pt idx="0">
                  <c:v>2006-07</c:v>
                </c:pt>
                <c:pt idx="1">
                  <c:v>2007-08</c:v>
                </c:pt>
                <c:pt idx="2">
                  <c:v>2008-09</c:v>
                </c:pt>
                <c:pt idx="3">
                  <c:v>2009-10</c:v>
                </c:pt>
                <c:pt idx="4">
                  <c:v>2010-11</c:v>
                </c:pt>
              </c:strCache>
            </c:strRef>
          </c:cat>
          <c:val>
            <c:numRef>
              <c:f>Sheet1!$B$19:$F$19</c:f>
              <c:numCache>
                <c:formatCode>General</c:formatCode>
                <c:ptCount val="5"/>
                <c:pt idx="0">
                  <c:v>13</c:v>
                </c:pt>
                <c:pt idx="1">
                  <c:v>14</c:v>
                </c:pt>
                <c:pt idx="2">
                  <c:v>15</c:v>
                </c:pt>
                <c:pt idx="3">
                  <c:v>18</c:v>
                </c:pt>
                <c:pt idx="4">
                  <c:v>22</c:v>
                </c:pt>
              </c:numCache>
            </c:numRef>
          </c:val>
        </c:ser>
        <c:ser>
          <c:idx val="1"/>
          <c:order val="1"/>
          <c:tx>
            <c:strRef>
              <c:f>Sheet1!$A$20</c:f>
              <c:strCache>
                <c:ptCount val="1"/>
                <c:pt idx="0">
                  <c:v>Central</c:v>
                </c:pt>
              </c:strCache>
            </c:strRef>
          </c:tx>
          <c:invertIfNegative val="0"/>
          <c:cat>
            <c:strRef>
              <c:f>Sheet1!$B$18:$F$18</c:f>
              <c:strCache>
                <c:ptCount val="5"/>
                <c:pt idx="0">
                  <c:v>2006-07</c:v>
                </c:pt>
                <c:pt idx="1">
                  <c:v>2007-08</c:v>
                </c:pt>
                <c:pt idx="2">
                  <c:v>2008-09</c:v>
                </c:pt>
                <c:pt idx="3">
                  <c:v>2009-10</c:v>
                </c:pt>
                <c:pt idx="4">
                  <c:v>2010-11</c:v>
                </c:pt>
              </c:strCache>
            </c:strRef>
          </c:cat>
          <c:val>
            <c:numRef>
              <c:f>Sheet1!$B$20:$F$20</c:f>
              <c:numCache>
                <c:formatCode>General</c:formatCode>
                <c:ptCount val="5"/>
                <c:pt idx="0">
                  <c:v>34</c:v>
                </c:pt>
                <c:pt idx="1">
                  <c:v>34</c:v>
                </c:pt>
                <c:pt idx="2">
                  <c:v>33</c:v>
                </c:pt>
                <c:pt idx="3">
                  <c:v>32</c:v>
                </c:pt>
                <c:pt idx="4">
                  <c:v>31</c:v>
                </c:pt>
              </c:numCache>
            </c:numRef>
          </c:val>
        </c:ser>
        <c:ser>
          <c:idx val="2"/>
          <c:order val="2"/>
          <c:tx>
            <c:strRef>
              <c:f>Sheet1!$A$21</c:f>
              <c:strCache>
                <c:ptCount val="1"/>
                <c:pt idx="0">
                  <c:v>State</c:v>
                </c:pt>
              </c:strCache>
            </c:strRef>
          </c:tx>
          <c:invertIfNegative val="0"/>
          <c:cat>
            <c:strRef>
              <c:f>Sheet1!$B$18:$F$18</c:f>
              <c:strCache>
                <c:ptCount val="5"/>
                <c:pt idx="0">
                  <c:v>2006-07</c:v>
                </c:pt>
                <c:pt idx="1">
                  <c:v>2007-08</c:v>
                </c:pt>
                <c:pt idx="2">
                  <c:v>2008-09</c:v>
                </c:pt>
                <c:pt idx="3">
                  <c:v>2009-10</c:v>
                </c:pt>
                <c:pt idx="4">
                  <c:v>2010-11</c:v>
                </c:pt>
              </c:strCache>
            </c:strRef>
          </c:cat>
          <c:val>
            <c:numRef>
              <c:f>Sheet1!$B$21:$F$21</c:f>
              <c:numCache>
                <c:formatCode>General</c:formatCode>
                <c:ptCount val="5"/>
                <c:pt idx="0">
                  <c:v>53</c:v>
                </c:pt>
                <c:pt idx="1">
                  <c:v>52</c:v>
                </c:pt>
                <c:pt idx="2">
                  <c:v>52</c:v>
                </c:pt>
                <c:pt idx="3">
                  <c:v>50</c:v>
                </c:pt>
                <c:pt idx="4">
                  <c:v>47</c:v>
                </c:pt>
              </c:numCache>
            </c:numRef>
          </c:val>
        </c:ser>
        <c:dLbls>
          <c:showLegendKey val="0"/>
          <c:showVal val="1"/>
          <c:showCatName val="0"/>
          <c:showSerName val="0"/>
          <c:showPercent val="0"/>
          <c:showBubbleSize val="0"/>
        </c:dLbls>
        <c:gapWidth val="150"/>
        <c:overlap val="100"/>
        <c:axId val="123835904"/>
        <c:axId val="123837440"/>
      </c:barChart>
      <c:catAx>
        <c:axId val="123835904"/>
        <c:scaling>
          <c:orientation val="minMax"/>
        </c:scaling>
        <c:delete val="0"/>
        <c:axPos val="b"/>
        <c:majorTickMark val="out"/>
        <c:minorTickMark val="none"/>
        <c:tickLblPos val="nextTo"/>
        <c:crossAx val="123837440"/>
        <c:crosses val="autoZero"/>
        <c:auto val="1"/>
        <c:lblAlgn val="ctr"/>
        <c:lblOffset val="100"/>
        <c:noMultiLvlLbl val="0"/>
      </c:catAx>
      <c:valAx>
        <c:axId val="123837440"/>
        <c:scaling>
          <c:orientation val="minMax"/>
        </c:scaling>
        <c:delete val="0"/>
        <c:axPos val="l"/>
        <c:title>
          <c:tx>
            <c:rich>
              <a:bodyPr rot="-5400000" vert="horz"/>
              <a:lstStyle/>
              <a:p>
                <a:pPr>
                  <a:defRPr/>
                </a:pPr>
                <a:r>
                  <a:rPr lang="en-US"/>
                  <a:t>Share of Installed Capacity (%)</a:t>
                </a:r>
              </a:p>
            </c:rich>
          </c:tx>
          <c:layout>
            <c:manualLayout>
              <c:xMode val="edge"/>
              <c:yMode val="edge"/>
              <c:x val="5.1276130878613289E-3"/>
              <c:y val="0.18096243700978437"/>
            </c:manualLayout>
          </c:layout>
          <c:overlay val="0"/>
        </c:title>
        <c:numFmt formatCode="0%" sourceLinked="1"/>
        <c:majorTickMark val="out"/>
        <c:minorTickMark val="none"/>
        <c:tickLblPos val="nextTo"/>
        <c:crossAx val="123835904"/>
        <c:crosses val="autoZero"/>
        <c:crossBetween val="between"/>
      </c:valAx>
    </c:plotArea>
    <c:legend>
      <c:legendPos val="b"/>
      <c:layout>
        <c:manualLayout>
          <c:xMode val="edge"/>
          <c:yMode val="edge"/>
          <c:x val="0.10449475065616914"/>
          <c:y val="0.8988633712452555"/>
          <c:w val="0.81878805774278263"/>
          <c:h val="7.3358850976961404E-2"/>
        </c:manualLayout>
      </c:layout>
      <c:overlay val="0"/>
    </c:legend>
    <c:plotVisOnly val="1"/>
    <c:dispBlanksAs val="gap"/>
    <c:showDLblsOverMax val="0"/>
  </c:chart>
  <c:spPr>
    <a:noFill/>
    <a:ln>
      <a:noFill/>
    </a:ln>
  </c:spPr>
  <c:txPr>
    <a:bodyPr/>
    <a:lstStyle/>
    <a:p>
      <a:pPr>
        <a:defRPr sz="1200">
          <a:latin typeface="Book Antiqua" pitchFamily="18"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Book Antiqua" pitchFamily="18" charset="0"/>
                <a:ea typeface="+mn-ea"/>
                <a:cs typeface="+mn-cs"/>
              </a:defRPr>
            </a:pPr>
            <a:r>
              <a:rPr lang="en-US" sz="1200" i="1" dirty="0" smtClean="0">
                <a:solidFill>
                  <a:srgbClr val="17365D"/>
                </a:solidFill>
                <a:latin typeface="Book Antiqua"/>
                <a:ea typeface="Calibri"/>
                <a:cs typeface="Times New Roman"/>
              </a:rPr>
              <a:t>Sources of Electricity Generation in India</a:t>
            </a:r>
            <a:endParaRPr lang="en-US" sz="1200" dirty="0"/>
          </a:p>
        </c:rich>
      </c:tx>
      <c:overlay val="0"/>
    </c:title>
    <c:autoTitleDeleted val="0"/>
    <c:plotArea>
      <c:layout>
        <c:manualLayout>
          <c:layoutTarget val="inner"/>
          <c:xMode val="edge"/>
          <c:yMode val="edge"/>
          <c:x val="0.15253215474502482"/>
          <c:y val="8.0675472508591153E-2"/>
          <c:w val="0.70770708259168802"/>
          <c:h val="0.75269579688847044"/>
        </c:manualLayout>
      </c:layout>
      <c:pieChart>
        <c:varyColors val="1"/>
        <c:ser>
          <c:idx val="0"/>
          <c:order val="0"/>
          <c:tx>
            <c:strRef>
              <c:f>'Sheet1'!$B$1</c:f>
              <c:strCache>
                <c:ptCount val="1"/>
                <c:pt idx="0">
                  <c:v>Electricity Generated</c:v>
                </c:pt>
              </c:strCache>
            </c:strRef>
          </c:tx>
          <c:dLbls>
            <c:dLbl>
              <c:idx val="4"/>
              <c:layout>
                <c:manualLayout>
                  <c:x val="2.0372417390133932E-2"/>
                  <c:y val="6.6150481189851312E-2"/>
                </c:manualLayout>
              </c:layout>
              <c:dLblPos val="bestFit"/>
              <c:showLegendKey val="0"/>
              <c:showVal val="1"/>
              <c:showCatName val="0"/>
              <c:showSerName val="0"/>
              <c:showPercent val="0"/>
              <c:showBubbleSize val="0"/>
            </c:dLbl>
            <c:dLbl>
              <c:idx val="5"/>
              <c:layout>
                <c:manualLayout>
                  <c:x val="1.7193956524665186E-2"/>
                  <c:y val="0.11128937007874015"/>
                </c:manualLayout>
              </c:layout>
              <c:dLblPos val="bestFit"/>
              <c:showLegendKey val="0"/>
              <c:showVal val="1"/>
              <c:showCatName val="0"/>
              <c:showSerName val="0"/>
              <c:showPercent val="0"/>
              <c:showBubbleSize val="0"/>
            </c:dLbl>
            <c:dLblPos val="bestFit"/>
            <c:showLegendKey val="0"/>
            <c:showVal val="1"/>
            <c:showCatName val="0"/>
            <c:showSerName val="0"/>
            <c:showPercent val="0"/>
            <c:showBubbleSize val="0"/>
            <c:showLeaderLines val="1"/>
          </c:dLbls>
          <c:cat>
            <c:strRef>
              <c:f>'Sheet1'!$A$2:$A$7</c:f>
              <c:strCache>
                <c:ptCount val="6"/>
                <c:pt idx="0">
                  <c:v>Coal</c:v>
                </c:pt>
                <c:pt idx="1">
                  <c:v>Hydro</c:v>
                </c:pt>
                <c:pt idx="2">
                  <c:v>Renewable Energy Resources</c:v>
                </c:pt>
                <c:pt idx="3">
                  <c:v>Gas</c:v>
                </c:pt>
                <c:pt idx="4">
                  <c:v>Nuclear</c:v>
                </c:pt>
                <c:pt idx="5">
                  <c:v>Diesel</c:v>
                </c:pt>
              </c:strCache>
            </c:strRef>
          </c:cat>
          <c:val>
            <c:numRef>
              <c:f>'Sheet1'!$B$2:$B$7</c:f>
              <c:numCache>
                <c:formatCode>0%</c:formatCode>
                <c:ptCount val="6"/>
                <c:pt idx="0">
                  <c:v>0.55000000000000004</c:v>
                </c:pt>
                <c:pt idx="1">
                  <c:v>0.21000000000000021</c:v>
                </c:pt>
                <c:pt idx="2">
                  <c:v>0.1100000000000001</c:v>
                </c:pt>
                <c:pt idx="3">
                  <c:v>0.1</c:v>
                </c:pt>
                <c:pt idx="4">
                  <c:v>2.0000000000000052E-2</c:v>
                </c:pt>
                <c:pt idx="5">
                  <c:v>1.0000000000000031E-2</c:v>
                </c:pt>
              </c:numCache>
            </c:numRef>
          </c:val>
        </c:ser>
        <c:dLbls>
          <c:showLegendKey val="0"/>
          <c:showVal val="0"/>
          <c:showCatName val="0"/>
          <c:showSerName val="0"/>
          <c:showPercent val="0"/>
          <c:showBubbleSize val="0"/>
          <c:showLeaderLines val="1"/>
        </c:dLbls>
        <c:firstSliceAng val="0"/>
      </c:pieChart>
    </c:plotArea>
    <c:legend>
      <c:legendPos val="b"/>
      <c:layout>
        <c:manualLayout>
          <c:xMode val="edge"/>
          <c:yMode val="edge"/>
          <c:x val="5.4210536901278181E-2"/>
          <c:y val="0.82316759172822418"/>
          <c:w val="0.94578946309872214"/>
          <c:h val="0.1269255908894121"/>
        </c:manualLayout>
      </c:layout>
      <c:overlay val="0"/>
    </c:legend>
    <c:plotVisOnly val="1"/>
    <c:dispBlanksAs val="gap"/>
    <c:showDLblsOverMax val="0"/>
  </c:chart>
  <c:spPr>
    <a:noFill/>
    <a:ln>
      <a:noFill/>
    </a:ln>
  </c:spPr>
  <c:txPr>
    <a:bodyPr/>
    <a:lstStyle/>
    <a:p>
      <a:pPr algn="just">
        <a:defRPr>
          <a:latin typeface="Book Antiqua" pitchFamily="18"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manualLayout>
          <c:layoutTarget val="inner"/>
          <c:xMode val="edge"/>
          <c:yMode val="edge"/>
          <c:x val="0.15046139232596262"/>
          <c:y val="0.21579024496937896"/>
          <c:w val="0.78375546806649365"/>
          <c:h val="0.66848928258967699"/>
        </c:manualLayout>
      </c:layout>
      <c:barChart>
        <c:barDir val="col"/>
        <c:grouping val="clustered"/>
        <c:varyColors val="0"/>
        <c:ser>
          <c:idx val="0"/>
          <c:order val="0"/>
          <c:tx>
            <c:strRef>
              <c:f>'AT&amp;C '!$C$4</c:f>
              <c:strCache>
                <c:ptCount val="1"/>
                <c:pt idx="0">
                  <c:v>Aggregate Book Losses – All Utilities (Rs Crore)</c:v>
                </c:pt>
              </c:strCache>
            </c:strRef>
          </c:tx>
          <c:invertIfNegative val="0"/>
          <c:cat>
            <c:strRef>
              <c:f>'AT&amp;C '!$C$5:$G$5</c:f>
              <c:strCache>
                <c:ptCount val="5"/>
                <c:pt idx="0">
                  <c:v>2006-07</c:v>
                </c:pt>
                <c:pt idx="1">
                  <c:v>2007-08</c:v>
                </c:pt>
                <c:pt idx="2">
                  <c:v>2008-09</c:v>
                </c:pt>
                <c:pt idx="3">
                  <c:v>2009-10</c:v>
                </c:pt>
                <c:pt idx="4">
                  <c:v>2010-11</c:v>
                </c:pt>
              </c:strCache>
            </c:strRef>
          </c:cat>
          <c:val>
            <c:numRef>
              <c:f>'AT&amp;C '!$C$6:$G$6</c:f>
              <c:numCache>
                <c:formatCode>General</c:formatCode>
                <c:ptCount val="5"/>
                <c:pt idx="0">
                  <c:v>-17057</c:v>
                </c:pt>
                <c:pt idx="1">
                  <c:v>-15990</c:v>
                </c:pt>
                <c:pt idx="2">
                  <c:v>-24796</c:v>
                </c:pt>
                <c:pt idx="3">
                  <c:v>-30466</c:v>
                </c:pt>
                <c:pt idx="4">
                  <c:v>-29701</c:v>
                </c:pt>
              </c:numCache>
            </c:numRef>
          </c:val>
        </c:ser>
        <c:dLbls>
          <c:showLegendKey val="0"/>
          <c:showVal val="1"/>
          <c:showCatName val="0"/>
          <c:showSerName val="0"/>
          <c:showPercent val="0"/>
          <c:showBubbleSize val="0"/>
        </c:dLbls>
        <c:gapWidth val="150"/>
        <c:axId val="127737856"/>
        <c:axId val="127739392"/>
      </c:barChart>
      <c:catAx>
        <c:axId val="127737856"/>
        <c:scaling>
          <c:orientation val="minMax"/>
        </c:scaling>
        <c:delete val="0"/>
        <c:axPos val="b"/>
        <c:majorTickMark val="out"/>
        <c:minorTickMark val="none"/>
        <c:tickLblPos val="high"/>
        <c:crossAx val="127739392"/>
        <c:crosses val="autoZero"/>
        <c:auto val="1"/>
        <c:lblAlgn val="ctr"/>
        <c:lblOffset val="100"/>
        <c:noMultiLvlLbl val="0"/>
      </c:catAx>
      <c:valAx>
        <c:axId val="127739392"/>
        <c:scaling>
          <c:orientation val="minMax"/>
          <c:max val="0"/>
        </c:scaling>
        <c:delete val="0"/>
        <c:axPos val="l"/>
        <c:title>
          <c:tx>
            <c:rich>
              <a:bodyPr rot="-5400000" vert="horz"/>
              <a:lstStyle/>
              <a:p>
                <a:pPr>
                  <a:defRPr/>
                </a:pPr>
                <a:r>
                  <a:rPr lang="en-US"/>
                  <a:t>INR Crore</a:t>
                </a:r>
              </a:p>
            </c:rich>
          </c:tx>
          <c:overlay val="0"/>
        </c:title>
        <c:numFmt formatCode="General" sourceLinked="1"/>
        <c:majorTickMark val="out"/>
        <c:minorTickMark val="none"/>
        <c:tickLblPos val="nextTo"/>
        <c:crossAx val="127737856"/>
        <c:crosses val="autoZero"/>
        <c:crossBetween val="between"/>
      </c:valAx>
    </c:plotArea>
    <c:plotVisOnly val="1"/>
    <c:dispBlanksAs val="gap"/>
    <c:showDLblsOverMax val="0"/>
  </c:chart>
  <c:spPr>
    <a:noFill/>
    <a:ln>
      <a:noFill/>
    </a:ln>
  </c:spPr>
  <c:txPr>
    <a:bodyPr/>
    <a:lstStyle/>
    <a:p>
      <a:pPr>
        <a:defRPr sz="1400">
          <a:latin typeface="Book Antiqua" pitchFamily="18"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[Electricity generation and distribution company list.xlsx]Sheet2!PivotTable2</c:name>
    <c:fmtId val="-1"/>
  </c:pivotSource>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400" b="1" i="1" u="none" strike="noStrike" kern="1200" baseline="0">
                <a:solidFill>
                  <a:prstClr val="black"/>
                </a:solidFill>
                <a:latin typeface="Book Antiqua" pitchFamily="18" charset="0"/>
                <a:ea typeface="+mn-ea"/>
                <a:cs typeface="+mn-cs"/>
              </a:defRPr>
            </a:pPr>
            <a:r>
              <a:rPr lang="en-US" sz="1400" i="1" dirty="0" smtClean="0"/>
              <a:t>Number of Private Companies in Electricity Generation from 1991- 2012 </a:t>
            </a:r>
            <a:endParaRPr lang="en-US" sz="1400" i="1" dirty="0"/>
          </a:p>
        </c:rich>
      </c:tx>
      <c:overlay val="0"/>
    </c:title>
    <c:autoTitleDeleted val="0"/>
    <c:pivotFmts>
      <c:pivotFmt>
        <c:idx val="0"/>
        <c:marker>
          <c:symbol val="none"/>
        </c:marker>
        <c:dLbl>
          <c:idx val="0"/>
          <c:spPr/>
          <c:txPr>
            <a:bodyPr/>
            <a:lstStyle/>
            <a:p>
              <a:pPr>
                <a:defRPr/>
              </a:pPr>
              <a:endParaRPr lang="en-US"/>
            </a:p>
          </c:txPr>
          <c:dLblPos val="outEnd"/>
          <c:showLegendKey val="0"/>
          <c:showVal val="1"/>
          <c:showCatName val="0"/>
          <c:showSerName val="0"/>
          <c:showPercent val="0"/>
          <c:showBubbleSize val="0"/>
        </c:dLbl>
      </c:pivotFmt>
      <c:pivotFmt>
        <c:idx val="1"/>
        <c:marker>
          <c:symbol val="none"/>
        </c:marker>
        <c:dLbl>
          <c:idx val="0"/>
          <c:spPr/>
          <c:txPr>
            <a:bodyPr/>
            <a:lstStyle/>
            <a:p>
              <a:pPr>
                <a:defRPr/>
              </a:pPr>
              <a:endParaRPr lang="en-US"/>
            </a:p>
          </c:txPr>
          <c:dLblPos val="outEnd"/>
          <c:showLegendKey val="0"/>
          <c:showVal val="1"/>
          <c:showCatName val="0"/>
          <c:showSerName val="0"/>
          <c:showPercent val="0"/>
          <c:showBubbleSize val="0"/>
        </c:dLbl>
      </c:pivotFmt>
    </c:pivotFmts>
    <c:plotArea>
      <c:layout>
        <c:manualLayout>
          <c:layoutTarget val="inner"/>
          <c:xMode val="edge"/>
          <c:yMode val="edge"/>
          <c:x val="9.3833703479372754E-2"/>
          <c:y val="0.12581856955380577"/>
          <c:w val="0.86986624268120361"/>
          <c:h val="0.6511860600758238"/>
        </c:manualLayout>
      </c:layout>
      <c:barChart>
        <c:barDir val="col"/>
        <c:grouping val="clustered"/>
        <c:varyColors val="0"/>
        <c:ser>
          <c:idx val="0"/>
          <c:order val="0"/>
          <c:tx>
            <c:strRef>
              <c:f>Sheet2!$B$3</c:f>
              <c:strCache>
                <c:ptCount val="1"/>
                <c:pt idx="0">
                  <c:v>Total</c:v>
                </c:pt>
              </c:strCache>
            </c:strRef>
          </c:tx>
          <c:invertIfNegative val="0"/>
          <c:cat>
            <c:strRef>
              <c:f>Sheet2!$A$4:$A$26</c:f>
              <c:strCache>
                <c:ptCount val="2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strCache>
            </c:strRef>
          </c:cat>
          <c:val>
            <c:numRef>
              <c:f>Sheet2!$B$4:$B$26</c:f>
              <c:numCache>
                <c:formatCode>General</c:formatCode>
                <c:ptCount val="22"/>
                <c:pt idx="0">
                  <c:v>4</c:v>
                </c:pt>
                <c:pt idx="1">
                  <c:v>6</c:v>
                </c:pt>
                <c:pt idx="2">
                  <c:v>6</c:v>
                </c:pt>
                <c:pt idx="3">
                  <c:v>15</c:v>
                </c:pt>
                <c:pt idx="4">
                  <c:v>32</c:v>
                </c:pt>
                <c:pt idx="5">
                  <c:v>18</c:v>
                </c:pt>
                <c:pt idx="6">
                  <c:v>18</c:v>
                </c:pt>
                <c:pt idx="7">
                  <c:v>11</c:v>
                </c:pt>
                <c:pt idx="8">
                  <c:v>3</c:v>
                </c:pt>
                <c:pt idx="9">
                  <c:v>9</c:v>
                </c:pt>
                <c:pt idx="10">
                  <c:v>8</c:v>
                </c:pt>
                <c:pt idx="11">
                  <c:v>6</c:v>
                </c:pt>
                <c:pt idx="12">
                  <c:v>11</c:v>
                </c:pt>
                <c:pt idx="13">
                  <c:v>5</c:v>
                </c:pt>
                <c:pt idx="14">
                  <c:v>25</c:v>
                </c:pt>
                <c:pt idx="15">
                  <c:v>9</c:v>
                </c:pt>
                <c:pt idx="16">
                  <c:v>33</c:v>
                </c:pt>
                <c:pt idx="17">
                  <c:v>41</c:v>
                </c:pt>
                <c:pt idx="18">
                  <c:v>14</c:v>
                </c:pt>
                <c:pt idx="19">
                  <c:v>10</c:v>
                </c:pt>
                <c:pt idx="20">
                  <c:v>2</c:v>
                </c:pt>
                <c:pt idx="21">
                  <c:v>1</c:v>
                </c:pt>
              </c:numCache>
            </c:numRef>
          </c:val>
        </c:ser>
        <c:dLbls>
          <c:showLegendKey val="0"/>
          <c:showVal val="1"/>
          <c:showCatName val="0"/>
          <c:showSerName val="0"/>
          <c:showPercent val="0"/>
          <c:showBubbleSize val="0"/>
        </c:dLbls>
        <c:gapWidth val="150"/>
        <c:axId val="127952384"/>
        <c:axId val="127954304"/>
      </c:barChart>
      <c:catAx>
        <c:axId val="127952384"/>
        <c:scaling>
          <c:orientation val="minMax"/>
        </c:scaling>
        <c:delete val="0"/>
        <c:axPos val="b"/>
        <c:title>
          <c:tx>
            <c:rich>
              <a:bodyPr/>
              <a:lstStyle/>
              <a:p>
                <a:pPr>
                  <a:defRPr/>
                </a:pPr>
                <a:r>
                  <a:rPr lang="en-US"/>
                  <a:t>Year</a:t>
                </a:r>
              </a:p>
            </c:rich>
          </c:tx>
          <c:layout>
            <c:manualLayout>
              <c:xMode val="edge"/>
              <c:yMode val="edge"/>
              <c:x val="0.4694077663369039"/>
              <c:y val="0.90277777777777779"/>
            </c:manualLayout>
          </c:layout>
          <c:overlay val="0"/>
        </c:title>
        <c:majorTickMark val="out"/>
        <c:minorTickMark val="none"/>
        <c:tickLblPos val="nextTo"/>
        <c:crossAx val="127954304"/>
        <c:crosses val="autoZero"/>
        <c:auto val="1"/>
        <c:lblAlgn val="ctr"/>
        <c:lblOffset val="100"/>
        <c:noMultiLvlLbl val="0"/>
      </c:catAx>
      <c:valAx>
        <c:axId val="127954304"/>
        <c:scaling>
          <c:orientation val="minMax"/>
        </c:scaling>
        <c:delete val="0"/>
        <c:axPos val="l"/>
        <c:title>
          <c:tx>
            <c:rich>
              <a:bodyPr rot="-5400000" vert="horz"/>
              <a:lstStyle/>
              <a:p>
                <a:pPr>
                  <a:defRPr/>
                </a:pPr>
                <a:r>
                  <a:rPr lang="en-US"/>
                  <a:t>Number of private companies</a:t>
                </a:r>
              </a:p>
            </c:rich>
          </c:tx>
          <c:layout>
            <c:manualLayout>
              <c:xMode val="edge"/>
              <c:yMode val="edge"/>
              <c:x val="6.2926509186351804E-3"/>
              <c:y val="8.3336249635462267E-2"/>
            </c:manualLayout>
          </c:layout>
          <c:overlay val="0"/>
        </c:title>
        <c:numFmt formatCode="General" sourceLinked="1"/>
        <c:majorTickMark val="out"/>
        <c:minorTickMark val="none"/>
        <c:tickLblPos val="nextTo"/>
        <c:crossAx val="127952384"/>
        <c:crosses val="autoZero"/>
        <c:crossBetween val="between"/>
      </c:valAx>
    </c:plotArea>
    <c:plotVisOnly val="1"/>
    <c:dispBlanksAs val="gap"/>
    <c:showDLblsOverMax val="0"/>
  </c:chart>
  <c:spPr>
    <a:noFill/>
    <a:ln>
      <a:noFill/>
    </a:ln>
  </c:spPr>
  <c:txPr>
    <a:bodyPr/>
    <a:lstStyle/>
    <a:p>
      <a:pPr>
        <a:defRPr sz="1200">
          <a:latin typeface="Book Antiqua" pitchFamily="18"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en-US" sz="1400" b="1" i="1" u="none" strike="noStrike" baseline="0" dirty="0" smtClean="0"/>
              <a:t>Power Supply Position from 2002-03 to 2011-12</a:t>
            </a:r>
            <a:endParaRPr lang="en-US" sz="1400" dirty="0"/>
          </a:p>
        </c:rich>
      </c:tx>
      <c:overlay val="0"/>
    </c:title>
    <c:autoTitleDeleted val="0"/>
    <c:plotArea>
      <c:layout>
        <c:manualLayout>
          <c:layoutTarget val="inner"/>
          <c:xMode val="edge"/>
          <c:yMode val="edge"/>
          <c:x val="9.768843798371353E-2"/>
          <c:y val="0.19031058617672791"/>
          <c:w val="0.7924638266370545"/>
          <c:h val="0.5736339207599046"/>
        </c:manualLayout>
      </c:layout>
      <c:areaChart>
        <c:grouping val="standard"/>
        <c:varyColors val="0"/>
        <c:ser>
          <c:idx val="2"/>
          <c:order val="2"/>
          <c:tx>
            <c:strRef>
              <c:f>Sheet1!$D$1</c:f>
              <c:strCache>
                <c:ptCount val="1"/>
                <c:pt idx="0">
                  <c:v>Energy Shortage</c:v>
                </c:pt>
              </c:strCache>
            </c:strRef>
          </c:tx>
          <c:cat>
            <c:strRef>
              <c:f>Sheet1!$A$2:$A$12</c:f>
              <c:strCache>
                <c:ptCount val="11"/>
                <c:pt idx="0">
                  <c:v>2002-03</c:v>
                </c:pt>
                <c:pt idx="1">
                  <c:v>2003-04</c:v>
                </c:pt>
                <c:pt idx="2">
                  <c:v>2004-05</c:v>
                </c:pt>
                <c:pt idx="3">
                  <c:v>2005-06</c:v>
                </c:pt>
                <c:pt idx="4">
                  <c:v>2006-07</c:v>
                </c:pt>
                <c:pt idx="5">
                  <c:v>2007-08</c:v>
                </c:pt>
                <c:pt idx="6">
                  <c:v>2008-09</c:v>
                </c:pt>
                <c:pt idx="7">
                  <c:v>2009-10</c:v>
                </c:pt>
                <c:pt idx="8">
                  <c:v>2010-11</c:v>
                </c:pt>
                <c:pt idx="9">
                  <c:v>2010-11*</c:v>
                </c:pt>
                <c:pt idx="10">
                  <c:v>2011-12*#</c:v>
                </c:pt>
              </c:strCache>
            </c:strRef>
          </c:cat>
          <c:val>
            <c:numRef>
              <c:f>Sheet1!$D$2:$D$12</c:f>
              <c:numCache>
                <c:formatCode>0.0</c:formatCode>
                <c:ptCount val="11"/>
                <c:pt idx="0">
                  <c:v>0.48093000000000008</c:v>
                </c:pt>
                <c:pt idx="1">
                  <c:v>0.39866000000000723</c:v>
                </c:pt>
                <c:pt idx="2">
                  <c:v>0.43258000000000763</c:v>
                </c:pt>
                <c:pt idx="3">
                  <c:v>0.52735000000000021</c:v>
                </c:pt>
                <c:pt idx="4">
                  <c:v>0.66091999999999995</c:v>
                </c:pt>
                <c:pt idx="5">
                  <c:v>0.72391999999999967</c:v>
                </c:pt>
                <c:pt idx="6">
                  <c:v>0.86000999999999994</c:v>
                </c:pt>
                <c:pt idx="7">
                  <c:v>0.83949999999999925</c:v>
                </c:pt>
                <c:pt idx="8">
                  <c:v>0.7323599999999999</c:v>
                </c:pt>
                <c:pt idx="9">
                  <c:v>0.50122</c:v>
                </c:pt>
                <c:pt idx="10">
                  <c:v>0.44788000000000538</c:v>
                </c:pt>
              </c:numCache>
            </c:numRef>
          </c:val>
        </c:ser>
        <c:dLbls>
          <c:showLegendKey val="0"/>
          <c:showVal val="0"/>
          <c:showCatName val="0"/>
          <c:showSerName val="0"/>
          <c:showPercent val="0"/>
          <c:showBubbleSize val="0"/>
        </c:dLbls>
        <c:axId val="128288640"/>
        <c:axId val="128290176"/>
      </c:areaChart>
      <c:barChart>
        <c:barDir val="col"/>
        <c:grouping val="clustered"/>
        <c:varyColors val="0"/>
        <c:ser>
          <c:idx val="0"/>
          <c:order val="0"/>
          <c:tx>
            <c:strRef>
              <c:f>Sheet1!$B$1</c:f>
              <c:strCache>
                <c:ptCount val="1"/>
                <c:pt idx="0">
                  <c:v>Energy Requirement</c:v>
                </c:pt>
              </c:strCache>
            </c:strRef>
          </c:tx>
          <c:invertIfNegative val="0"/>
          <c:dLbls>
            <c:dLblPos val="inBase"/>
            <c:showLegendKey val="0"/>
            <c:showVal val="1"/>
            <c:showCatName val="0"/>
            <c:showSerName val="0"/>
            <c:showPercent val="0"/>
            <c:showBubbleSize val="0"/>
            <c:showLeaderLines val="0"/>
          </c:dLbls>
          <c:cat>
            <c:strRef>
              <c:f>Sheet1!$A$2:$A$12</c:f>
              <c:strCache>
                <c:ptCount val="11"/>
                <c:pt idx="0">
                  <c:v>2002-03</c:v>
                </c:pt>
                <c:pt idx="1">
                  <c:v>2003-04</c:v>
                </c:pt>
                <c:pt idx="2">
                  <c:v>2004-05</c:v>
                </c:pt>
                <c:pt idx="3">
                  <c:v>2005-06</c:v>
                </c:pt>
                <c:pt idx="4">
                  <c:v>2006-07</c:v>
                </c:pt>
                <c:pt idx="5">
                  <c:v>2007-08</c:v>
                </c:pt>
                <c:pt idx="6">
                  <c:v>2008-09</c:v>
                </c:pt>
                <c:pt idx="7">
                  <c:v>2009-10</c:v>
                </c:pt>
                <c:pt idx="8">
                  <c:v>2010-11</c:v>
                </c:pt>
                <c:pt idx="9">
                  <c:v>2010-11*</c:v>
                </c:pt>
                <c:pt idx="10">
                  <c:v>2011-12*#</c:v>
                </c:pt>
              </c:strCache>
            </c:strRef>
          </c:cat>
          <c:val>
            <c:numRef>
              <c:f>Sheet1!$B$2:$B$12</c:f>
              <c:numCache>
                <c:formatCode>0.0</c:formatCode>
                <c:ptCount val="11"/>
                <c:pt idx="0">
                  <c:v>5.4598300000000002</c:v>
                </c:pt>
                <c:pt idx="1">
                  <c:v>5.5926400000000003</c:v>
                </c:pt>
                <c:pt idx="2">
                  <c:v>5.9137300000000002</c:v>
                </c:pt>
                <c:pt idx="3">
                  <c:v>6.3155399999999755</c:v>
                </c:pt>
                <c:pt idx="4">
                  <c:v>6.9058700000000002</c:v>
                </c:pt>
                <c:pt idx="5">
                  <c:v>7.37052</c:v>
                </c:pt>
                <c:pt idx="6">
                  <c:v>7.7703899999999999</c:v>
                </c:pt>
                <c:pt idx="7">
                  <c:v>8.3059400000000068</c:v>
                </c:pt>
                <c:pt idx="8">
                  <c:v>8.6159100000000013</c:v>
                </c:pt>
                <c:pt idx="9">
                  <c:v>5.6681799999999845</c:v>
                </c:pt>
                <c:pt idx="10">
                  <c:v>6.1386900000000004</c:v>
                </c:pt>
              </c:numCache>
            </c:numRef>
          </c:val>
        </c:ser>
        <c:ser>
          <c:idx val="1"/>
          <c:order val="1"/>
          <c:tx>
            <c:strRef>
              <c:f>Sheet1!$C$1</c:f>
              <c:strCache>
                <c:ptCount val="1"/>
                <c:pt idx="0">
                  <c:v>Energy Availability</c:v>
                </c:pt>
              </c:strCache>
            </c:strRef>
          </c:tx>
          <c:invertIfNegative val="0"/>
          <c:dLbls>
            <c:dLbl>
              <c:idx val="0"/>
              <c:layout>
                <c:manualLayout>
                  <c:x val="-2.1299254526091602E-3"/>
                  <c:y val="1.2902887139107989E-2"/>
                </c:manualLayout>
              </c:layout>
              <c:dLblPos val="outEnd"/>
              <c:showLegendKey val="0"/>
              <c:showVal val="1"/>
              <c:showCatName val="0"/>
              <c:showSerName val="0"/>
              <c:showPercent val="0"/>
              <c:showBubbleSize val="0"/>
            </c:dLbl>
            <c:dLbl>
              <c:idx val="1"/>
              <c:layout>
                <c:manualLayout>
                  <c:x val="2.1299254526091619E-3"/>
                  <c:y val="2.1505376344086041E-2"/>
                </c:manualLayout>
              </c:layout>
              <c:dLblPos val="outEnd"/>
              <c:showLegendKey val="0"/>
              <c:showVal val="1"/>
              <c:showCatName val="0"/>
              <c:showSerName val="0"/>
              <c:showPercent val="0"/>
              <c:showBubbleSize val="0"/>
            </c:dLbl>
            <c:dLbl>
              <c:idx val="2"/>
              <c:layout>
                <c:manualLayout>
                  <c:x val="4.2598509052183533E-3"/>
                  <c:y val="2.5806451612903271E-2"/>
                </c:manualLayout>
              </c:layout>
              <c:dLblPos val="outEnd"/>
              <c:showLegendKey val="0"/>
              <c:showVal val="1"/>
              <c:showCatName val="0"/>
              <c:showSerName val="0"/>
              <c:showPercent val="0"/>
              <c:showBubbleSize val="0"/>
            </c:dLbl>
            <c:dLbl>
              <c:idx val="3"/>
              <c:layout>
                <c:manualLayout>
                  <c:x val="4.2598509052183533E-3"/>
                  <c:y val="1.2903225806451583E-2"/>
                </c:manualLayout>
              </c:layout>
              <c:dLblPos val="outEnd"/>
              <c:showLegendKey val="0"/>
              <c:showVal val="1"/>
              <c:showCatName val="0"/>
              <c:showSerName val="0"/>
              <c:showPercent val="0"/>
              <c:showBubbleSize val="0"/>
            </c:dLbl>
            <c:dLbl>
              <c:idx val="4"/>
              <c:layout>
                <c:manualLayout>
                  <c:x val="2.1299254526091619E-3"/>
                  <c:y val="1.2903225806451623E-2"/>
                </c:manualLayout>
              </c:layout>
              <c:dLblPos val="outEnd"/>
              <c:showLegendKey val="0"/>
              <c:showVal val="1"/>
              <c:showCatName val="0"/>
              <c:showSerName val="0"/>
              <c:showPercent val="0"/>
              <c:showBubbleSize val="0"/>
            </c:dLbl>
            <c:dLbl>
              <c:idx val="5"/>
              <c:layout>
                <c:manualLayout>
                  <c:x val="6.3897763578274818E-3"/>
                  <c:y val="1.2903225806451623E-2"/>
                </c:manualLayout>
              </c:layout>
              <c:dLblPos val="outEnd"/>
              <c:showLegendKey val="0"/>
              <c:showVal val="1"/>
              <c:showCatName val="0"/>
              <c:showSerName val="0"/>
              <c:showPercent val="0"/>
              <c:showBubbleSize val="0"/>
            </c:dLbl>
            <c:dLbl>
              <c:idx val="6"/>
              <c:layout>
                <c:manualLayout>
                  <c:x val="4.2598509052183533E-3"/>
                  <c:y val="8.6021505376344728E-3"/>
                </c:manualLayout>
              </c:layout>
              <c:dLblPos val="outEnd"/>
              <c:showLegendKey val="0"/>
              <c:showVal val="1"/>
              <c:showCatName val="0"/>
              <c:showSerName val="0"/>
              <c:showPercent val="0"/>
              <c:showBubbleSize val="0"/>
            </c:dLbl>
            <c:dLbl>
              <c:idx val="7"/>
              <c:layout>
                <c:manualLayout>
                  <c:x val="7.8096364419812048E-17"/>
                  <c:y val="1.7204301075268862E-2"/>
                </c:manualLayout>
              </c:layout>
              <c:dLblPos val="outEnd"/>
              <c:showLegendKey val="0"/>
              <c:showVal val="1"/>
              <c:showCatName val="0"/>
              <c:showSerName val="0"/>
              <c:showPercent val="0"/>
              <c:showBubbleSize val="0"/>
            </c:dLbl>
            <c:dLbl>
              <c:idx val="8"/>
              <c:layout>
                <c:manualLayout>
                  <c:x val="6.3897763578274818E-3"/>
                  <c:y val="4.3010752688171965E-3"/>
                </c:manualLayout>
              </c:layout>
              <c:dLblPos val="outEnd"/>
              <c:showLegendKey val="0"/>
              <c:showVal val="1"/>
              <c:showCatName val="0"/>
              <c:showSerName val="0"/>
              <c:showPercent val="0"/>
              <c:showBubbleSize val="0"/>
            </c:dLbl>
            <c:dLbl>
              <c:idx val="9"/>
              <c:layout>
                <c:manualLayout>
                  <c:x val="8.5197018104367066E-3"/>
                  <c:y val="1.2903225806451623E-2"/>
                </c:manualLayout>
              </c:layout>
              <c:dLblPos val="outEnd"/>
              <c:showLegendKey val="0"/>
              <c:showVal val="1"/>
              <c:showCatName val="0"/>
              <c:showSerName val="0"/>
              <c:showPercent val="0"/>
              <c:showBubbleSize val="0"/>
            </c:dLbl>
            <c:dLbl>
              <c:idx val="10"/>
              <c:layout>
                <c:manualLayout>
                  <c:x val="6.3897763578274818E-3"/>
                  <c:y val="4.3010752688171713E-3"/>
                </c:manualLayout>
              </c:layout>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Sheet1!$A$2:$A$12</c:f>
              <c:strCache>
                <c:ptCount val="11"/>
                <c:pt idx="0">
                  <c:v>2002-03</c:v>
                </c:pt>
                <c:pt idx="1">
                  <c:v>2003-04</c:v>
                </c:pt>
                <c:pt idx="2">
                  <c:v>2004-05</c:v>
                </c:pt>
                <c:pt idx="3">
                  <c:v>2005-06</c:v>
                </c:pt>
                <c:pt idx="4">
                  <c:v>2006-07</c:v>
                </c:pt>
                <c:pt idx="5">
                  <c:v>2007-08</c:v>
                </c:pt>
                <c:pt idx="6">
                  <c:v>2008-09</c:v>
                </c:pt>
                <c:pt idx="7">
                  <c:v>2009-10</c:v>
                </c:pt>
                <c:pt idx="8">
                  <c:v>2010-11</c:v>
                </c:pt>
                <c:pt idx="9">
                  <c:v>2010-11*</c:v>
                </c:pt>
                <c:pt idx="10">
                  <c:v>2011-12*#</c:v>
                </c:pt>
              </c:strCache>
            </c:strRef>
          </c:cat>
          <c:val>
            <c:numRef>
              <c:f>Sheet1!$C$2:$C$12</c:f>
              <c:numCache>
                <c:formatCode>0.0</c:formatCode>
                <c:ptCount val="11"/>
                <c:pt idx="0">
                  <c:v>4.9789000000000003</c:v>
                </c:pt>
                <c:pt idx="1">
                  <c:v>5.1939799999999945</c:v>
                </c:pt>
                <c:pt idx="2">
                  <c:v>5.4811500000000004</c:v>
                </c:pt>
                <c:pt idx="3">
                  <c:v>5.7881900000000002</c:v>
                </c:pt>
                <c:pt idx="4">
                  <c:v>6.2449499999999976</c:v>
                </c:pt>
                <c:pt idx="5">
                  <c:v>6.6466000000000003</c:v>
                </c:pt>
                <c:pt idx="6">
                  <c:v>6.91038</c:v>
                </c:pt>
                <c:pt idx="7">
                  <c:v>7.4664400000000004</c:v>
                </c:pt>
                <c:pt idx="8">
                  <c:v>7.8835499999999996</c:v>
                </c:pt>
                <c:pt idx="9">
                  <c:v>5.1669599999999845</c:v>
                </c:pt>
                <c:pt idx="10">
                  <c:v>5.6908099999999955</c:v>
                </c:pt>
              </c:numCache>
            </c:numRef>
          </c:val>
        </c:ser>
        <c:dLbls>
          <c:showLegendKey val="0"/>
          <c:showVal val="0"/>
          <c:showCatName val="0"/>
          <c:showSerName val="0"/>
          <c:showPercent val="0"/>
          <c:showBubbleSize val="0"/>
        </c:dLbls>
        <c:gapWidth val="150"/>
        <c:axId val="128288640"/>
        <c:axId val="128290176"/>
      </c:barChart>
      <c:lineChart>
        <c:grouping val="standard"/>
        <c:varyColors val="0"/>
        <c:ser>
          <c:idx val="3"/>
          <c:order val="3"/>
          <c:tx>
            <c:strRef>
              <c:f>Sheet1!$E$1</c:f>
              <c:strCache>
                <c:ptCount val="1"/>
                <c:pt idx="0">
                  <c:v>Energy Shortage (%)</c:v>
                </c:pt>
              </c:strCache>
            </c:strRef>
          </c:tx>
          <c:marker>
            <c:symbol val="none"/>
          </c:marker>
          <c:dLbls>
            <c:dLbl>
              <c:idx val="0"/>
              <c:layout>
                <c:manualLayout>
                  <c:x val="-2.4307816155568446E-2"/>
                  <c:y val="-2.7924815849631732E-2"/>
                </c:manualLayout>
              </c:layout>
              <c:dLblPos val="r"/>
              <c:showLegendKey val="0"/>
              <c:showVal val="1"/>
              <c:showCatName val="0"/>
              <c:showSerName val="0"/>
              <c:showPercent val="0"/>
              <c:showBubbleSize val="0"/>
            </c:dLbl>
            <c:dLbl>
              <c:idx val="7"/>
              <c:layout>
                <c:manualLayout>
                  <c:x val="-4.4606005718933812E-2"/>
                  <c:y val="-8.6462450258233861E-2"/>
                </c:manualLayout>
              </c:layout>
              <c:dLblPos val="r"/>
              <c:showLegendKey val="0"/>
              <c:showVal val="1"/>
              <c:showCatName val="0"/>
              <c:showSerName val="0"/>
              <c:showPercent val="0"/>
              <c:showBubbleSize val="0"/>
            </c:dLbl>
            <c:dLbl>
              <c:idx val="8"/>
              <c:layout>
                <c:manualLayout>
                  <c:x val="-4.3466579457122123E-2"/>
                  <c:y val="-0.21119363305393279"/>
                </c:manualLayout>
              </c:layout>
              <c:dLblPos val="r"/>
              <c:showLegendKey val="0"/>
              <c:showVal val="1"/>
              <c:showCatName val="0"/>
              <c:showSerName val="0"/>
              <c:showPercent val="0"/>
              <c:showBubbleSize val="0"/>
            </c:dLbl>
            <c:dLbl>
              <c:idx val="10"/>
              <c:layout>
                <c:manualLayout>
                  <c:x val="-4.3466579457122123E-2"/>
                  <c:y val="-7.3559224451782382E-2"/>
                </c:manualLayout>
              </c:layout>
              <c:dLblPos val="r"/>
              <c:showLegendKey val="0"/>
              <c:showVal val="1"/>
              <c:showCatName val="0"/>
              <c:showSerName val="0"/>
              <c:showPercent val="0"/>
              <c:showBubbleSize val="0"/>
            </c:dLbl>
            <c:dLblPos val="t"/>
            <c:showLegendKey val="0"/>
            <c:showVal val="1"/>
            <c:showCatName val="0"/>
            <c:showSerName val="0"/>
            <c:showPercent val="0"/>
            <c:showBubbleSize val="0"/>
            <c:showLeaderLines val="0"/>
          </c:dLbls>
          <c:cat>
            <c:strRef>
              <c:f>Sheet1!$A$2:$A$12</c:f>
              <c:strCache>
                <c:ptCount val="11"/>
                <c:pt idx="0">
                  <c:v>2002-03</c:v>
                </c:pt>
                <c:pt idx="1">
                  <c:v>2003-04</c:v>
                </c:pt>
                <c:pt idx="2">
                  <c:v>2004-05</c:v>
                </c:pt>
                <c:pt idx="3">
                  <c:v>2005-06</c:v>
                </c:pt>
                <c:pt idx="4">
                  <c:v>2006-07</c:v>
                </c:pt>
                <c:pt idx="5">
                  <c:v>2007-08</c:v>
                </c:pt>
                <c:pt idx="6">
                  <c:v>2008-09</c:v>
                </c:pt>
                <c:pt idx="7">
                  <c:v>2009-10</c:v>
                </c:pt>
                <c:pt idx="8">
                  <c:v>2010-11</c:v>
                </c:pt>
                <c:pt idx="9">
                  <c:v>2010-11*</c:v>
                </c:pt>
                <c:pt idx="10">
                  <c:v>2011-12*#</c:v>
                </c:pt>
              </c:strCache>
            </c:strRef>
          </c:cat>
          <c:val>
            <c:numRef>
              <c:f>Sheet1!$E$2:$E$12</c:f>
              <c:numCache>
                <c:formatCode>0.0%</c:formatCode>
                <c:ptCount val="11"/>
                <c:pt idx="0">
                  <c:v>8.8085160160668211E-2</c:v>
                </c:pt>
                <c:pt idx="1">
                  <c:v>7.1282971905934134E-2</c:v>
                </c:pt>
                <c:pt idx="2">
                  <c:v>7.3148419018115501E-2</c:v>
                </c:pt>
                <c:pt idx="3">
                  <c:v>8.3500381598408766E-2</c:v>
                </c:pt>
                <c:pt idx="4">
                  <c:v>9.5704089419580751E-2</c:v>
                </c:pt>
                <c:pt idx="5">
                  <c:v>9.8218307527827564E-2</c:v>
                </c:pt>
                <c:pt idx="6">
                  <c:v>0.11067784242489755</c:v>
                </c:pt>
                <c:pt idx="7">
                  <c:v>0.10107224468272109</c:v>
                </c:pt>
                <c:pt idx="8">
                  <c:v>8.5000887892283244E-2</c:v>
                </c:pt>
                <c:pt idx="9">
                  <c:v>8.8426973031908065E-2</c:v>
                </c:pt>
                <c:pt idx="10">
                  <c:v>7.2960191832459539E-2</c:v>
                </c:pt>
              </c:numCache>
            </c:numRef>
          </c:val>
          <c:smooth val="0"/>
        </c:ser>
        <c:dLbls>
          <c:showLegendKey val="0"/>
          <c:showVal val="0"/>
          <c:showCatName val="0"/>
          <c:showSerName val="0"/>
          <c:showPercent val="0"/>
          <c:showBubbleSize val="0"/>
        </c:dLbls>
        <c:marker val="1"/>
        <c:smooth val="0"/>
        <c:axId val="128318848"/>
        <c:axId val="128316928"/>
      </c:lineChart>
      <c:catAx>
        <c:axId val="128288640"/>
        <c:scaling>
          <c:orientation val="minMax"/>
        </c:scaling>
        <c:delete val="0"/>
        <c:axPos val="b"/>
        <c:majorTickMark val="out"/>
        <c:minorTickMark val="none"/>
        <c:tickLblPos val="nextTo"/>
        <c:txPr>
          <a:bodyPr rot="0" vert="horz"/>
          <a:lstStyle/>
          <a:p>
            <a:pPr>
              <a:defRPr/>
            </a:pPr>
            <a:endParaRPr lang="en-US"/>
          </a:p>
        </c:txPr>
        <c:crossAx val="128290176"/>
        <c:crosses val="autoZero"/>
        <c:auto val="1"/>
        <c:lblAlgn val="ctr"/>
        <c:lblOffset val="100"/>
        <c:noMultiLvlLbl val="0"/>
      </c:catAx>
      <c:valAx>
        <c:axId val="128290176"/>
        <c:scaling>
          <c:orientation val="minMax"/>
        </c:scaling>
        <c:delete val="0"/>
        <c:axPos val="l"/>
        <c:title>
          <c:tx>
            <c:rich>
              <a:bodyPr rot="-5400000" vert="horz"/>
              <a:lstStyle/>
              <a:p>
                <a:pPr>
                  <a:defRPr/>
                </a:pPr>
                <a:r>
                  <a:rPr lang="en-US"/>
                  <a:t>'100,000 Million  Units</a:t>
                </a:r>
              </a:p>
            </c:rich>
          </c:tx>
          <c:layout>
            <c:manualLayout>
              <c:xMode val="edge"/>
              <c:yMode val="edge"/>
              <c:x val="3.6942257217848083E-3"/>
              <c:y val="0.17508858267716756"/>
            </c:manualLayout>
          </c:layout>
          <c:overlay val="0"/>
        </c:title>
        <c:numFmt formatCode="0.0" sourceLinked="1"/>
        <c:majorTickMark val="out"/>
        <c:minorTickMark val="none"/>
        <c:tickLblPos val="nextTo"/>
        <c:crossAx val="128288640"/>
        <c:crosses val="autoZero"/>
        <c:crossBetween val="between"/>
      </c:valAx>
      <c:valAx>
        <c:axId val="128316928"/>
        <c:scaling>
          <c:orientation val="minMax"/>
        </c:scaling>
        <c:delete val="0"/>
        <c:axPos val="r"/>
        <c:title>
          <c:tx>
            <c:rich>
              <a:bodyPr rot="-5400000" vert="horz"/>
              <a:lstStyle/>
              <a:p>
                <a:pPr>
                  <a:defRPr/>
                </a:pPr>
                <a:r>
                  <a:rPr lang="en-US"/>
                  <a:t>Energy Shortage (%)</a:t>
                </a:r>
              </a:p>
            </c:rich>
          </c:tx>
          <c:overlay val="0"/>
        </c:title>
        <c:numFmt formatCode="0.0%" sourceLinked="1"/>
        <c:majorTickMark val="out"/>
        <c:minorTickMark val="none"/>
        <c:tickLblPos val="nextTo"/>
        <c:crossAx val="128318848"/>
        <c:crosses val="max"/>
        <c:crossBetween val="between"/>
      </c:valAx>
      <c:catAx>
        <c:axId val="128318848"/>
        <c:scaling>
          <c:orientation val="minMax"/>
        </c:scaling>
        <c:delete val="1"/>
        <c:axPos val="b"/>
        <c:majorTickMark val="out"/>
        <c:minorTickMark val="none"/>
        <c:tickLblPos val="none"/>
        <c:crossAx val="128316928"/>
        <c:crosses val="autoZero"/>
        <c:auto val="1"/>
        <c:lblAlgn val="ctr"/>
        <c:lblOffset val="100"/>
        <c:noMultiLvlLbl val="0"/>
      </c:catAx>
      <c:spPr>
        <a:ln>
          <a:noFill/>
        </a:ln>
      </c:spPr>
    </c:plotArea>
    <c:legend>
      <c:legendPos val="b"/>
      <c:layout>
        <c:manualLayout>
          <c:xMode val="edge"/>
          <c:yMode val="edge"/>
          <c:x val="6.9658119658119622E-3"/>
          <c:y val="0.88841936424612933"/>
          <c:w val="0.99247863247863899"/>
          <c:h val="8.3802857976087747E-2"/>
        </c:manualLayout>
      </c:layout>
      <c:overlay val="0"/>
    </c:legend>
    <c:plotVisOnly val="1"/>
    <c:dispBlanksAs val="gap"/>
    <c:showDLblsOverMax val="0"/>
  </c:chart>
  <c:spPr>
    <a:noFill/>
    <a:ln>
      <a:noFill/>
    </a:ln>
  </c:spPr>
  <c:txPr>
    <a:bodyPr/>
    <a:lstStyle/>
    <a:p>
      <a:pPr>
        <a:defRPr sz="1200">
          <a:latin typeface="Book Antiqua" pitchFamily="18"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440" b="1" i="0" u="none" strike="noStrike" kern="1200" baseline="0">
                <a:solidFill>
                  <a:prstClr val="black"/>
                </a:solidFill>
                <a:latin typeface="Book Antiqua" pitchFamily="18" charset="0"/>
                <a:ea typeface="+mn-ea"/>
                <a:cs typeface="+mn-cs"/>
              </a:defRPr>
            </a:pPr>
            <a:r>
              <a:rPr lang="en-US" sz="1200" i="1" dirty="0" smtClean="0">
                <a:latin typeface="+mj-lt"/>
              </a:rPr>
              <a:t>Comparison of (Overall) Average Electricity Tariff with Wholesale Price Index from2007-08 to 2011-12 </a:t>
            </a:r>
            <a:endParaRPr lang="en-US" sz="1200" i="1" dirty="0">
              <a:latin typeface="+mj-lt"/>
            </a:endParaRPr>
          </a:p>
        </c:rich>
      </c:tx>
      <c:overlay val="0"/>
    </c:title>
    <c:autoTitleDeleted val="0"/>
    <c:plotArea>
      <c:layout>
        <c:manualLayout>
          <c:layoutTarget val="inner"/>
          <c:xMode val="edge"/>
          <c:yMode val="edge"/>
          <c:x val="0.10288495188101492"/>
          <c:y val="0.22956000291630221"/>
          <c:w val="0.87801782589676258"/>
          <c:h val="0.46340624088655585"/>
        </c:manualLayout>
      </c:layout>
      <c:lineChart>
        <c:grouping val="standard"/>
        <c:varyColors val="0"/>
        <c:ser>
          <c:idx val="0"/>
          <c:order val="0"/>
          <c:tx>
            <c:strRef>
              <c:f>plot!$E$2</c:f>
              <c:strCache>
                <c:ptCount val="1"/>
                <c:pt idx="0">
                  <c:v>Overall Average Electricity Tariff</c:v>
                </c:pt>
              </c:strCache>
            </c:strRef>
          </c:tx>
          <c:marker>
            <c:symbol val="square"/>
            <c:size val="2"/>
          </c:marker>
          <c:dLbls>
            <c:dLblPos val="t"/>
            <c:showLegendKey val="0"/>
            <c:showVal val="1"/>
            <c:showCatName val="0"/>
            <c:showSerName val="0"/>
            <c:showPercent val="0"/>
            <c:showBubbleSize val="0"/>
            <c:showLeaderLines val="0"/>
          </c:dLbls>
          <c:cat>
            <c:strRef>
              <c:f>plot!$A$3:$A$7</c:f>
              <c:strCache>
                <c:ptCount val="5"/>
                <c:pt idx="0">
                  <c:v>2007-08</c:v>
                </c:pt>
                <c:pt idx="1">
                  <c:v>2008-09</c:v>
                </c:pt>
                <c:pt idx="2">
                  <c:v>2009-10</c:v>
                </c:pt>
                <c:pt idx="3">
                  <c:v>2010-11 RE</c:v>
                </c:pt>
                <c:pt idx="4">
                  <c:v>2011-12 AP</c:v>
                </c:pt>
              </c:strCache>
            </c:strRef>
          </c:cat>
          <c:val>
            <c:numRef>
              <c:f>plot!$E$9:$E$13</c:f>
              <c:numCache>
                <c:formatCode>0</c:formatCode>
                <c:ptCount val="5"/>
                <c:pt idx="0" formatCode="General">
                  <c:v>100</c:v>
                </c:pt>
                <c:pt idx="1">
                  <c:v>106.29772237812438</c:v>
                </c:pt>
                <c:pt idx="2">
                  <c:v>108.80375905501533</c:v>
                </c:pt>
                <c:pt idx="3">
                  <c:v>116.59922991581332</c:v>
                </c:pt>
                <c:pt idx="4">
                  <c:v>123.85303139071944</c:v>
                </c:pt>
              </c:numCache>
            </c:numRef>
          </c:val>
          <c:smooth val="0"/>
        </c:ser>
        <c:ser>
          <c:idx val="1"/>
          <c:order val="1"/>
          <c:tx>
            <c:strRef>
              <c:f>plot!$I$2</c:f>
              <c:strCache>
                <c:ptCount val="1"/>
                <c:pt idx="0">
                  <c:v>WPI-Electricity (industry)</c:v>
                </c:pt>
              </c:strCache>
            </c:strRef>
          </c:tx>
          <c:marker>
            <c:symbol val="square"/>
            <c:size val="2"/>
          </c:marker>
          <c:dLbls>
            <c:dLblPos val="b"/>
            <c:showLegendKey val="0"/>
            <c:showVal val="1"/>
            <c:showCatName val="0"/>
            <c:showSerName val="0"/>
            <c:showPercent val="0"/>
            <c:showBubbleSize val="0"/>
            <c:showLeaderLines val="0"/>
          </c:dLbls>
          <c:cat>
            <c:strRef>
              <c:f>plot!$A$3:$A$7</c:f>
              <c:strCache>
                <c:ptCount val="5"/>
                <c:pt idx="0">
                  <c:v>2007-08</c:v>
                </c:pt>
                <c:pt idx="1">
                  <c:v>2008-09</c:v>
                </c:pt>
                <c:pt idx="2">
                  <c:v>2009-10</c:v>
                </c:pt>
                <c:pt idx="3">
                  <c:v>2010-11 RE</c:v>
                </c:pt>
                <c:pt idx="4">
                  <c:v>2011-12 AP</c:v>
                </c:pt>
              </c:strCache>
            </c:strRef>
          </c:cat>
          <c:val>
            <c:numRef>
              <c:f>plot!$I$9:$I$13</c:f>
              <c:numCache>
                <c:formatCode>0</c:formatCode>
                <c:ptCount val="5"/>
                <c:pt idx="0" formatCode="General">
                  <c:v>100</c:v>
                </c:pt>
                <c:pt idx="1">
                  <c:v>98.917978939232924</c:v>
                </c:pt>
                <c:pt idx="2">
                  <c:v>99.700512027823379</c:v>
                </c:pt>
                <c:pt idx="3">
                  <c:v>102.49251280069558</c:v>
                </c:pt>
                <c:pt idx="4">
                  <c:v>100.61829774900977</c:v>
                </c:pt>
              </c:numCache>
            </c:numRef>
          </c:val>
          <c:smooth val="0"/>
        </c:ser>
        <c:dLbls>
          <c:showLegendKey val="0"/>
          <c:showVal val="0"/>
          <c:showCatName val="0"/>
          <c:showSerName val="0"/>
          <c:showPercent val="0"/>
          <c:showBubbleSize val="0"/>
        </c:dLbls>
        <c:marker val="1"/>
        <c:smooth val="0"/>
        <c:axId val="129466752"/>
        <c:axId val="129468672"/>
      </c:lineChart>
      <c:catAx>
        <c:axId val="129466752"/>
        <c:scaling>
          <c:orientation val="minMax"/>
        </c:scaling>
        <c:delete val="0"/>
        <c:axPos val="b"/>
        <c:title>
          <c:tx>
            <c:rich>
              <a:bodyPr/>
              <a:lstStyle/>
              <a:p>
                <a:pPr>
                  <a:defRPr/>
                </a:pPr>
                <a:r>
                  <a:rPr lang="en-US" dirty="0" smtClean="0"/>
                  <a:t>Year</a:t>
                </a:r>
                <a:endParaRPr lang="en-US" dirty="0"/>
              </a:p>
            </c:rich>
          </c:tx>
          <c:layout>
            <c:manualLayout>
              <c:xMode val="edge"/>
              <c:yMode val="edge"/>
              <c:x val="0.52047449146981661"/>
              <c:y val="0.80450933216681264"/>
            </c:manualLayout>
          </c:layout>
          <c:overlay val="0"/>
        </c:title>
        <c:numFmt formatCode="@" sourceLinked="1"/>
        <c:majorTickMark val="out"/>
        <c:minorTickMark val="none"/>
        <c:tickLblPos val="nextTo"/>
        <c:crossAx val="129468672"/>
        <c:crosses val="autoZero"/>
        <c:auto val="1"/>
        <c:lblAlgn val="ctr"/>
        <c:lblOffset val="100"/>
        <c:noMultiLvlLbl val="0"/>
      </c:catAx>
      <c:valAx>
        <c:axId val="129468672"/>
        <c:scaling>
          <c:orientation val="minMax"/>
          <c:min val="80"/>
        </c:scaling>
        <c:delete val="0"/>
        <c:axPos val="l"/>
        <c:title>
          <c:tx>
            <c:rich>
              <a:bodyPr rot="-5400000" vert="horz"/>
              <a:lstStyle/>
              <a:p>
                <a:pPr>
                  <a:defRPr/>
                </a:pPr>
                <a:r>
                  <a:rPr lang="en-US"/>
                  <a:t>Tariff Rates (Paise / Kwh)</a:t>
                </a:r>
              </a:p>
            </c:rich>
          </c:tx>
          <c:layout>
            <c:manualLayout>
              <c:xMode val="edge"/>
              <c:yMode val="edge"/>
              <c:x val="8.6805555555555646E-3"/>
              <c:y val="0.17400444736074669"/>
            </c:manualLayout>
          </c:layout>
          <c:overlay val="0"/>
        </c:title>
        <c:numFmt formatCode="General" sourceLinked="1"/>
        <c:majorTickMark val="out"/>
        <c:minorTickMark val="none"/>
        <c:tickLblPos val="nextTo"/>
        <c:crossAx val="129466752"/>
        <c:crosses val="autoZero"/>
        <c:crossBetween val="between"/>
        <c:majorUnit val="10"/>
        <c:minorUnit val="1"/>
      </c:valAx>
    </c:plotArea>
    <c:legend>
      <c:legendPos val="b"/>
      <c:overlay val="0"/>
    </c:legend>
    <c:plotVisOnly val="1"/>
    <c:dispBlanksAs val="gap"/>
    <c:showDLblsOverMax val="0"/>
  </c:chart>
  <c:spPr>
    <a:noFill/>
    <a:ln>
      <a:noFill/>
    </a:ln>
  </c:spPr>
  <c:txPr>
    <a:bodyPr/>
    <a:lstStyle/>
    <a:p>
      <a:pPr>
        <a:defRPr sz="1200">
          <a:latin typeface="Book Antiqua" pitchFamily="18"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200" b="1" i="1" u="none" strike="noStrike" kern="1200" baseline="0">
                <a:solidFill>
                  <a:prstClr val="black"/>
                </a:solidFill>
                <a:latin typeface="+mj-lt"/>
                <a:ea typeface="+mn-ea"/>
                <a:cs typeface="+mn-cs"/>
              </a:defRPr>
            </a:pPr>
            <a:r>
              <a:rPr lang="en-US" sz="1200" i="1" dirty="0" smtClean="0">
                <a:latin typeface="+mj-lt"/>
              </a:rPr>
              <a:t>Consumer Category-wise Tariff for Electricity (</a:t>
            </a:r>
            <a:r>
              <a:rPr lang="en-US" sz="1200" i="1" dirty="0" err="1" smtClean="0">
                <a:latin typeface="+mj-lt"/>
              </a:rPr>
              <a:t>paise</a:t>
            </a:r>
            <a:r>
              <a:rPr lang="en-US" sz="1200" i="1" dirty="0" smtClean="0">
                <a:latin typeface="+mj-lt"/>
              </a:rPr>
              <a:t>/kWh) from 2007-08 to 2011-12</a:t>
            </a:r>
          </a:p>
        </c:rich>
      </c:tx>
      <c:overlay val="0"/>
    </c:title>
    <c:autoTitleDeleted val="0"/>
    <c:plotArea>
      <c:layout>
        <c:manualLayout>
          <c:layoutTarget val="inner"/>
          <c:xMode val="edge"/>
          <c:yMode val="edge"/>
          <c:x val="9.1413621374251186E-2"/>
          <c:y val="0.12909791167408419"/>
          <c:w val="0.89016404199474375"/>
          <c:h val="0.68585672714823687"/>
        </c:manualLayout>
      </c:layout>
      <c:barChart>
        <c:barDir val="col"/>
        <c:grouping val="clustered"/>
        <c:varyColors val="0"/>
        <c:ser>
          <c:idx val="0"/>
          <c:order val="0"/>
          <c:tx>
            <c:strRef>
              <c:f>'All India'!$B$7</c:f>
              <c:strCache>
                <c:ptCount val="1"/>
                <c:pt idx="0">
                  <c:v>2007-08</c:v>
                </c:pt>
              </c:strCache>
            </c:strRef>
          </c:tx>
          <c:invertIfNegative val="0"/>
          <c:dLbls>
            <c:dLbl>
              <c:idx val="0"/>
              <c:layout>
                <c:manualLayout>
                  <c:x val="-6.4102564102564534E-3"/>
                  <c:y val="1.2564787183917297E-2"/>
                </c:manualLayout>
              </c:layout>
              <c:dLblPos val="outEnd"/>
              <c:showLegendKey val="0"/>
              <c:showVal val="1"/>
              <c:showCatName val="0"/>
              <c:showSerName val="0"/>
              <c:showPercent val="0"/>
              <c:showBubbleSize val="0"/>
            </c:dLbl>
            <c:dLbl>
              <c:idx val="1"/>
              <c:layout>
                <c:manualLayout>
                  <c:x val="-2.136752136752137E-3"/>
                  <c:y val="9.4235903879378528E-3"/>
                </c:manualLayout>
              </c:layout>
              <c:dLblPos val="outEnd"/>
              <c:showLegendKey val="0"/>
              <c:showVal val="1"/>
              <c:showCatName val="0"/>
              <c:showSerName val="0"/>
              <c:showPercent val="0"/>
              <c:showBubbleSize val="0"/>
            </c:dLbl>
            <c:dLbl>
              <c:idx val="2"/>
              <c:layout>
                <c:manualLayout>
                  <c:x val="-2.1367521367520975E-3"/>
                  <c:y val="9.4235903879378267E-3"/>
                </c:manualLayout>
              </c:layout>
              <c:dLblPos val="outEnd"/>
              <c:showLegendKey val="0"/>
              <c:showVal val="1"/>
              <c:showCatName val="0"/>
              <c:showSerName val="0"/>
              <c:showPercent val="0"/>
              <c:showBubbleSize val="0"/>
            </c:dLbl>
            <c:dLbl>
              <c:idx val="6"/>
              <c:layout>
                <c:manualLayout>
                  <c:x val="0"/>
                  <c:y val="1.5705983979896337E-2"/>
                </c:manualLayout>
              </c:layout>
              <c:dLblPos val="outEnd"/>
              <c:showLegendKey val="0"/>
              <c:showVal val="1"/>
              <c:showCatName val="0"/>
              <c:showSerName val="0"/>
              <c:showPercent val="0"/>
              <c:showBubbleSize val="0"/>
            </c:dLbl>
            <c:txPr>
              <a:bodyPr rot="-5400000" vert="horz"/>
              <a:lstStyle/>
              <a:p>
                <a:pPr>
                  <a:defRPr/>
                </a:pPr>
                <a:endParaRPr lang="en-US"/>
              </a:p>
            </c:txPr>
            <c:dLblPos val="outEnd"/>
            <c:showLegendKey val="0"/>
            <c:showVal val="1"/>
            <c:showCatName val="0"/>
            <c:showSerName val="0"/>
            <c:showPercent val="0"/>
            <c:showBubbleSize val="0"/>
            <c:showLeaderLines val="0"/>
          </c:dLbls>
          <c:cat>
            <c:strRef>
              <c:f>'All India'!$C$6:$I$6</c:f>
              <c:strCache>
                <c:ptCount val="7"/>
                <c:pt idx="0">
                  <c:v>Domestic</c:v>
                </c:pt>
                <c:pt idx="1">
                  <c:v>Commercial</c:v>
                </c:pt>
                <c:pt idx="2">
                  <c:v>Agri./irrig.</c:v>
                </c:pt>
                <c:pt idx="3">
                  <c:v>Industrial</c:v>
                </c:pt>
                <c:pt idx="4">
                  <c:v>Rly.tractn.</c:v>
                </c:pt>
                <c:pt idx="5">
                  <c:v>Outside State</c:v>
                </c:pt>
                <c:pt idx="6">
                  <c:v>Overall average</c:v>
                </c:pt>
              </c:strCache>
            </c:strRef>
          </c:cat>
          <c:val>
            <c:numRef>
              <c:f>'All India'!$C$7:$I$7</c:f>
              <c:numCache>
                <c:formatCode>0</c:formatCode>
                <c:ptCount val="7"/>
                <c:pt idx="0">
                  <c:v>242.23</c:v>
                </c:pt>
                <c:pt idx="1">
                  <c:v>494.34000000000032</c:v>
                </c:pt>
                <c:pt idx="2">
                  <c:v>77.569999999999993</c:v>
                </c:pt>
                <c:pt idx="3">
                  <c:v>416.40999999999963</c:v>
                </c:pt>
                <c:pt idx="4">
                  <c:v>437.45</c:v>
                </c:pt>
                <c:pt idx="5">
                  <c:v>484.28999999999894</c:v>
                </c:pt>
                <c:pt idx="6">
                  <c:v>306.45999999999964</c:v>
                </c:pt>
              </c:numCache>
            </c:numRef>
          </c:val>
        </c:ser>
        <c:ser>
          <c:idx val="1"/>
          <c:order val="1"/>
          <c:tx>
            <c:strRef>
              <c:f>'All India'!$B$8</c:f>
              <c:strCache>
                <c:ptCount val="1"/>
                <c:pt idx="0">
                  <c:v>2008-09</c:v>
                </c:pt>
              </c:strCache>
            </c:strRef>
          </c:tx>
          <c:invertIfNegative val="0"/>
          <c:dLbls>
            <c:dLbl>
              <c:idx val="2"/>
              <c:layout>
                <c:manualLayout>
                  <c:x val="-4.2735042735042739E-3"/>
                  <c:y val="6.2823935919587319E-3"/>
                </c:manualLayout>
              </c:layout>
              <c:dLblPos val="outEnd"/>
              <c:showLegendKey val="0"/>
              <c:showVal val="1"/>
              <c:showCatName val="0"/>
              <c:showSerName val="0"/>
              <c:showPercent val="0"/>
              <c:showBubbleSize val="0"/>
            </c:dLbl>
            <c:dLbl>
              <c:idx val="4"/>
              <c:layout>
                <c:manualLayout>
                  <c:x val="-2.136752136752137E-3"/>
                  <c:y val="9.4235903879378267E-3"/>
                </c:manualLayout>
              </c:layout>
              <c:dLblPos val="outEnd"/>
              <c:showLegendKey val="0"/>
              <c:showVal val="1"/>
              <c:showCatName val="0"/>
              <c:showSerName val="0"/>
              <c:showPercent val="0"/>
              <c:showBubbleSize val="0"/>
            </c:dLbl>
            <c:dLbl>
              <c:idx val="6"/>
              <c:layout>
                <c:manualLayout>
                  <c:x val="-6.4102564102564534E-3"/>
                  <c:y val="0"/>
                </c:manualLayout>
              </c:layout>
              <c:dLblPos val="outEnd"/>
              <c:showLegendKey val="0"/>
              <c:showVal val="1"/>
              <c:showCatName val="0"/>
              <c:showSerName val="0"/>
              <c:showPercent val="0"/>
              <c:showBubbleSize val="0"/>
            </c:dLbl>
            <c:txPr>
              <a:bodyPr rot="-5400000" vert="horz"/>
              <a:lstStyle/>
              <a:p>
                <a:pPr>
                  <a:defRPr/>
                </a:pPr>
                <a:endParaRPr lang="en-US"/>
              </a:p>
            </c:txPr>
            <c:dLblPos val="outEnd"/>
            <c:showLegendKey val="0"/>
            <c:showVal val="1"/>
            <c:showCatName val="0"/>
            <c:showSerName val="0"/>
            <c:showPercent val="0"/>
            <c:showBubbleSize val="0"/>
            <c:showLeaderLines val="0"/>
          </c:dLbls>
          <c:cat>
            <c:strRef>
              <c:f>'All India'!$C$6:$I$6</c:f>
              <c:strCache>
                <c:ptCount val="7"/>
                <c:pt idx="0">
                  <c:v>Domestic</c:v>
                </c:pt>
                <c:pt idx="1">
                  <c:v>Commercial</c:v>
                </c:pt>
                <c:pt idx="2">
                  <c:v>Agri./irrig.</c:v>
                </c:pt>
                <c:pt idx="3">
                  <c:v>Industrial</c:v>
                </c:pt>
                <c:pt idx="4">
                  <c:v>Rly.tractn.</c:v>
                </c:pt>
                <c:pt idx="5">
                  <c:v>Outside State</c:v>
                </c:pt>
                <c:pt idx="6">
                  <c:v>Overall average</c:v>
                </c:pt>
              </c:strCache>
            </c:strRef>
          </c:cat>
          <c:val>
            <c:numRef>
              <c:f>'All India'!$C$8:$I$8</c:f>
              <c:numCache>
                <c:formatCode>0</c:formatCode>
                <c:ptCount val="7"/>
                <c:pt idx="0">
                  <c:v>252.96</c:v>
                </c:pt>
                <c:pt idx="1">
                  <c:v>509.88</c:v>
                </c:pt>
                <c:pt idx="2">
                  <c:v>94.73</c:v>
                </c:pt>
                <c:pt idx="3">
                  <c:v>432.74</c:v>
                </c:pt>
                <c:pt idx="4">
                  <c:v>481.02</c:v>
                </c:pt>
                <c:pt idx="5">
                  <c:v>547.71</c:v>
                </c:pt>
                <c:pt idx="6">
                  <c:v>325.76</c:v>
                </c:pt>
              </c:numCache>
            </c:numRef>
          </c:val>
        </c:ser>
        <c:ser>
          <c:idx val="2"/>
          <c:order val="2"/>
          <c:tx>
            <c:strRef>
              <c:f>'All India'!$B$9</c:f>
              <c:strCache>
                <c:ptCount val="1"/>
                <c:pt idx="0">
                  <c:v>2009-10</c:v>
                </c:pt>
              </c:strCache>
            </c:strRef>
          </c:tx>
          <c:invertIfNegative val="0"/>
          <c:dLbls>
            <c:txPr>
              <a:bodyPr rot="-5400000" vert="horz"/>
              <a:lstStyle/>
              <a:p>
                <a:pPr>
                  <a:defRPr/>
                </a:pPr>
                <a:endParaRPr lang="en-US"/>
              </a:p>
            </c:txPr>
            <c:showLegendKey val="0"/>
            <c:showVal val="1"/>
            <c:showCatName val="0"/>
            <c:showSerName val="0"/>
            <c:showPercent val="0"/>
            <c:showBubbleSize val="0"/>
            <c:showLeaderLines val="0"/>
          </c:dLbls>
          <c:cat>
            <c:strRef>
              <c:f>'All India'!$C$6:$I$6</c:f>
              <c:strCache>
                <c:ptCount val="7"/>
                <c:pt idx="0">
                  <c:v>Domestic</c:v>
                </c:pt>
                <c:pt idx="1">
                  <c:v>Commercial</c:v>
                </c:pt>
                <c:pt idx="2">
                  <c:v>Agri./irrig.</c:v>
                </c:pt>
                <c:pt idx="3">
                  <c:v>Industrial</c:v>
                </c:pt>
                <c:pt idx="4">
                  <c:v>Rly.tractn.</c:v>
                </c:pt>
                <c:pt idx="5">
                  <c:v>Outside State</c:v>
                </c:pt>
                <c:pt idx="6">
                  <c:v>Overall average</c:v>
                </c:pt>
              </c:strCache>
            </c:strRef>
          </c:cat>
          <c:val>
            <c:numRef>
              <c:f>'All India'!$C$9:$I$9</c:f>
              <c:numCache>
                <c:formatCode>0</c:formatCode>
                <c:ptCount val="7"/>
                <c:pt idx="0">
                  <c:v>275.82</c:v>
                </c:pt>
                <c:pt idx="1">
                  <c:v>525.76</c:v>
                </c:pt>
                <c:pt idx="2">
                  <c:v>100.97</c:v>
                </c:pt>
                <c:pt idx="3">
                  <c:v>449.98999999999899</c:v>
                </c:pt>
                <c:pt idx="4">
                  <c:v>498.47999999999894</c:v>
                </c:pt>
                <c:pt idx="5">
                  <c:v>392.39</c:v>
                </c:pt>
                <c:pt idx="6">
                  <c:v>333.44</c:v>
                </c:pt>
              </c:numCache>
            </c:numRef>
          </c:val>
        </c:ser>
        <c:ser>
          <c:idx val="3"/>
          <c:order val="3"/>
          <c:tx>
            <c:strRef>
              <c:f>'All India'!$B$10</c:f>
              <c:strCache>
                <c:ptCount val="1"/>
                <c:pt idx="0">
                  <c:v>2010-11 R.E.</c:v>
                </c:pt>
              </c:strCache>
            </c:strRef>
          </c:tx>
          <c:invertIfNegative val="0"/>
          <c:dLbls>
            <c:dLbl>
              <c:idx val="5"/>
              <c:layout>
                <c:manualLayout>
                  <c:x val="-4.2735042735042739E-3"/>
                  <c:y val="9.4235903879378267E-3"/>
                </c:manualLayout>
              </c:layout>
              <c:dLblPos val="outEnd"/>
              <c:showLegendKey val="0"/>
              <c:showVal val="1"/>
              <c:showCatName val="0"/>
              <c:showSerName val="0"/>
              <c:showPercent val="0"/>
              <c:showBubbleSize val="0"/>
            </c:dLbl>
            <c:txPr>
              <a:bodyPr rot="-5400000" vert="horz"/>
              <a:lstStyle/>
              <a:p>
                <a:pPr>
                  <a:defRPr/>
                </a:pPr>
                <a:endParaRPr lang="en-US"/>
              </a:p>
            </c:txPr>
            <c:dLblPos val="outEnd"/>
            <c:showLegendKey val="0"/>
            <c:showVal val="1"/>
            <c:showCatName val="0"/>
            <c:showSerName val="0"/>
            <c:showPercent val="0"/>
            <c:showBubbleSize val="0"/>
            <c:showLeaderLines val="0"/>
          </c:dLbls>
          <c:cat>
            <c:strRef>
              <c:f>'All India'!$C$6:$I$6</c:f>
              <c:strCache>
                <c:ptCount val="7"/>
                <c:pt idx="0">
                  <c:v>Domestic</c:v>
                </c:pt>
                <c:pt idx="1">
                  <c:v>Commercial</c:v>
                </c:pt>
                <c:pt idx="2">
                  <c:v>Agri./irrig.</c:v>
                </c:pt>
                <c:pt idx="3">
                  <c:v>Industrial</c:v>
                </c:pt>
                <c:pt idx="4">
                  <c:v>Rly.tractn.</c:v>
                </c:pt>
                <c:pt idx="5">
                  <c:v>Outside State</c:v>
                </c:pt>
                <c:pt idx="6">
                  <c:v>Overall average</c:v>
                </c:pt>
              </c:strCache>
            </c:strRef>
          </c:cat>
          <c:val>
            <c:numRef>
              <c:f>'All India'!$C$10:$I$10</c:f>
              <c:numCache>
                <c:formatCode>0</c:formatCode>
                <c:ptCount val="7"/>
                <c:pt idx="0">
                  <c:v>300.48999999999899</c:v>
                </c:pt>
                <c:pt idx="1">
                  <c:v>560.23</c:v>
                </c:pt>
                <c:pt idx="2">
                  <c:v>123.49000000000002</c:v>
                </c:pt>
                <c:pt idx="3">
                  <c:v>477.82</c:v>
                </c:pt>
                <c:pt idx="4">
                  <c:v>523.72</c:v>
                </c:pt>
                <c:pt idx="5">
                  <c:v>437.65000000000032</c:v>
                </c:pt>
                <c:pt idx="6">
                  <c:v>357.33</c:v>
                </c:pt>
              </c:numCache>
            </c:numRef>
          </c:val>
        </c:ser>
        <c:ser>
          <c:idx val="4"/>
          <c:order val="4"/>
          <c:tx>
            <c:strRef>
              <c:f>'All India'!$B$11</c:f>
              <c:strCache>
                <c:ptCount val="1"/>
                <c:pt idx="0">
                  <c:v>2011-12 A.P</c:v>
                </c:pt>
              </c:strCache>
            </c:strRef>
          </c:tx>
          <c:invertIfNegative val="0"/>
          <c:dLbls>
            <c:txPr>
              <a:bodyPr rot="-5400000" vert="horz"/>
              <a:lstStyle/>
              <a:p>
                <a:pPr>
                  <a:defRPr/>
                </a:pPr>
                <a:endParaRPr lang="en-US"/>
              </a:p>
            </c:txPr>
            <c:showLegendKey val="0"/>
            <c:showVal val="1"/>
            <c:showCatName val="0"/>
            <c:showSerName val="0"/>
            <c:showPercent val="0"/>
            <c:showBubbleSize val="0"/>
            <c:showLeaderLines val="0"/>
          </c:dLbls>
          <c:cat>
            <c:strRef>
              <c:f>'All India'!$C$6:$I$6</c:f>
              <c:strCache>
                <c:ptCount val="7"/>
                <c:pt idx="0">
                  <c:v>Domestic</c:v>
                </c:pt>
                <c:pt idx="1">
                  <c:v>Commercial</c:v>
                </c:pt>
                <c:pt idx="2">
                  <c:v>Agri./irrig.</c:v>
                </c:pt>
                <c:pt idx="3">
                  <c:v>Industrial</c:v>
                </c:pt>
                <c:pt idx="4">
                  <c:v>Rly.tractn.</c:v>
                </c:pt>
                <c:pt idx="5">
                  <c:v>Outside State</c:v>
                </c:pt>
                <c:pt idx="6">
                  <c:v>Overall average</c:v>
                </c:pt>
              </c:strCache>
            </c:strRef>
          </c:cat>
          <c:val>
            <c:numRef>
              <c:f>'All India'!$C$11:$I$11</c:f>
              <c:numCache>
                <c:formatCode>0</c:formatCode>
                <c:ptCount val="7"/>
                <c:pt idx="0">
                  <c:v>320.02999999999969</c:v>
                </c:pt>
                <c:pt idx="1">
                  <c:v>581.04</c:v>
                </c:pt>
                <c:pt idx="2">
                  <c:v>153.13</c:v>
                </c:pt>
                <c:pt idx="3">
                  <c:v>497.11</c:v>
                </c:pt>
                <c:pt idx="4">
                  <c:v>538.98</c:v>
                </c:pt>
                <c:pt idx="5">
                  <c:v>451.57</c:v>
                </c:pt>
                <c:pt idx="6">
                  <c:v>379.56</c:v>
                </c:pt>
              </c:numCache>
            </c:numRef>
          </c:val>
        </c:ser>
        <c:dLbls>
          <c:showLegendKey val="0"/>
          <c:showVal val="1"/>
          <c:showCatName val="0"/>
          <c:showSerName val="0"/>
          <c:showPercent val="0"/>
          <c:showBubbleSize val="0"/>
        </c:dLbls>
        <c:gapWidth val="150"/>
        <c:axId val="129822080"/>
        <c:axId val="129533056"/>
      </c:barChart>
      <c:catAx>
        <c:axId val="129822080"/>
        <c:scaling>
          <c:orientation val="minMax"/>
        </c:scaling>
        <c:delete val="0"/>
        <c:axPos val="b"/>
        <c:numFmt formatCode="@" sourceLinked="1"/>
        <c:majorTickMark val="out"/>
        <c:minorTickMark val="none"/>
        <c:tickLblPos val="low"/>
        <c:txPr>
          <a:bodyPr rot="0" vert="horz"/>
          <a:lstStyle/>
          <a:p>
            <a:pPr>
              <a:defRPr/>
            </a:pPr>
            <a:endParaRPr lang="en-US"/>
          </a:p>
        </c:txPr>
        <c:crossAx val="129533056"/>
        <c:crosses val="autoZero"/>
        <c:auto val="1"/>
        <c:lblAlgn val="ctr"/>
        <c:lblOffset val="100"/>
        <c:noMultiLvlLbl val="0"/>
      </c:catAx>
      <c:valAx>
        <c:axId val="129533056"/>
        <c:scaling>
          <c:orientation val="minMax"/>
        </c:scaling>
        <c:delete val="0"/>
        <c:axPos val="l"/>
        <c:title>
          <c:tx>
            <c:rich>
              <a:bodyPr rot="-5400000" vert="horz"/>
              <a:lstStyle/>
              <a:p>
                <a:pPr>
                  <a:defRPr/>
                </a:pPr>
                <a:r>
                  <a:rPr lang="en-US"/>
                  <a:t>Average Tariff (paise/kwh)</a:t>
                </a:r>
              </a:p>
            </c:rich>
          </c:tx>
          <c:layout>
            <c:manualLayout>
              <c:xMode val="edge"/>
              <c:yMode val="edge"/>
              <c:x val="8.7764990914598068E-3"/>
              <c:y val="0.20212416156313795"/>
            </c:manualLayout>
          </c:layout>
          <c:overlay val="0"/>
        </c:title>
        <c:numFmt formatCode="0" sourceLinked="1"/>
        <c:majorTickMark val="out"/>
        <c:minorTickMark val="none"/>
        <c:tickLblPos val="nextTo"/>
        <c:crossAx val="129822080"/>
        <c:crosses val="autoZero"/>
        <c:crossBetween val="between"/>
      </c:valAx>
    </c:plotArea>
    <c:legend>
      <c:legendPos val="b"/>
      <c:layout>
        <c:manualLayout>
          <c:xMode val="edge"/>
          <c:yMode val="edge"/>
          <c:x val="7.0047689351331141E-2"/>
          <c:y val="0.91311461067366584"/>
          <c:w val="0.83981967097862764"/>
          <c:h val="8.5479161631451972E-2"/>
        </c:manualLayout>
      </c:layout>
      <c:overlay val="0"/>
    </c:legend>
    <c:plotVisOnly val="1"/>
    <c:dispBlanksAs val="gap"/>
    <c:showDLblsOverMax val="0"/>
  </c:chart>
  <c:spPr>
    <a:ln>
      <a:noFill/>
    </a:ln>
  </c:spPr>
  <c:txPr>
    <a:bodyPr/>
    <a:lstStyle/>
    <a:p>
      <a:pPr>
        <a:defRPr sz="1100">
          <a:latin typeface="Book Antiqua" pitchFamily="18"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endParaRPr lang="en-US"/>
          </a:p>
        </p:txBody>
      </p:sp>
      <p:sp>
        <p:nvSpPr>
          <p:cNvPr id="3" name="Rectangle 3"/>
          <p:cNvSpPr>
            <a:spLocks noGrp="1"/>
          </p:cNvSpPr>
          <p:nvPr>
            <p:ph type="dt" sz="quarter" idx="1"/>
          </p:nvPr>
        </p:nvSpPr>
        <p:spPr>
          <a:xfrm>
            <a:off x="4021138" y="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fld id="{81075A10-A281-4EAC-B4E5-16D7F80B84CA}" type="datetimeFigureOut">
              <a:rPr lang="en-US"/>
              <a:pPr>
                <a:defRPr/>
              </a:pPr>
              <a:t>2/7/2013</a:t>
            </a:fld>
            <a:endParaRPr lang="en-US"/>
          </a:p>
        </p:txBody>
      </p:sp>
      <p:sp>
        <p:nvSpPr>
          <p:cNvPr id="4" name="Rectangle 4"/>
          <p:cNvSpPr>
            <a:spLocks noGrp="1"/>
          </p:cNvSpPr>
          <p:nvPr>
            <p:ph type="ftr" sz="quarter" idx="2"/>
          </p:nvPr>
        </p:nvSpPr>
        <p:spPr>
          <a:xfrm>
            <a:off x="0" y="972185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endParaRPr lang="en-US"/>
          </a:p>
        </p:txBody>
      </p:sp>
      <p:sp>
        <p:nvSpPr>
          <p:cNvPr id="5" name="Rectangle 5"/>
          <p:cNvSpPr>
            <a:spLocks noGrp="1"/>
          </p:cNvSpPr>
          <p:nvPr>
            <p:ph type="sldNum" sz="quarter" idx="3"/>
          </p:nvPr>
        </p:nvSpPr>
        <p:spPr>
          <a:xfrm>
            <a:off x="4021138" y="972185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fld id="{2E9B8F79-2721-4AE9-A661-7D63956F4D49}" type="slidenum">
              <a:rPr lang="en-US"/>
              <a:pPr>
                <a:defRPr/>
              </a:pPr>
              <a:t>‹#›</a:t>
            </a:fld>
            <a:endParaRPr lang="en-US"/>
          </a:p>
        </p:txBody>
      </p:sp>
    </p:spTree>
    <p:extLst>
      <p:ext uri="{BB962C8B-B14F-4D97-AF65-F5344CB8AC3E}">
        <p14:creationId xmlns:p14="http://schemas.microsoft.com/office/powerpoint/2010/main" val="3844196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endParaRPr lang="en-US"/>
          </a:p>
        </p:txBody>
      </p:sp>
      <p:sp>
        <p:nvSpPr>
          <p:cNvPr id="3" name="Rectangle 3"/>
          <p:cNvSpPr>
            <a:spLocks noGrp="1"/>
          </p:cNvSpPr>
          <p:nvPr>
            <p:ph type="dt" idx="1"/>
          </p:nvPr>
        </p:nvSpPr>
        <p:spPr>
          <a:xfrm>
            <a:off x="4021138" y="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fld id="{346FBBE2-79A9-47E5-AC0E-970B878FA641}" type="datetimeFigureOut">
              <a:rPr lang="en-US"/>
              <a:pPr>
                <a:defRPr/>
              </a:pPr>
              <a:t>2/7/2013</a:t>
            </a:fld>
            <a:endParaRPr lang="en-US"/>
          </a:p>
        </p:txBody>
      </p:sp>
      <p:sp>
        <p:nvSpPr>
          <p:cNvPr id="4" name="Rectangle 4"/>
          <p:cNvSpPr>
            <a:spLocks noGrp="1" noRot="1" noChangeAspect="1"/>
          </p:cNvSpPr>
          <p:nvPr>
            <p:ph type="sldImg" idx="2"/>
          </p:nvPr>
        </p:nvSpPr>
        <p:spPr>
          <a:xfrm>
            <a:off x="777875" y="766763"/>
            <a:ext cx="5543550" cy="3838575"/>
          </a:xfrm>
          <a:prstGeom prst="rect">
            <a:avLst/>
          </a:prstGeom>
          <a:noFill/>
          <a:ln w="12700">
            <a:solidFill>
              <a:prstClr val="black"/>
            </a:solidFill>
          </a:ln>
        </p:spPr>
        <p:txBody>
          <a:bodyPr vert="horz" lIns="95070" tIns="47535" rIns="95070" bIns="47535" anchor="ctr"/>
          <a:lstStyle>
            <a:extLst/>
          </a:lstStyle>
          <a:p>
            <a:pPr lvl="0"/>
            <a:endParaRPr lang="en-US" noProof="0"/>
          </a:p>
        </p:txBody>
      </p:sp>
      <p:sp>
        <p:nvSpPr>
          <p:cNvPr id="5" name="Rectangle 5"/>
          <p:cNvSpPr>
            <a:spLocks noGrp="1"/>
          </p:cNvSpPr>
          <p:nvPr>
            <p:ph type="body" sz="quarter" idx="3"/>
          </p:nvPr>
        </p:nvSpPr>
        <p:spPr>
          <a:xfrm>
            <a:off x="709613" y="4860925"/>
            <a:ext cx="5680075" cy="4605338"/>
          </a:xfrm>
          <a:prstGeom prst="rect">
            <a:avLst/>
          </a:prstGeom>
        </p:spPr>
        <p:txBody>
          <a:bodyPr vert="horz" lIns="95070" tIns="47535" rIns="95070" bIns="47535">
            <a:normAutofit/>
          </a:bodyPr>
          <a:lstStyle>
            <a:extLst/>
          </a:lstStyle>
          <a:p>
            <a:pPr lvl="0"/>
            <a:r>
              <a:rPr lang="en-US" noProof="0" smtClean="0"/>
              <a:t>Click to edit Master text styles</a:t>
            </a:r>
            <a:endParaRPr lang="en-US" noProof="0"/>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Rectangle 6"/>
          <p:cNvSpPr>
            <a:spLocks noGrp="1"/>
          </p:cNvSpPr>
          <p:nvPr>
            <p:ph type="ftr" sz="quarter" idx="4"/>
          </p:nvPr>
        </p:nvSpPr>
        <p:spPr>
          <a:xfrm>
            <a:off x="0" y="972185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endParaRPr lang="en-US"/>
          </a:p>
        </p:txBody>
      </p:sp>
      <p:sp>
        <p:nvSpPr>
          <p:cNvPr id="7" name="Rectangle 7"/>
          <p:cNvSpPr>
            <a:spLocks noGrp="1"/>
          </p:cNvSpPr>
          <p:nvPr>
            <p:ph type="sldNum" sz="quarter" idx="5"/>
          </p:nvPr>
        </p:nvSpPr>
        <p:spPr>
          <a:xfrm>
            <a:off x="4021138" y="9721850"/>
            <a:ext cx="3076575" cy="511175"/>
          </a:xfrm>
          <a:prstGeom prst="rect">
            <a:avLst/>
          </a:prstGeom>
        </p:spPr>
        <p:txBody>
          <a:bodyPr vert="horz" lIns="95070" tIns="47535" rIns="95070" bIns="47535"/>
          <a:lstStyle>
            <a:lvl1pPr fontAlgn="auto">
              <a:spcBef>
                <a:spcPts val="0"/>
              </a:spcBef>
              <a:spcAft>
                <a:spcPts val="0"/>
              </a:spcAft>
              <a:defRPr>
                <a:latin typeface="+mn-lt"/>
              </a:defRPr>
            </a:lvl1pPr>
            <a:extLst/>
          </a:lstStyle>
          <a:p>
            <a:pPr>
              <a:defRPr/>
            </a:pPr>
            <a:fld id="{1696D0BE-854C-455D-B433-A3CAC53E3907}" type="slidenum">
              <a:rPr lang="en-US"/>
              <a:pPr>
                <a:defRPr/>
              </a:pPr>
              <a:t>‹#›</a:t>
            </a:fld>
            <a:endParaRPr lang="en-US"/>
          </a:p>
        </p:txBody>
      </p:sp>
    </p:spTree>
    <p:extLst>
      <p:ext uri="{BB962C8B-B14F-4D97-AF65-F5344CB8AC3E}">
        <p14:creationId xmlns:p14="http://schemas.microsoft.com/office/powerpoint/2010/main" val="29995774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Rectangle 4"/>
          <p:cNvSpPr>
            <a:spLocks noGrp="1"/>
          </p:cNvSpPr>
          <p:nvPr>
            <p:ph type="sldNum" sz="quarter" idx="5"/>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170FFF0F-F4AA-46C8-91F9-0A2637EC6A2E}"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2" name="Rectangle 2"/>
          <p:cNvSpPr>
            <a:spLocks noGrp="1"/>
          </p:cNvSpPr>
          <p:nvPr>
            <p:ph type="ctrTitle"/>
          </p:nvPr>
        </p:nvSpPr>
        <p:spPr>
          <a:xfrm>
            <a:off x="247650" y="4114800"/>
            <a:ext cx="7842250" cy="533400"/>
          </a:xfrm>
          <a:prstGeom prst="rect">
            <a:avLst/>
          </a:prstGeom>
          <a:noFill/>
        </p:spPr>
        <p:txBody>
          <a:bodyPr vert="horz"/>
          <a:lstStyle>
            <a:lvl1pPr algn="l" eaLnBrk="1" latinLnBrk="0" hangingPunct="1">
              <a:defRPr kumimoji="0" sz="2000" b="0" cap="all" spc="150" baseline="0">
                <a:solidFill>
                  <a:schemeClr val="bg1"/>
                </a:solidFill>
              </a:defRPr>
            </a:lvl1pPr>
            <a:extLst/>
          </a:lstStyle>
          <a:p>
            <a:r>
              <a:rPr lang="en-US" smtClean="0"/>
              <a:t>Click to edit Master title style</a:t>
            </a:r>
            <a:endParaRPr/>
          </a:p>
        </p:txBody>
      </p:sp>
      <p:sp>
        <p:nvSpPr>
          <p:cNvPr id="3" name="Rectangle 3"/>
          <p:cNvSpPr>
            <a:spLocks noGrp="1"/>
          </p:cNvSpPr>
          <p:nvPr>
            <p:ph type="subTitle" idx="1"/>
          </p:nvPr>
        </p:nvSpPr>
        <p:spPr>
          <a:xfrm>
            <a:off x="247650" y="4706112"/>
            <a:ext cx="7512050" cy="228600"/>
          </a:xfrm>
          <a:solidFill>
            <a:schemeClr val="bg1"/>
          </a:solidFill>
        </p:spPr>
        <p:txBody>
          <a:bodyPr/>
          <a:lstStyle>
            <a:lvl1pPr marL="0" indent="0" algn="l" eaLnBrk="1" latinLnBrk="0" hangingPunct="1">
              <a:buNone/>
              <a:defRPr kumimoji="0" sz="1100" b="1">
                <a:solidFill>
                  <a:schemeClr val="accent4">
                    <a:shade val="50000"/>
                  </a:schemeClr>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lang="en-US" smtClean="0"/>
              <a:t>Click to edit Master subtitle style</a:t>
            </a:r>
            <a:endParaRPr lang="en-US" dirty="0"/>
          </a:p>
        </p:txBody>
      </p:sp>
      <p:sp>
        <p:nvSpPr>
          <p:cNvPr id="4" name="Rectangle 15"/>
          <p:cNvSpPr>
            <a:spLocks noGrp="1"/>
          </p:cNvSpPr>
          <p:nvPr>
            <p:ph type="sldNum" sz="quarter" idx="10"/>
          </p:nvPr>
        </p:nvSpPr>
        <p:spPr>
          <a:xfrm>
            <a:off x="7016750" y="6477000"/>
            <a:ext cx="1106488" cy="304800"/>
          </a:xfrm>
        </p:spPr>
        <p:txBody>
          <a:bodyPr/>
          <a:lstStyle>
            <a:lvl1pPr>
              <a:defRPr/>
            </a:lvl1pPr>
            <a:extLst/>
          </a:lstStyle>
          <a:p>
            <a:pPr>
              <a:defRPr/>
            </a:pPr>
            <a:fld id="{62A8A1BF-BD40-48F8-9F89-DC0F53D2050C}" type="slidenum">
              <a:rPr lang="en-US"/>
              <a:pPr>
                <a:defRPr/>
              </a:pPr>
              <a:t>‹#›</a:t>
            </a:fld>
            <a:endParaRPr lang="en-US" dirty="0"/>
          </a:p>
        </p:txBody>
      </p:sp>
      <p:sp>
        <p:nvSpPr>
          <p:cNvPr id="5" name="Date Placeholder 9"/>
          <p:cNvSpPr>
            <a:spLocks noGrp="1"/>
          </p:cNvSpPr>
          <p:nvPr>
            <p:ph type="dt" sz="half" idx="11"/>
          </p:nvPr>
        </p:nvSpPr>
        <p:spPr>
          <a:xfrm>
            <a:off x="247650" y="6477000"/>
            <a:ext cx="1733550" cy="304800"/>
          </a:xfrm>
        </p:spPr>
        <p:txBody>
          <a:bodyPr anchor="ctr"/>
          <a:lstStyle>
            <a:lvl1pPr algn="l" eaLnBrk="1" latinLnBrk="0" hangingPunct="1">
              <a:defRPr kumimoji="0">
                <a:solidFill>
                  <a:srgbClr val="A0A0A0"/>
                </a:solidFill>
              </a:defRPr>
            </a:lvl1pPr>
            <a:extLst/>
          </a:lstStyle>
          <a:p>
            <a:pPr>
              <a:defRPr/>
            </a:pPr>
            <a:fld id="{98F604A6-31DD-4ED5-9675-235FDF5AC9D1}" type="datetime1">
              <a:rPr lang="en-US" smtClean="0"/>
              <a:pPr>
                <a:defRPr/>
              </a:pPr>
              <a:t>2/7/2013</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3" name="Rectangle 8"/>
          <p:cNvSpPr>
            <a:spLocks noGrp="1"/>
          </p:cNvSpPr>
          <p:nvPr>
            <p:ph type="body" sz="quarter" idx="13"/>
          </p:nvPr>
        </p:nvSpPr>
        <p:spPr>
          <a:xfrm>
            <a:off x="330200" y="381000"/>
            <a:ext cx="87503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5" name="Rectangle 11"/>
          <p:cNvSpPr>
            <a:spLocks noGrp="1"/>
          </p:cNvSpPr>
          <p:nvPr>
            <p:ph sz="quarter" idx="15"/>
          </p:nvPr>
        </p:nvSpPr>
        <p:spPr>
          <a:xfrm>
            <a:off x="326898" y="609600"/>
            <a:ext cx="874699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7" name="Rectangle 8"/>
          <p:cNvSpPr>
            <a:spLocks noGrp="1"/>
          </p:cNvSpPr>
          <p:nvPr>
            <p:ph type="body" sz="quarter" idx="16"/>
          </p:nvPr>
        </p:nvSpPr>
        <p:spPr>
          <a:xfrm>
            <a:off x="3268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8" name="Rectangle 11"/>
          <p:cNvSpPr>
            <a:spLocks noGrp="1"/>
          </p:cNvSpPr>
          <p:nvPr>
            <p:ph sz="quarter" idx="17"/>
          </p:nvPr>
        </p:nvSpPr>
        <p:spPr>
          <a:xfrm>
            <a:off x="3268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1" name="Rectangle 8"/>
          <p:cNvSpPr>
            <a:spLocks noGrp="1"/>
          </p:cNvSpPr>
          <p:nvPr>
            <p:ph type="body" sz="quarter" idx="20"/>
          </p:nvPr>
        </p:nvSpPr>
        <p:spPr>
          <a:xfrm>
            <a:off x="47845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3" name="Rectangle 11"/>
          <p:cNvSpPr>
            <a:spLocks noGrp="1"/>
          </p:cNvSpPr>
          <p:nvPr>
            <p:ph sz="quarter" idx="21"/>
          </p:nvPr>
        </p:nvSpPr>
        <p:spPr>
          <a:xfrm>
            <a:off x="47845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Rectangle 4"/>
          <p:cNvSpPr>
            <a:spLocks noGrp="1"/>
          </p:cNvSpPr>
          <p:nvPr>
            <p:ph type="dt" sz="half" idx="22"/>
          </p:nvPr>
        </p:nvSpPr>
        <p:spPr/>
        <p:txBody>
          <a:bodyPr/>
          <a:lstStyle>
            <a:lvl1pPr>
              <a:defRPr/>
            </a:lvl1pPr>
          </a:lstStyle>
          <a:p>
            <a:pPr>
              <a:defRPr/>
            </a:pPr>
            <a:fld id="{736966E6-6453-48F1-BD1C-C782AA093C09}" type="datetime1">
              <a:rPr lang="en-US" smtClean="0"/>
              <a:pPr>
                <a:defRPr/>
              </a:pPr>
              <a:t>2/7/2013</a:t>
            </a:fld>
            <a:endParaRPr lang="en-US" dirty="0"/>
          </a:p>
        </p:txBody>
      </p:sp>
      <p:sp>
        <p:nvSpPr>
          <p:cNvPr id="10" name="Rectangle 6"/>
          <p:cNvSpPr>
            <a:spLocks noGrp="1"/>
          </p:cNvSpPr>
          <p:nvPr>
            <p:ph type="sldNum" sz="quarter" idx="23"/>
          </p:nvPr>
        </p:nvSpPr>
        <p:spPr/>
        <p:txBody>
          <a:bodyPr/>
          <a:lstStyle>
            <a:lvl1pPr>
              <a:defRPr/>
            </a:lvl1pPr>
          </a:lstStyle>
          <a:p>
            <a:pPr>
              <a:defRPr/>
            </a:pPr>
            <a:fld id="{63D24EAA-66F5-4126-AA95-24272B54B358}" type="slidenum">
              <a:rPr lang="en-US"/>
              <a:pPr>
                <a:defRPr/>
              </a:pPr>
              <a:t>‹#›</a:t>
            </a:fld>
            <a:endParaRPr lang="en-US" dirty="0"/>
          </a:p>
        </p:txBody>
      </p:sp>
      <p:sp>
        <p:nvSpPr>
          <p:cNvPr id="11" name="Rectangle 12"/>
          <p:cNvSpPr>
            <a:spLocks noGrp="1"/>
          </p:cNvSpPr>
          <p:nvPr>
            <p:ph type="ftr" sz="quarter" idx="24"/>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6" name="Rectangle 8"/>
          <p:cNvSpPr>
            <a:spLocks noGrp="1"/>
          </p:cNvSpPr>
          <p:nvPr>
            <p:ph type="body" sz="quarter" idx="13"/>
          </p:nvPr>
        </p:nvSpPr>
        <p:spPr>
          <a:xfrm>
            <a:off x="3302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7" name="Rectangle 11"/>
          <p:cNvSpPr>
            <a:spLocks noGrp="1"/>
          </p:cNvSpPr>
          <p:nvPr>
            <p:ph sz="quarter" idx="15"/>
          </p:nvPr>
        </p:nvSpPr>
        <p:spPr>
          <a:xfrm>
            <a:off x="3302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8" name="Rectangle 8"/>
          <p:cNvSpPr>
            <a:spLocks noGrp="1"/>
          </p:cNvSpPr>
          <p:nvPr>
            <p:ph type="body" sz="quarter" idx="16"/>
          </p:nvPr>
        </p:nvSpPr>
        <p:spPr>
          <a:xfrm>
            <a:off x="3268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0" name="Rectangle 11"/>
          <p:cNvSpPr>
            <a:spLocks noGrp="1"/>
          </p:cNvSpPr>
          <p:nvPr>
            <p:ph sz="quarter" idx="17"/>
          </p:nvPr>
        </p:nvSpPr>
        <p:spPr>
          <a:xfrm>
            <a:off x="3268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1" name="Rectangle 8"/>
          <p:cNvSpPr>
            <a:spLocks noGrp="1"/>
          </p:cNvSpPr>
          <p:nvPr>
            <p:ph type="body" sz="quarter" idx="18"/>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4" name="Rectangle 11"/>
          <p:cNvSpPr>
            <a:spLocks noGrp="1"/>
          </p:cNvSpPr>
          <p:nvPr>
            <p:ph sz="quarter" idx="19"/>
          </p:nvPr>
        </p:nvSpPr>
        <p:spPr>
          <a:xfrm>
            <a:off x="47879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5" name="Rectangle 8"/>
          <p:cNvSpPr>
            <a:spLocks noGrp="1"/>
          </p:cNvSpPr>
          <p:nvPr>
            <p:ph type="body" sz="quarter" idx="20"/>
          </p:nvPr>
        </p:nvSpPr>
        <p:spPr>
          <a:xfrm>
            <a:off x="47845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6" name="Rectangle 11"/>
          <p:cNvSpPr>
            <a:spLocks noGrp="1"/>
          </p:cNvSpPr>
          <p:nvPr>
            <p:ph sz="quarter" idx="21"/>
          </p:nvPr>
        </p:nvSpPr>
        <p:spPr>
          <a:xfrm>
            <a:off x="47845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Rectangle 4"/>
          <p:cNvSpPr>
            <a:spLocks noGrp="1"/>
          </p:cNvSpPr>
          <p:nvPr>
            <p:ph type="dt" sz="half" idx="22"/>
          </p:nvPr>
        </p:nvSpPr>
        <p:spPr/>
        <p:txBody>
          <a:bodyPr/>
          <a:lstStyle>
            <a:lvl1pPr>
              <a:defRPr/>
            </a:lvl1pPr>
          </a:lstStyle>
          <a:p>
            <a:pPr>
              <a:defRPr/>
            </a:pPr>
            <a:fld id="{AA2817AC-F79E-41F7-AD02-E124041FC09D}" type="datetime1">
              <a:rPr lang="en-US" smtClean="0"/>
              <a:pPr>
                <a:defRPr/>
              </a:pPr>
              <a:t>2/7/2013</a:t>
            </a:fld>
            <a:endParaRPr lang="en-US" dirty="0"/>
          </a:p>
        </p:txBody>
      </p:sp>
      <p:sp>
        <p:nvSpPr>
          <p:cNvPr id="12" name="Rectangle 6"/>
          <p:cNvSpPr>
            <a:spLocks noGrp="1"/>
          </p:cNvSpPr>
          <p:nvPr>
            <p:ph type="sldNum" sz="quarter" idx="23"/>
          </p:nvPr>
        </p:nvSpPr>
        <p:spPr/>
        <p:txBody>
          <a:bodyPr/>
          <a:lstStyle>
            <a:lvl1pPr>
              <a:defRPr/>
            </a:lvl1pPr>
          </a:lstStyle>
          <a:p>
            <a:pPr>
              <a:defRPr/>
            </a:pPr>
            <a:fld id="{2FDFF95F-B5B1-49C7-BDC6-0013E3645E69}" type="slidenum">
              <a:rPr lang="en-US"/>
              <a:pPr>
                <a:defRPr/>
              </a:pPr>
              <a:t>‹#›</a:t>
            </a:fld>
            <a:endParaRPr lang="en-US" dirty="0"/>
          </a:p>
        </p:txBody>
      </p:sp>
      <p:sp>
        <p:nvSpPr>
          <p:cNvPr id="13" name="Rectangle 12"/>
          <p:cNvSpPr>
            <a:spLocks noGrp="1"/>
          </p:cNvSpPr>
          <p:nvPr>
            <p:ph type="ftr" sz="quarter" idx="24"/>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0" name="Rectangle 8"/>
          <p:cNvSpPr>
            <a:spLocks noGrp="1"/>
          </p:cNvSpPr>
          <p:nvPr>
            <p:ph type="body" sz="quarter" idx="14"/>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8" name="Rectangle 11"/>
          <p:cNvSpPr>
            <a:spLocks noGrp="1"/>
          </p:cNvSpPr>
          <p:nvPr>
            <p:ph sz="quarter" idx="16"/>
          </p:nvPr>
        </p:nvSpPr>
        <p:spPr>
          <a:xfrm>
            <a:off x="4787900" y="609600"/>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9" name="Rectangle 8"/>
          <p:cNvSpPr>
            <a:spLocks noGrp="1"/>
          </p:cNvSpPr>
          <p:nvPr>
            <p:ph type="body" sz="quarter" idx="13"/>
          </p:nvPr>
        </p:nvSpPr>
        <p:spPr>
          <a:xfrm>
            <a:off x="330200"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0" name="Rectangle 11"/>
          <p:cNvSpPr>
            <a:spLocks noGrp="1"/>
          </p:cNvSpPr>
          <p:nvPr>
            <p:ph sz="quarter" idx="15"/>
          </p:nvPr>
        </p:nvSpPr>
        <p:spPr>
          <a:xfrm>
            <a:off x="330200"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Rectangle 8"/>
          <p:cNvSpPr>
            <a:spLocks noGrp="1"/>
          </p:cNvSpPr>
          <p:nvPr>
            <p:ph type="body" sz="quarter" idx="17"/>
          </p:nvPr>
        </p:nvSpPr>
        <p:spPr>
          <a:xfrm>
            <a:off x="4784598" y="234086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3" name="Rectangle 11"/>
          <p:cNvSpPr>
            <a:spLocks noGrp="1"/>
          </p:cNvSpPr>
          <p:nvPr>
            <p:ph sz="quarter" idx="18"/>
          </p:nvPr>
        </p:nvSpPr>
        <p:spPr>
          <a:xfrm>
            <a:off x="4784598" y="256946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8"/>
          <p:cNvSpPr>
            <a:spLocks noGrp="1"/>
          </p:cNvSpPr>
          <p:nvPr>
            <p:ph type="body" sz="quarter" idx="19"/>
          </p:nvPr>
        </p:nvSpPr>
        <p:spPr>
          <a:xfrm>
            <a:off x="4787900" y="429158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5" name="Rectangle 11"/>
          <p:cNvSpPr>
            <a:spLocks noGrp="1"/>
          </p:cNvSpPr>
          <p:nvPr>
            <p:ph sz="quarter" idx="20"/>
          </p:nvPr>
        </p:nvSpPr>
        <p:spPr>
          <a:xfrm>
            <a:off x="4787900" y="452018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Rectangle 4"/>
          <p:cNvSpPr>
            <a:spLocks noGrp="1"/>
          </p:cNvSpPr>
          <p:nvPr>
            <p:ph type="dt" sz="half" idx="21"/>
          </p:nvPr>
        </p:nvSpPr>
        <p:spPr/>
        <p:txBody>
          <a:bodyPr/>
          <a:lstStyle>
            <a:lvl1pPr>
              <a:defRPr/>
            </a:lvl1pPr>
          </a:lstStyle>
          <a:p>
            <a:pPr>
              <a:defRPr/>
            </a:pPr>
            <a:fld id="{C565DCB4-2C2D-436F-8F45-A4C1AE990271}" type="datetime1">
              <a:rPr lang="en-US" smtClean="0"/>
              <a:pPr>
                <a:defRPr/>
              </a:pPr>
              <a:t>2/7/2013</a:t>
            </a:fld>
            <a:endParaRPr lang="en-US" dirty="0"/>
          </a:p>
        </p:txBody>
      </p:sp>
      <p:sp>
        <p:nvSpPr>
          <p:cNvPr id="16" name="Rectangle 6"/>
          <p:cNvSpPr>
            <a:spLocks noGrp="1"/>
          </p:cNvSpPr>
          <p:nvPr>
            <p:ph type="sldNum" sz="quarter" idx="22"/>
          </p:nvPr>
        </p:nvSpPr>
        <p:spPr/>
        <p:txBody>
          <a:bodyPr/>
          <a:lstStyle>
            <a:lvl1pPr>
              <a:defRPr/>
            </a:lvl1pPr>
          </a:lstStyle>
          <a:p>
            <a:pPr>
              <a:defRPr/>
            </a:pPr>
            <a:fld id="{6F19D920-19BB-433E-8B89-CA5C8029A47A}" type="slidenum">
              <a:rPr lang="en-US"/>
              <a:pPr>
                <a:defRPr/>
              </a:pPr>
              <a:t>‹#›</a:t>
            </a:fld>
            <a:endParaRPr lang="en-US" dirty="0"/>
          </a:p>
        </p:txBody>
      </p:sp>
      <p:sp>
        <p:nvSpPr>
          <p:cNvPr id="17" name="Rectangle 12"/>
          <p:cNvSpPr>
            <a:spLocks noGrp="1"/>
          </p:cNvSpPr>
          <p:nvPr>
            <p:ph type="ftr" sz="quarter" idx="23"/>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8" name="Rectangle 8"/>
          <p:cNvSpPr>
            <a:spLocks noGrp="1"/>
          </p:cNvSpPr>
          <p:nvPr>
            <p:ph type="body" sz="quarter" idx="13"/>
          </p:nvPr>
        </p:nvSpPr>
        <p:spPr>
          <a:xfrm>
            <a:off x="4784598"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1" name="Rectangle 11"/>
          <p:cNvSpPr>
            <a:spLocks noGrp="1"/>
          </p:cNvSpPr>
          <p:nvPr>
            <p:ph sz="quarter" idx="15"/>
          </p:nvPr>
        </p:nvSpPr>
        <p:spPr>
          <a:xfrm>
            <a:off x="4784598"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Rectangle 8"/>
          <p:cNvSpPr>
            <a:spLocks noGrp="1"/>
          </p:cNvSpPr>
          <p:nvPr>
            <p:ph type="body" sz="quarter" idx="14"/>
          </p:nvPr>
        </p:nvSpPr>
        <p:spPr>
          <a:xfrm>
            <a:off x="3302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0" name="Rectangle 11"/>
          <p:cNvSpPr>
            <a:spLocks noGrp="1"/>
          </p:cNvSpPr>
          <p:nvPr>
            <p:ph sz="quarter" idx="16"/>
          </p:nvPr>
        </p:nvSpPr>
        <p:spPr>
          <a:xfrm>
            <a:off x="330200" y="609600"/>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Rectangle 8"/>
          <p:cNvSpPr>
            <a:spLocks noGrp="1"/>
          </p:cNvSpPr>
          <p:nvPr>
            <p:ph type="body" sz="quarter" idx="17"/>
          </p:nvPr>
        </p:nvSpPr>
        <p:spPr>
          <a:xfrm>
            <a:off x="326898" y="234086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4" name="Rectangle 11"/>
          <p:cNvSpPr>
            <a:spLocks noGrp="1"/>
          </p:cNvSpPr>
          <p:nvPr>
            <p:ph sz="quarter" idx="18"/>
          </p:nvPr>
        </p:nvSpPr>
        <p:spPr>
          <a:xfrm>
            <a:off x="326898" y="256946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Rectangle 8"/>
          <p:cNvSpPr>
            <a:spLocks noGrp="1"/>
          </p:cNvSpPr>
          <p:nvPr>
            <p:ph type="body" sz="quarter" idx="19"/>
          </p:nvPr>
        </p:nvSpPr>
        <p:spPr>
          <a:xfrm>
            <a:off x="330200" y="429158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6" name="Rectangle 11"/>
          <p:cNvSpPr>
            <a:spLocks noGrp="1"/>
          </p:cNvSpPr>
          <p:nvPr>
            <p:ph sz="quarter" idx="20"/>
          </p:nvPr>
        </p:nvSpPr>
        <p:spPr>
          <a:xfrm>
            <a:off x="330200" y="452018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Rectangle 4"/>
          <p:cNvSpPr>
            <a:spLocks noGrp="1"/>
          </p:cNvSpPr>
          <p:nvPr>
            <p:ph type="dt" sz="half" idx="21"/>
          </p:nvPr>
        </p:nvSpPr>
        <p:spPr/>
        <p:txBody>
          <a:bodyPr/>
          <a:lstStyle>
            <a:lvl1pPr>
              <a:defRPr/>
            </a:lvl1pPr>
          </a:lstStyle>
          <a:p>
            <a:pPr>
              <a:defRPr/>
            </a:pPr>
            <a:fld id="{BB48E350-9C81-4063-9D52-E78BAA7CDFD9}" type="datetime1">
              <a:rPr lang="en-US" smtClean="0"/>
              <a:pPr>
                <a:defRPr/>
              </a:pPr>
              <a:t>2/7/2013</a:t>
            </a:fld>
            <a:endParaRPr lang="en-US" dirty="0"/>
          </a:p>
        </p:txBody>
      </p:sp>
      <p:sp>
        <p:nvSpPr>
          <p:cNvPr id="12" name="Rectangle 6"/>
          <p:cNvSpPr>
            <a:spLocks noGrp="1"/>
          </p:cNvSpPr>
          <p:nvPr>
            <p:ph type="sldNum" sz="quarter" idx="22"/>
          </p:nvPr>
        </p:nvSpPr>
        <p:spPr/>
        <p:txBody>
          <a:bodyPr/>
          <a:lstStyle>
            <a:lvl1pPr>
              <a:defRPr/>
            </a:lvl1pPr>
          </a:lstStyle>
          <a:p>
            <a:pPr>
              <a:defRPr/>
            </a:pPr>
            <a:fld id="{8778A3D2-3CE6-4E77-8987-EAF58C9921FB}" type="slidenum">
              <a:rPr lang="en-US"/>
              <a:pPr>
                <a:defRPr/>
              </a:pPr>
              <a:t>‹#›</a:t>
            </a:fld>
            <a:endParaRPr lang="en-US" dirty="0"/>
          </a:p>
        </p:txBody>
      </p:sp>
      <p:sp>
        <p:nvSpPr>
          <p:cNvPr id="17" name="Rectangle 12"/>
          <p:cNvSpPr>
            <a:spLocks noGrp="1"/>
          </p:cNvSpPr>
          <p:nvPr>
            <p:ph type="ftr" sz="quarter" idx="23"/>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23" name="Rectangle 8"/>
          <p:cNvSpPr>
            <a:spLocks noGrp="1"/>
          </p:cNvSpPr>
          <p:nvPr>
            <p:ph type="body" sz="quarter" idx="13"/>
          </p:nvPr>
        </p:nvSpPr>
        <p:spPr>
          <a:xfrm>
            <a:off x="3302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4" name="Rectangle 11"/>
          <p:cNvSpPr>
            <a:spLocks noGrp="1"/>
          </p:cNvSpPr>
          <p:nvPr>
            <p:ph sz="quarter" idx="15"/>
          </p:nvPr>
        </p:nvSpPr>
        <p:spPr>
          <a:xfrm>
            <a:off x="3302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5" name="Rectangle 8"/>
          <p:cNvSpPr>
            <a:spLocks noGrp="1"/>
          </p:cNvSpPr>
          <p:nvPr>
            <p:ph type="body" sz="quarter" idx="16"/>
          </p:nvPr>
        </p:nvSpPr>
        <p:spPr>
          <a:xfrm>
            <a:off x="3268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6" name="Rectangle 11"/>
          <p:cNvSpPr>
            <a:spLocks noGrp="1"/>
          </p:cNvSpPr>
          <p:nvPr>
            <p:ph sz="quarter" idx="17"/>
          </p:nvPr>
        </p:nvSpPr>
        <p:spPr>
          <a:xfrm>
            <a:off x="3268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8" name="Rectangle 8"/>
          <p:cNvSpPr>
            <a:spLocks noGrp="1"/>
          </p:cNvSpPr>
          <p:nvPr>
            <p:ph type="body" sz="quarter" idx="14"/>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9" name="Rectangle 11"/>
          <p:cNvSpPr>
            <a:spLocks noGrp="1"/>
          </p:cNvSpPr>
          <p:nvPr>
            <p:ph sz="quarter" idx="18"/>
          </p:nvPr>
        </p:nvSpPr>
        <p:spPr>
          <a:xfrm>
            <a:off x="4787900" y="609600"/>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1" name="Rectangle 8"/>
          <p:cNvSpPr>
            <a:spLocks noGrp="1"/>
          </p:cNvSpPr>
          <p:nvPr>
            <p:ph type="body" sz="quarter" idx="19"/>
          </p:nvPr>
        </p:nvSpPr>
        <p:spPr>
          <a:xfrm>
            <a:off x="4784598" y="234086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32" name="Rectangle 11"/>
          <p:cNvSpPr>
            <a:spLocks noGrp="1"/>
          </p:cNvSpPr>
          <p:nvPr>
            <p:ph sz="quarter" idx="20"/>
          </p:nvPr>
        </p:nvSpPr>
        <p:spPr>
          <a:xfrm>
            <a:off x="4784598" y="256946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3" name="Rectangle 8"/>
          <p:cNvSpPr>
            <a:spLocks noGrp="1"/>
          </p:cNvSpPr>
          <p:nvPr>
            <p:ph type="body" sz="quarter" idx="21"/>
          </p:nvPr>
        </p:nvSpPr>
        <p:spPr>
          <a:xfrm>
            <a:off x="4787900" y="429158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34" name="Rectangle 11"/>
          <p:cNvSpPr>
            <a:spLocks noGrp="1"/>
          </p:cNvSpPr>
          <p:nvPr>
            <p:ph sz="quarter" idx="22"/>
          </p:nvPr>
        </p:nvSpPr>
        <p:spPr>
          <a:xfrm>
            <a:off x="4787900" y="452018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Rectangle 4"/>
          <p:cNvSpPr>
            <a:spLocks noGrp="1"/>
          </p:cNvSpPr>
          <p:nvPr>
            <p:ph type="dt" sz="half" idx="23"/>
          </p:nvPr>
        </p:nvSpPr>
        <p:spPr/>
        <p:txBody>
          <a:bodyPr/>
          <a:lstStyle>
            <a:lvl1pPr>
              <a:defRPr/>
            </a:lvl1pPr>
          </a:lstStyle>
          <a:p>
            <a:pPr>
              <a:defRPr/>
            </a:pPr>
            <a:fld id="{62497B67-818A-4D15-83D9-8AE23A113088}" type="datetime1">
              <a:rPr lang="en-US" smtClean="0"/>
              <a:pPr>
                <a:defRPr/>
              </a:pPr>
              <a:t>2/7/2013</a:t>
            </a:fld>
            <a:endParaRPr lang="en-US" dirty="0"/>
          </a:p>
        </p:txBody>
      </p:sp>
      <p:sp>
        <p:nvSpPr>
          <p:cNvPr id="14" name="Rectangle 6"/>
          <p:cNvSpPr>
            <a:spLocks noGrp="1"/>
          </p:cNvSpPr>
          <p:nvPr>
            <p:ph type="sldNum" sz="quarter" idx="24"/>
          </p:nvPr>
        </p:nvSpPr>
        <p:spPr/>
        <p:txBody>
          <a:bodyPr/>
          <a:lstStyle>
            <a:lvl1pPr>
              <a:defRPr/>
            </a:lvl1pPr>
          </a:lstStyle>
          <a:p>
            <a:pPr>
              <a:defRPr/>
            </a:pPr>
            <a:fld id="{3E90B8F7-38DD-4D66-8317-358896F74AE2}" type="slidenum">
              <a:rPr lang="en-US"/>
              <a:pPr>
                <a:defRPr/>
              </a:pPr>
              <a:t>‹#›</a:t>
            </a:fld>
            <a:endParaRPr lang="en-US" dirty="0"/>
          </a:p>
        </p:txBody>
      </p:sp>
      <p:sp>
        <p:nvSpPr>
          <p:cNvPr id="15" name="Rectangle 12"/>
          <p:cNvSpPr>
            <a:spLocks noGrp="1"/>
          </p:cNvSpPr>
          <p:nvPr>
            <p:ph type="ftr" sz="quarter" idx="25"/>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21" name="Rectangle 8"/>
          <p:cNvSpPr>
            <a:spLocks noGrp="1"/>
          </p:cNvSpPr>
          <p:nvPr>
            <p:ph type="body" sz="quarter" idx="14"/>
          </p:nvPr>
        </p:nvSpPr>
        <p:spPr>
          <a:xfrm>
            <a:off x="333502"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2" name="Rectangle 11"/>
          <p:cNvSpPr>
            <a:spLocks noGrp="1"/>
          </p:cNvSpPr>
          <p:nvPr>
            <p:ph sz="quarter" idx="16"/>
          </p:nvPr>
        </p:nvSpPr>
        <p:spPr>
          <a:xfrm>
            <a:off x="333502" y="609600"/>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5" name="Rectangle 8"/>
          <p:cNvSpPr>
            <a:spLocks noGrp="1"/>
          </p:cNvSpPr>
          <p:nvPr>
            <p:ph type="body" sz="quarter" idx="17"/>
          </p:nvPr>
        </p:nvSpPr>
        <p:spPr>
          <a:xfrm>
            <a:off x="330200" y="234086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6" name="Rectangle 11"/>
          <p:cNvSpPr>
            <a:spLocks noGrp="1"/>
          </p:cNvSpPr>
          <p:nvPr>
            <p:ph sz="quarter" idx="18"/>
          </p:nvPr>
        </p:nvSpPr>
        <p:spPr>
          <a:xfrm>
            <a:off x="330200" y="256946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7" name="Rectangle 8"/>
          <p:cNvSpPr>
            <a:spLocks noGrp="1"/>
          </p:cNvSpPr>
          <p:nvPr>
            <p:ph type="body" sz="quarter" idx="19"/>
          </p:nvPr>
        </p:nvSpPr>
        <p:spPr>
          <a:xfrm>
            <a:off x="333502" y="4291584"/>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8" name="Rectangle 11"/>
          <p:cNvSpPr>
            <a:spLocks noGrp="1"/>
          </p:cNvSpPr>
          <p:nvPr>
            <p:ph sz="quarter" idx="20"/>
          </p:nvPr>
        </p:nvSpPr>
        <p:spPr>
          <a:xfrm>
            <a:off x="333502" y="4520184"/>
            <a:ext cx="42926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Rectangle 8"/>
          <p:cNvSpPr>
            <a:spLocks noGrp="1"/>
          </p:cNvSpPr>
          <p:nvPr>
            <p:ph type="body" sz="quarter" idx="21"/>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3" name="Rectangle 11"/>
          <p:cNvSpPr>
            <a:spLocks noGrp="1"/>
          </p:cNvSpPr>
          <p:nvPr>
            <p:ph sz="quarter" idx="22"/>
          </p:nvPr>
        </p:nvSpPr>
        <p:spPr>
          <a:xfrm>
            <a:off x="47879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Rectangle 8"/>
          <p:cNvSpPr>
            <a:spLocks noGrp="1"/>
          </p:cNvSpPr>
          <p:nvPr>
            <p:ph type="body" sz="quarter" idx="23"/>
          </p:nvPr>
        </p:nvSpPr>
        <p:spPr>
          <a:xfrm>
            <a:off x="47845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6" name="Rectangle 11"/>
          <p:cNvSpPr>
            <a:spLocks noGrp="1"/>
          </p:cNvSpPr>
          <p:nvPr>
            <p:ph sz="quarter" idx="24"/>
          </p:nvPr>
        </p:nvSpPr>
        <p:spPr>
          <a:xfrm>
            <a:off x="47845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4"/>
          <p:cNvSpPr>
            <a:spLocks noGrp="1"/>
          </p:cNvSpPr>
          <p:nvPr>
            <p:ph type="dt" sz="half" idx="25"/>
          </p:nvPr>
        </p:nvSpPr>
        <p:spPr/>
        <p:txBody>
          <a:bodyPr/>
          <a:lstStyle>
            <a:lvl1pPr>
              <a:defRPr/>
            </a:lvl1pPr>
          </a:lstStyle>
          <a:p>
            <a:pPr>
              <a:defRPr/>
            </a:pPr>
            <a:fld id="{3480A81E-A0F2-4172-B6E4-15D86DBC3B79}" type="datetime1">
              <a:rPr lang="en-US" smtClean="0"/>
              <a:pPr>
                <a:defRPr/>
              </a:pPr>
              <a:t>2/7/2013</a:t>
            </a:fld>
            <a:endParaRPr lang="en-US" dirty="0"/>
          </a:p>
        </p:txBody>
      </p:sp>
      <p:sp>
        <p:nvSpPr>
          <p:cNvPr id="17" name="Rectangle 6"/>
          <p:cNvSpPr>
            <a:spLocks noGrp="1"/>
          </p:cNvSpPr>
          <p:nvPr>
            <p:ph type="sldNum" sz="quarter" idx="26"/>
          </p:nvPr>
        </p:nvSpPr>
        <p:spPr/>
        <p:txBody>
          <a:bodyPr/>
          <a:lstStyle>
            <a:lvl1pPr>
              <a:defRPr/>
            </a:lvl1pPr>
          </a:lstStyle>
          <a:p>
            <a:pPr>
              <a:defRPr/>
            </a:pPr>
            <a:fld id="{F1D9E1FF-8C6A-468A-A4E0-6B0D59B8A440}" type="slidenum">
              <a:rPr lang="en-US"/>
              <a:pPr>
                <a:defRPr/>
              </a:pPr>
              <a:t>‹#›</a:t>
            </a:fld>
            <a:endParaRPr lang="en-US" dirty="0"/>
          </a:p>
        </p:txBody>
      </p:sp>
      <p:sp>
        <p:nvSpPr>
          <p:cNvPr id="18" name="Rectangle 12"/>
          <p:cNvSpPr>
            <a:spLocks noGrp="1"/>
          </p:cNvSpPr>
          <p:nvPr>
            <p:ph type="ftr" sz="quarter" idx="27"/>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9" name="Rectangle 6"/>
          <p:cNvSpPr/>
          <p:nvPr/>
        </p:nvSpPr>
        <p:spPr>
          <a:xfrm>
            <a:off x="1485900" y="14478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1" name="Rectangle 6"/>
          <p:cNvSpPr/>
          <p:nvPr/>
        </p:nvSpPr>
        <p:spPr>
          <a:xfrm>
            <a:off x="1485900" y="38862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2" name="Rectangle 6"/>
          <p:cNvSpPr/>
          <p:nvPr/>
        </p:nvSpPr>
        <p:spPr>
          <a:xfrm>
            <a:off x="3797300" y="14478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36" name="Rectangle 6"/>
          <p:cNvSpPr/>
          <p:nvPr/>
        </p:nvSpPr>
        <p:spPr>
          <a:xfrm>
            <a:off x="3797300" y="38862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42" name="Rectangle 6"/>
          <p:cNvSpPr/>
          <p:nvPr/>
        </p:nvSpPr>
        <p:spPr>
          <a:xfrm>
            <a:off x="6108700" y="14478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43" name="Rectangle 6"/>
          <p:cNvSpPr/>
          <p:nvPr/>
        </p:nvSpPr>
        <p:spPr>
          <a:xfrm>
            <a:off x="6108700" y="3886200"/>
            <a:ext cx="1816100" cy="2057400"/>
          </a:xfrm>
          <a:prstGeom prst="rect">
            <a:avLst/>
          </a:prstGeom>
          <a:ln w="76200" cap="sq" cmpd="thickThin" algn="ctr">
            <a:solidFill>
              <a:schemeClr val="accent6"/>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23"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24" name="Rectangle 10"/>
          <p:cNvSpPr>
            <a:spLocks noGrp="1"/>
          </p:cNvSpPr>
          <p:nvPr>
            <p:ph type="pic" sz="quarter" idx="13"/>
          </p:nvPr>
        </p:nvSpPr>
        <p:spPr>
          <a:xfrm>
            <a:off x="1651000" y="1600200"/>
            <a:ext cx="1485900" cy="685800"/>
          </a:xfrm>
        </p:spPr>
        <p:txBody>
          <a:bodyPr>
            <a:normAutofit/>
          </a:bodyPr>
          <a:lstStyle>
            <a:extLst/>
          </a:lstStyle>
          <a:p>
            <a:pPr lvl="0"/>
            <a:r>
              <a:rPr lang="en-US" noProof="0" smtClean="0"/>
              <a:t>Click icon to add picture</a:t>
            </a:r>
            <a:endParaRPr lang="en-US" noProof="0" dirty="0"/>
          </a:p>
        </p:txBody>
      </p:sp>
      <p:sp>
        <p:nvSpPr>
          <p:cNvPr id="19" name="Rectangle 10"/>
          <p:cNvSpPr>
            <a:spLocks noGrp="1"/>
          </p:cNvSpPr>
          <p:nvPr>
            <p:ph type="pic" sz="quarter" idx="29"/>
          </p:nvPr>
        </p:nvSpPr>
        <p:spPr>
          <a:xfrm>
            <a:off x="1651000" y="4038600"/>
            <a:ext cx="1485900" cy="685800"/>
          </a:xfrm>
        </p:spPr>
        <p:txBody>
          <a:bodyPr>
            <a:normAutofit/>
          </a:bodyPr>
          <a:lstStyle>
            <a:extLst/>
          </a:lstStyle>
          <a:p>
            <a:pPr lvl="0"/>
            <a:r>
              <a:rPr lang="en-US" noProof="0" smtClean="0"/>
              <a:t>Click icon to add picture</a:t>
            </a:r>
            <a:endParaRPr lang="en-US" noProof="0" dirty="0"/>
          </a:p>
        </p:txBody>
      </p:sp>
      <p:sp>
        <p:nvSpPr>
          <p:cNvPr id="27" name="Rectangle 10"/>
          <p:cNvSpPr>
            <a:spLocks noGrp="1"/>
          </p:cNvSpPr>
          <p:nvPr>
            <p:ph type="pic" sz="quarter" idx="17"/>
          </p:nvPr>
        </p:nvSpPr>
        <p:spPr>
          <a:xfrm>
            <a:off x="3962400" y="1600200"/>
            <a:ext cx="1485900" cy="685800"/>
          </a:xfrm>
        </p:spPr>
        <p:txBody>
          <a:bodyPr>
            <a:normAutofit/>
          </a:bodyPr>
          <a:lstStyle>
            <a:extLst/>
          </a:lstStyle>
          <a:p>
            <a:pPr lvl="0"/>
            <a:r>
              <a:rPr lang="en-US" noProof="0" smtClean="0"/>
              <a:t>Click icon to add picture</a:t>
            </a:r>
            <a:endParaRPr lang="en-US" noProof="0" dirty="0"/>
          </a:p>
        </p:txBody>
      </p:sp>
      <p:sp>
        <p:nvSpPr>
          <p:cNvPr id="11" name="Rectangle 10"/>
          <p:cNvSpPr>
            <a:spLocks noGrp="1"/>
          </p:cNvSpPr>
          <p:nvPr>
            <p:ph type="pic" sz="quarter" idx="30"/>
          </p:nvPr>
        </p:nvSpPr>
        <p:spPr>
          <a:xfrm>
            <a:off x="3962400" y="4038600"/>
            <a:ext cx="1485900" cy="685800"/>
          </a:xfrm>
        </p:spPr>
        <p:txBody>
          <a:bodyPr>
            <a:normAutofit/>
          </a:bodyPr>
          <a:lstStyle>
            <a:extLst/>
          </a:lstStyle>
          <a:p>
            <a:pPr lvl="0"/>
            <a:r>
              <a:rPr lang="en-US" noProof="0" smtClean="0"/>
              <a:t>Click icon to add picture</a:t>
            </a:r>
            <a:endParaRPr lang="en-US" noProof="0" dirty="0"/>
          </a:p>
        </p:txBody>
      </p:sp>
      <p:sp>
        <p:nvSpPr>
          <p:cNvPr id="4" name="Rectangle 10"/>
          <p:cNvSpPr>
            <a:spLocks noGrp="1"/>
          </p:cNvSpPr>
          <p:nvPr>
            <p:ph type="pic" sz="quarter" idx="21"/>
          </p:nvPr>
        </p:nvSpPr>
        <p:spPr>
          <a:xfrm>
            <a:off x="6273800" y="1600200"/>
            <a:ext cx="1485900" cy="685800"/>
          </a:xfrm>
        </p:spPr>
        <p:txBody>
          <a:bodyPr>
            <a:normAutofit/>
          </a:bodyPr>
          <a:lstStyle>
            <a:extLst/>
          </a:lstStyle>
          <a:p>
            <a:pPr lvl="0"/>
            <a:r>
              <a:rPr lang="en-US" noProof="0" smtClean="0"/>
              <a:t>Click icon to add picture</a:t>
            </a:r>
            <a:endParaRPr lang="en-US" noProof="0" dirty="0"/>
          </a:p>
        </p:txBody>
      </p:sp>
      <p:sp>
        <p:nvSpPr>
          <p:cNvPr id="15" name="Rectangle 10"/>
          <p:cNvSpPr>
            <a:spLocks noGrp="1"/>
          </p:cNvSpPr>
          <p:nvPr>
            <p:ph type="pic" sz="quarter" idx="31"/>
          </p:nvPr>
        </p:nvSpPr>
        <p:spPr>
          <a:xfrm>
            <a:off x="6273800" y="4038600"/>
            <a:ext cx="1485900" cy="685800"/>
          </a:xfrm>
        </p:spPr>
        <p:txBody>
          <a:bodyPr>
            <a:normAutofit/>
          </a:bodyPr>
          <a:lstStyle>
            <a:extLst/>
          </a:lstStyle>
          <a:p>
            <a:pPr lvl="0"/>
            <a:r>
              <a:rPr lang="en-US" noProof="0" smtClean="0"/>
              <a:t>Click icon to add picture</a:t>
            </a:r>
            <a:endParaRPr lang="en-US" noProof="0" dirty="0"/>
          </a:p>
        </p:txBody>
      </p:sp>
      <p:sp>
        <p:nvSpPr>
          <p:cNvPr id="7" name="Rectangle 12"/>
          <p:cNvSpPr>
            <a:spLocks noGrp="1"/>
          </p:cNvSpPr>
          <p:nvPr>
            <p:ph type="body" sz="quarter" idx="14"/>
          </p:nvPr>
        </p:nvSpPr>
        <p:spPr>
          <a:xfrm>
            <a:off x="1651000" y="28956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28" name="Rectangle 12"/>
          <p:cNvSpPr>
            <a:spLocks noGrp="1"/>
          </p:cNvSpPr>
          <p:nvPr>
            <p:ph type="body" sz="quarter" idx="33"/>
          </p:nvPr>
        </p:nvSpPr>
        <p:spPr>
          <a:xfrm>
            <a:off x="1651000" y="53340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30" name="Rectangle 12"/>
          <p:cNvSpPr>
            <a:spLocks noGrp="1"/>
          </p:cNvSpPr>
          <p:nvPr>
            <p:ph type="body" sz="quarter" idx="18"/>
          </p:nvPr>
        </p:nvSpPr>
        <p:spPr>
          <a:xfrm>
            <a:off x="3962400" y="28956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13" name="Rectangle 12"/>
          <p:cNvSpPr>
            <a:spLocks noGrp="1"/>
          </p:cNvSpPr>
          <p:nvPr>
            <p:ph type="body" sz="quarter" idx="34"/>
          </p:nvPr>
        </p:nvSpPr>
        <p:spPr>
          <a:xfrm>
            <a:off x="3962400" y="53340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14" name="Rectangle 12"/>
          <p:cNvSpPr>
            <a:spLocks noGrp="1"/>
          </p:cNvSpPr>
          <p:nvPr>
            <p:ph type="body" sz="quarter" idx="22"/>
          </p:nvPr>
        </p:nvSpPr>
        <p:spPr>
          <a:xfrm>
            <a:off x="6273800" y="28956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2" name="Rectangle 12"/>
          <p:cNvSpPr>
            <a:spLocks noGrp="1"/>
          </p:cNvSpPr>
          <p:nvPr>
            <p:ph type="body" sz="quarter" idx="35"/>
          </p:nvPr>
        </p:nvSpPr>
        <p:spPr>
          <a:xfrm>
            <a:off x="6273800" y="5334000"/>
            <a:ext cx="1485900" cy="304800"/>
          </a:xfrm>
        </p:spPr>
        <p:txBody>
          <a:bodyPr anchor="ctr"/>
          <a:lstStyle>
            <a:lvl1pPr algn="ctr" eaLnBrk="1" latinLnBrk="0" hangingPunct="1">
              <a:defRPr kumimoji="0" b="1"/>
            </a:lvl1pPr>
            <a:extLst/>
          </a:lstStyle>
          <a:p>
            <a:pPr lvl="0"/>
            <a:r>
              <a:rPr lang="en-US" smtClean="0"/>
              <a:t>Click to edit Master text styles</a:t>
            </a:r>
          </a:p>
        </p:txBody>
      </p:sp>
      <p:sp>
        <p:nvSpPr>
          <p:cNvPr id="44" name="Rectangle 11"/>
          <p:cNvSpPr>
            <a:spLocks noGrp="1"/>
          </p:cNvSpPr>
          <p:nvPr>
            <p:ph type="body" sz="quarter" idx="15"/>
          </p:nvPr>
        </p:nvSpPr>
        <p:spPr>
          <a:xfrm>
            <a:off x="1651000" y="32004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35" name="Rectangle 11"/>
          <p:cNvSpPr>
            <a:spLocks noGrp="1"/>
          </p:cNvSpPr>
          <p:nvPr>
            <p:ph type="body" sz="quarter" idx="37"/>
          </p:nvPr>
        </p:nvSpPr>
        <p:spPr>
          <a:xfrm>
            <a:off x="1651000" y="56388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34" name="Rectangle 11"/>
          <p:cNvSpPr>
            <a:spLocks noGrp="1"/>
          </p:cNvSpPr>
          <p:nvPr>
            <p:ph type="body" sz="quarter" idx="19"/>
          </p:nvPr>
        </p:nvSpPr>
        <p:spPr>
          <a:xfrm>
            <a:off x="3962400" y="32004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40" name="Rectangle 11"/>
          <p:cNvSpPr>
            <a:spLocks noGrp="1"/>
          </p:cNvSpPr>
          <p:nvPr>
            <p:ph type="body" sz="quarter" idx="38"/>
          </p:nvPr>
        </p:nvSpPr>
        <p:spPr>
          <a:xfrm>
            <a:off x="3962400" y="56388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38" name="Rectangle 11"/>
          <p:cNvSpPr>
            <a:spLocks noGrp="1"/>
          </p:cNvSpPr>
          <p:nvPr>
            <p:ph type="body" sz="quarter" idx="23"/>
          </p:nvPr>
        </p:nvSpPr>
        <p:spPr>
          <a:xfrm>
            <a:off x="6273800" y="32004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33" name="Rectangle 11"/>
          <p:cNvSpPr>
            <a:spLocks noGrp="1"/>
          </p:cNvSpPr>
          <p:nvPr>
            <p:ph type="body" sz="quarter" idx="39"/>
          </p:nvPr>
        </p:nvSpPr>
        <p:spPr>
          <a:xfrm>
            <a:off x="6273800" y="5638800"/>
            <a:ext cx="1485900" cy="152400"/>
          </a:xfrm>
        </p:spPr>
        <p:txBody>
          <a:bodyPr anchor="ctr">
            <a:noAutofit/>
          </a:bodyPr>
          <a:lstStyle>
            <a:lvl1pPr algn="ctr" eaLnBrk="1" latinLnBrk="0" hangingPunct="1">
              <a:defRPr kumimoji="0" sz="800" i="1"/>
            </a:lvl1pPr>
            <a:extLst/>
          </a:lstStyle>
          <a:p>
            <a:pPr lvl="0"/>
            <a:r>
              <a:rPr lang="en-US" smtClean="0"/>
              <a:t>Click to edit Master text styles</a:t>
            </a:r>
          </a:p>
        </p:txBody>
      </p:sp>
      <p:sp>
        <p:nvSpPr>
          <p:cNvPr id="5" name="Rectangle 14"/>
          <p:cNvSpPr>
            <a:spLocks noGrp="1"/>
          </p:cNvSpPr>
          <p:nvPr>
            <p:ph type="body" sz="quarter" idx="16"/>
          </p:nvPr>
        </p:nvSpPr>
        <p:spPr>
          <a:xfrm>
            <a:off x="1651000" y="22860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56" name="Rectangle 14"/>
          <p:cNvSpPr>
            <a:spLocks noGrp="1"/>
          </p:cNvSpPr>
          <p:nvPr>
            <p:ph type="body" sz="quarter" idx="41"/>
          </p:nvPr>
        </p:nvSpPr>
        <p:spPr>
          <a:xfrm>
            <a:off x="1651000" y="47244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62" name="Rectangle 14"/>
          <p:cNvSpPr>
            <a:spLocks noGrp="1"/>
          </p:cNvSpPr>
          <p:nvPr>
            <p:ph type="body" sz="quarter" idx="20"/>
          </p:nvPr>
        </p:nvSpPr>
        <p:spPr>
          <a:xfrm>
            <a:off x="3962400" y="22860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37" name="Rectangle 14"/>
          <p:cNvSpPr>
            <a:spLocks noGrp="1"/>
          </p:cNvSpPr>
          <p:nvPr>
            <p:ph type="body" sz="quarter" idx="42"/>
          </p:nvPr>
        </p:nvSpPr>
        <p:spPr>
          <a:xfrm>
            <a:off x="3962400" y="47244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41" name="Rectangle 14"/>
          <p:cNvSpPr>
            <a:spLocks noGrp="1"/>
          </p:cNvSpPr>
          <p:nvPr>
            <p:ph type="body" sz="quarter" idx="24"/>
          </p:nvPr>
        </p:nvSpPr>
        <p:spPr>
          <a:xfrm>
            <a:off x="6273800" y="22860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52" name="Rectangle 14"/>
          <p:cNvSpPr>
            <a:spLocks noGrp="1"/>
          </p:cNvSpPr>
          <p:nvPr>
            <p:ph type="body" sz="quarter" idx="43"/>
          </p:nvPr>
        </p:nvSpPr>
        <p:spPr>
          <a:xfrm>
            <a:off x="6273800" y="4724400"/>
            <a:ext cx="1485900" cy="609600"/>
          </a:xfrm>
        </p:spPr>
        <p:txBody>
          <a:bodyPr anchor="ctr"/>
          <a:lstStyle>
            <a:lvl1pPr algn="ctr" eaLnBrk="1" latinLnBrk="0" hangingPunct="1">
              <a:defRPr kumimoji="0" sz="800"/>
            </a:lvl1pPr>
            <a:extLst/>
          </a:lstStyle>
          <a:p>
            <a:pPr lvl="0"/>
            <a:r>
              <a:rPr lang="en-US" smtClean="0"/>
              <a:t>Click to edit Master text styles</a:t>
            </a:r>
          </a:p>
        </p:txBody>
      </p:sp>
      <p:sp>
        <p:nvSpPr>
          <p:cNvPr id="39" name="Rectangle 51"/>
          <p:cNvSpPr>
            <a:spLocks noGrp="1"/>
          </p:cNvSpPr>
          <p:nvPr>
            <p:ph type="body" sz="quarter" idx="46"/>
          </p:nvPr>
        </p:nvSpPr>
        <p:spPr>
          <a:xfrm>
            <a:off x="330200" y="381000"/>
            <a:ext cx="8750300" cy="838200"/>
          </a:xfrm>
        </p:spPr>
        <p:txBody>
          <a:bodyPr/>
          <a:lstStyle>
            <a:lvl1pPr eaLnBrk="1" latinLnBrk="0" hangingPunct="1">
              <a:defRPr kumimoji="0" sz="1200"/>
            </a:lvl1pPr>
            <a:extLst/>
          </a:lstStyle>
          <a:p>
            <a:pPr lvl="0"/>
            <a:r>
              <a:rPr lang="en-US" smtClean="0"/>
              <a:t>Click to edit Master text styles</a:t>
            </a:r>
          </a:p>
        </p:txBody>
      </p:sp>
      <p:sp>
        <p:nvSpPr>
          <p:cNvPr id="45" name="Rectangle 42"/>
          <p:cNvSpPr>
            <a:spLocks noGrp="1"/>
          </p:cNvSpPr>
          <p:nvPr>
            <p:ph type="dt" sz="half" idx="47"/>
          </p:nvPr>
        </p:nvSpPr>
        <p:spPr/>
        <p:txBody>
          <a:bodyPr/>
          <a:lstStyle>
            <a:lvl1pPr>
              <a:defRPr/>
            </a:lvl1pPr>
            <a:extLst/>
          </a:lstStyle>
          <a:p>
            <a:pPr>
              <a:defRPr/>
            </a:pPr>
            <a:fld id="{7BAA2182-DDCF-4FA4-8C77-795466FF3AF0}" type="datetime1">
              <a:rPr lang="en-US" smtClean="0"/>
              <a:pPr>
                <a:defRPr/>
              </a:pPr>
              <a:t>2/7/2013</a:t>
            </a:fld>
            <a:endParaRPr lang="en-US"/>
          </a:p>
        </p:txBody>
      </p:sp>
      <p:sp>
        <p:nvSpPr>
          <p:cNvPr id="46" name="Rectangle 43"/>
          <p:cNvSpPr>
            <a:spLocks noGrp="1"/>
          </p:cNvSpPr>
          <p:nvPr>
            <p:ph type="sldNum" sz="quarter" idx="48"/>
          </p:nvPr>
        </p:nvSpPr>
        <p:spPr/>
        <p:txBody>
          <a:bodyPr/>
          <a:lstStyle>
            <a:lvl1pPr>
              <a:defRPr/>
            </a:lvl1pPr>
            <a:extLst/>
          </a:lstStyle>
          <a:p>
            <a:pPr>
              <a:defRPr/>
            </a:pPr>
            <a:fld id="{4AC3CD0A-6E14-41F6-9ADC-72E818A389C1}" type="slidenum">
              <a:rPr lang="en-US"/>
              <a:pPr>
                <a:defRPr/>
              </a:pPr>
              <a:t>‹#›</a:t>
            </a:fld>
            <a:endParaRPr lang="en-US"/>
          </a:p>
        </p:txBody>
      </p:sp>
      <p:sp>
        <p:nvSpPr>
          <p:cNvPr id="47" name="Rectangle 45"/>
          <p:cNvSpPr>
            <a:spLocks noGrp="1"/>
          </p:cNvSpPr>
          <p:nvPr>
            <p:ph type="ftr" sz="quarter" idx="49"/>
          </p:nvPr>
        </p:nvSpPr>
        <p:spPr/>
        <p:txBody>
          <a:bodyPr/>
          <a:lstStyle>
            <a:lvl1pPr>
              <a:defRPr/>
            </a:lvl1pPr>
            <a:extLst/>
          </a:lstStyle>
          <a:p>
            <a:pPr>
              <a:defRPr/>
            </a:pPr>
            <a:r>
              <a:rPr lang="en-IN" smtClean="0"/>
              <a:t>Expanding choices, creating value, accelerating growth </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E7B665E-2691-4EE8-88DC-00B5287C49FA}" type="datetime1">
              <a:rPr lang="en-US" smtClean="0"/>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A84C550D-8D0B-40F5-8FE3-A321646F170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769B05-DA0B-4CE7-A4ED-4E3574A40739}" type="datetime1">
              <a:rPr lang="en-US" smtClean="0"/>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74AB627F-6366-4395-B3FC-8E3CB3D1757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490419C-14B6-4601-96DD-CFE827EAC94B}" type="datetime1">
              <a:rPr lang="en-US" smtClean="0"/>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92058307-0354-4A08-B540-9BE4DDBE4D6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hasCustomPrompt="1"/>
          </p:nvPr>
        </p:nvSpPr>
        <p:spPr>
          <a:xfrm>
            <a:off x="9328150" y="381000"/>
            <a:ext cx="577850" cy="5867400"/>
          </a:xfrm>
          <a:prstGeom prst="rect">
            <a:avLst/>
          </a:prstGeom>
        </p:spPr>
        <p:txBody>
          <a:bodyPr/>
          <a:lstStyle>
            <a:lvl1pPr>
              <a:defRPr/>
            </a:lvl1pPr>
            <a:extLst/>
          </a:lstStyle>
          <a:p>
            <a:r>
              <a:rPr lang="en-US" dirty="0" smtClean="0"/>
              <a:t>Nathan India</a:t>
            </a:r>
            <a:endParaRPr dirty="0"/>
          </a:p>
        </p:txBody>
      </p:sp>
      <p:sp>
        <p:nvSpPr>
          <p:cNvPr id="37" name="Rectangle 37"/>
          <p:cNvSpPr>
            <a:spLocks noGrp="1"/>
          </p:cNvSpPr>
          <p:nvPr>
            <p:ph type="body" sz="quarter" idx="13"/>
          </p:nvPr>
        </p:nvSpPr>
        <p:spPr>
          <a:xfrm>
            <a:off x="336804" y="3810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43" name="Rectangle 37"/>
          <p:cNvSpPr>
            <a:spLocks noGrp="1"/>
          </p:cNvSpPr>
          <p:nvPr>
            <p:ph type="body" sz="quarter" idx="15"/>
          </p:nvPr>
        </p:nvSpPr>
        <p:spPr>
          <a:xfrm>
            <a:off x="330200" y="838200"/>
            <a:ext cx="8007350"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41" name="Rectangle 37"/>
          <p:cNvSpPr>
            <a:spLocks noGrp="1"/>
          </p:cNvSpPr>
          <p:nvPr>
            <p:ph type="body" sz="quarter" idx="17"/>
          </p:nvPr>
        </p:nvSpPr>
        <p:spPr>
          <a:xfrm>
            <a:off x="336804" y="12954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45" name="Rectangle 37"/>
          <p:cNvSpPr>
            <a:spLocks noGrp="1"/>
          </p:cNvSpPr>
          <p:nvPr>
            <p:ph type="body" sz="quarter" idx="19"/>
          </p:nvPr>
        </p:nvSpPr>
        <p:spPr>
          <a:xfrm>
            <a:off x="336804" y="1752600"/>
            <a:ext cx="8000746" cy="228600"/>
          </a:xfrm>
          <a:solidFill>
            <a:schemeClr val="tx2">
              <a:tint val="40000"/>
            </a:schemeClr>
          </a:solidFill>
        </p:spPr>
        <p:txBody>
          <a:bodyPr anchor="ctr"/>
          <a:lstStyle>
            <a:lvl1pPr eaLnBrk="1" latinLnBrk="0" hangingPunct="1">
              <a:buFontTx/>
              <a:buNone/>
              <a:defRPr kumimoji="0" sz="1100" baseline="0"/>
            </a:lvl1pPr>
            <a:extLst/>
          </a:lstStyle>
          <a:p>
            <a:pPr lvl="0"/>
            <a:r>
              <a:rPr lang="en-US" smtClean="0"/>
              <a:t>Click to edit Master text styles</a:t>
            </a:r>
          </a:p>
        </p:txBody>
      </p:sp>
      <p:sp>
        <p:nvSpPr>
          <p:cNvPr id="47" name="Rectangle 37"/>
          <p:cNvSpPr>
            <a:spLocks noGrp="1"/>
          </p:cNvSpPr>
          <p:nvPr>
            <p:ph type="body" sz="quarter" idx="21"/>
          </p:nvPr>
        </p:nvSpPr>
        <p:spPr>
          <a:xfrm>
            <a:off x="336804" y="2209800"/>
            <a:ext cx="8000746" cy="228600"/>
          </a:xfrm>
          <a:solidFill>
            <a:schemeClr val="tx2">
              <a:tint val="40000"/>
            </a:schemeClr>
          </a:solidFill>
        </p:spPr>
        <p:txBody>
          <a:bodyPr anchor="ctr"/>
          <a:lstStyle>
            <a:lvl1pPr eaLnBrk="1" latinLnBrk="0" hangingPunct="1">
              <a:buFontTx/>
              <a:buNone/>
              <a:defRPr kumimoji="0" sz="1100" baseline="0"/>
            </a:lvl1pPr>
            <a:extLst/>
          </a:lstStyle>
          <a:p>
            <a:pPr lvl="0"/>
            <a:r>
              <a:rPr lang="en-US" smtClean="0"/>
              <a:t>Click to edit Master text styles</a:t>
            </a:r>
          </a:p>
        </p:txBody>
      </p:sp>
      <p:sp>
        <p:nvSpPr>
          <p:cNvPr id="49" name="Rectangle 37"/>
          <p:cNvSpPr>
            <a:spLocks noGrp="1"/>
          </p:cNvSpPr>
          <p:nvPr>
            <p:ph type="body" sz="quarter" idx="23"/>
          </p:nvPr>
        </p:nvSpPr>
        <p:spPr>
          <a:xfrm>
            <a:off x="336804" y="26670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51" name="Rectangle 37"/>
          <p:cNvSpPr>
            <a:spLocks noGrp="1"/>
          </p:cNvSpPr>
          <p:nvPr>
            <p:ph type="body" sz="quarter" idx="25"/>
          </p:nvPr>
        </p:nvSpPr>
        <p:spPr>
          <a:xfrm>
            <a:off x="336804" y="31242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53" name="Rectangle 37"/>
          <p:cNvSpPr>
            <a:spLocks noGrp="1"/>
          </p:cNvSpPr>
          <p:nvPr>
            <p:ph type="body" sz="quarter" idx="27"/>
          </p:nvPr>
        </p:nvSpPr>
        <p:spPr>
          <a:xfrm>
            <a:off x="336804" y="35814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55" name="Rectangle 37"/>
          <p:cNvSpPr>
            <a:spLocks noGrp="1"/>
          </p:cNvSpPr>
          <p:nvPr>
            <p:ph type="body" sz="quarter" idx="29"/>
          </p:nvPr>
        </p:nvSpPr>
        <p:spPr>
          <a:xfrm>
            <a:off x="336804" y="4038600"/>
            <a:ext cx="8000746" cy="228600"/>
          </a:xfrm>
          <a:solidFill>
            <a:schemeClr val="tx2">
              <a:tint val="40000"/>
            </a:schemeClr>
          </a:solidFill>
        </p:spPr>
        <p:txBody>
          <a:bodyPr anchor="ctr"/>
          <a:lstStyle>
            <a:lvl1pPr eaLnBrk="1" latinLnBrk="0" hangingPunct="1">
              <a:buFontTx/>
              <a:buNone/>
              <a:defRPr kumimoji="0" sz="1100" baseline="0"/>
            </a:lvl1pPr>
            <a:extLst/>
          </a:lstStyle>
          <a:p>
            <a:pPr lvl="0"/>
            <a:r>
              <a:rPr lang="en-US" smtClean="0"/>
              <a:t>Click to edit Master text styles</a:t>
            </a:r>
          </a:p>
        </p:txBody>
      </p:sp>
      <p:sp>
        <p:nvSpPr>
          <p:cNvPr id="57" name="Rectangle 37"/>
          <p:cNvSpPr>
            <a:spLocks noGrp="1"/>
          </p:cNvSpPr>
          <p:nvPr>
            <p:ph type="body" sz="quarter" idx="31"/>
          </p:nvPr>
        </p:nvSpPr>
        <p:spPr>
          <a:xfrm>
            <a:off x="336804" y="44958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26" name="Rectangle 37"/>
          <p:cNvSpPr>
            <a:spLocks noGrp="1"/>
          </p:cNvSpPr>
          <p:nvPr>
            <p:ph type="body" sz="quarter" idx="33"/>
          </p:nvPr>
        </p:nvSpPr>
        <p:spPr>
          <a:xfrm>
            <a:off x="336804" y="49530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28" name="Rectangle 37"/>
          <p:cNvSpPr>
            <a:spLocks noGrp="1"/>
          </p:cNvSpPr>
          <p:nvPr>
            <p:ph type="body" sz="quarter" idx="35"/>
          </p:nvPr>
        </p:nvSpPr>
        <p:spPr>
          <a:xfrm>
            <a:off x="336804" y="5410200"/>
            <a:ext cx="8000746" cy="228600"/>
          </a:xfrm>
          <a:solidFill>
            <a:schemeClr val="tx2">
              <a:tint val="40000"/>
            </a:schemeClr>
          </a:solidFill>
        </p:spPr>
        <p:txBody>
          <a:bodyPr anchor="ctr"/>
          <a:lstStyle>
            <a:lvl1pPr eaLnBrk="1" latinLnBrk="0" hangingPunct="1">
              <a:buFontTx/>
              <a:buNone/>
              <a:defRPr kumimoji="0" sz="1100"/>
            </a:lvl1pPr>
            <a:extLst/>
          </a:lstStyle>
          <a:p>
            <a:pPr lvl="0"/>
            <a:r>
              <a:rPr lang="en-US" smtClean="0"/>
              <a:t>Click to edit Master text styles</a:t>
            </a:r>
          </a:p>
        </p:txBody>
      </p:sp>
      <p:sp>
        <p:nvSpPr>
          <p:cNvPr id="98" name="Rectangle 37"/>
          <p:cNvSpPr>
            <a:spLocks noGrp="1"/>
          </p:cNvSpPr>
          <p:nvPr>
            <p:ph type="body" sz="quarter" idx="14"/>
          </p:nvPr>
        </p:nvSpPr>
        <p:spPr>
          <a:xfrm>
            <a:off x="8337550" y="3810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44" name="Rectangle 37"/>
          <p:cNvSpPr>
            <a:spLocks noGrp="1"/>
          </p:cNvSpPr>
          <p:nvPr>
            <p:ph type="body" sz="quarter" idx="16"/>
          </p:nvPr>
        </p:nvSpPr>
        <p:spPr>
          <a:xfrm>
            <a:off x="8337550" y="8382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42" name="Rectangle 37"/>
          <p:cNvSpPr>
            <a:spLocks noGrp="1"/>
          </p:cNvSpPr>
          <p:nvPr>
            <p:ph type="body" sz="quarter" idx="18"/>
          </p:nvPr>
        </p:nvSpPr>
        <p:spPr>
          <a:xfrm>
            <a:off x="8337550" y="12954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46" name="Rectangle 37"/>
          <p:cNvSpPr>
            <a:spLocks noGrp="1"/>
          </p:cNvSpPr>
          <p:nvPr>
            <p:ph type="body" sz="quarter" idx="20"/>
          </p:nvPr>
        </p:nvSpPr>
        <p:spPr>
          <a:xfrm>
            <a:off x="8337550" y="17526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48" name="Rectangle 37"/>
          <p:cNvSpPr>
            <a:spLocks noGrp="1"/>
          </p:cNvSpPr>
          <p:nvPr>
            <p:ph type="body" sz="quarter" idx="22"/>
          </p:nvPr>
        </p:nvSpPr>
        <p:spPr>
          <a:xfrm>
            <a:off x="8337550" y="22098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0" name="Rectangle 37"/>
          <p:cNvSpPr>
            <a:spLocks noGrp="1"/>
          </p:cNvSpPr>
          <p:nvPr>
            <p:ph type="body" sz="quarter" idx="24"/>
          </p:nvPr>
        </p:nvSpPr>
        <p:spPr>
          <a:xfrm>
            <a:off x="8337550" y="26670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2" name="Rectangle 37"/>
          <p:cNvSpPr>
            <a:spLocks noGrp="1"/>
          </p:cNvSpPr>
          <p:nvPr>
            <p:ph type="body" sz="quarter" idx="26"/>
          </p:nvPr>
        </p:nvSpPr>
        <p:spPr>
          <a:xfrm>
            <a:off x="8337550" y="31242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4" name="Rectangle 37"/>
          <p:cNvSpPr>
            <a:spLocks noGrp="1"/>
          </p:cNvSpPr>
          <p:nvPr>
            <p:ph type="body" sz="quarter" idx="28"/>
          </p:nvPr>
        </p:nvSpPr>
        <p:spPr>
          <a:xfrm>
            <a:off x="8337550" y="35814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6" name="Rectangle 37"/>
          <p:cNvSpPr>
            <a:spLocks noGrp="1"/>
          </p:cNvSpPr>
          <p:nvPr>
            <p:ph type="body" sz="quarter" idx="30"/>
          </p:nvPr>
        </p:nvSpPr>
        <p:spPr>
          <a:xfrm>
            <a:off x="8337550" y="40386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58" name="Rectangle 37"/>
          <p:cNvSpPr>
            <a:spLocks noGrp="1"/>
          </p:cNvSpPr>
          <p:nvPr>
            <p:ph type="body" sz="quarter" idx="32"/>
          </p:nvPr>
        </p:nvSpPr>
        <p:spPr>
          <a:xfrm>
            <a:off x="8337550" y="44958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27" name="Rectangle 37"/>
          <p:cNvSpPr>
            <a:spLocks noGrp="1"/>
          </p:cNvSpPr>
          <p:nvPr>
            <p:ph type="body" sz="quarter" idx="34"/>
          </p:nvPr>
        </p:nvSpPr>
        <p:spPr>
          <a:xfrm>
            <a:off x="8337550" y="49530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29" name="Rectangle 37"/>
          <p:cNvSpPr>
            <a:spLocks noGrp="1"/>
          </p:cNvSpPr>
          <p:nvPr>
            <p:ph type="body" sz="quarter" idx="36"/>
          </p:nvPr>
        </p:nvSpPr>
        <p:spPr>
          <a:xfrm>
            <a:off x="8337550" y="54102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30" name="Rectangle 37"/>
          <p:cNvSpPr>
            <a:spLocks noGrp="1"/>
          </p:cNvSpPr>
          <p:nvPr>
            <p:ph type="body" sz="quarter" idx="37"/>
          </p:nvPr>
        </p:nvSpPr>
        <p:spPr>
          <a:xfrm>
            <a:off x="336804" y="5867400"/>
            <a:ext cx="8000746" cy="228600"/>
          </a:xfrm>
          <a:solidFill>
            <a:schemeClr val="tx2">
              <a:tint val="40000"/>
            </a:schemeClr>
          </a:solidFill>
        </p:spPr>
        <p:txBody>
          <a:bodyPr anchor="ctr">
            <a:noAutofit/>
          </a:bodyPr>
          <a:lstStyle>
            <a:lvl1pPr eaLnBrk="1" latinLnBrk="0" hangingPunct="1">
              <a:buFontTx/>
              <a:buNone/>
              <a:defRPr kumimoji="0" sz="1100"/>
            </a:lvl1pPr>
            <a:extLst/>
          </a:lstStyle>
          <a:p>
            <a:pPr lvl="0"/>
            <a:r>
              <a:rPr lang="en-US" smtClean="0"/>
              <a:t>Click to edit Master text styles</a:t>
            </a:r>
          </a:p>
        </p:txBody>
      </p:sp>
      <p:sp>
        <p:nvSpPr>
          <p:cNvPr id="31" name="Rectangle 37"/>
          <p:cNvSpPr>
            <a:spLocks noGrp="1"/>
          </p:cNvSpPr>
          <p:nvPr>
            <p:ph type="body" sz="quarter" idx="38"/>
          </p:nvPr>
        </p:nvSpPr>
        <p:spPr>
          <a:xfrm>
            <a:off x="8337550" y="5867400"/>
            <a:ext cx="742950" cy="228600"/>
          </a:xfrm>
          <a:solidFill>
            <a:schemeClr val="accent6">
              <a:shade val="75000"/>
            </a:schemeClr>
          </a:solidFill>
        </p:spPr>
        <p:txBody>
          <a:bodyPr anchor="ctr"/>
          <a:lstStyle>
            <a:lvl1pPr algn="r" eaLnBrk="1" latinLnBrk="0" hangingPunct="1">
              <a:buFontTx/>
              <a:buNone/>
              <a:defRPr kumimoji="0" sz="1100">
                <a:solidFill>
                  <a:schemeClr val="bg1"/>
                </a:solidFill>
              </a:defRPr>
            </a:lvl1pPr>
            <a:extLst/>
          </a:lstStyle>
          <a:p>
            <a:pPr lvl="0"/>
            <a:r>
              <a:rPr lang="en-US" smtClean="0"/>
              <a:t>Click to edit Master text styles</a:t>
            </a:r>
          </a:p>
        </p:txBody>
      </p:sp>
      <p:sp>
        <p:nvSpPr>
          <p:cNvPr id="32" name="Rectangle 4"/>
          <p:cNvSpPr>
            <a:spLocks noGrp="1"/>
          </p:cNvSpPr>
          <p:nvPr>
            <p:ph type="dt" sz="half" idx="39"/>
          </p:nvPr>
        </p:nvSpPr>
        <p:spPr/>
        <p:txBody>
          <a:bodyPr/>
          <a:lstStyle>
            <a:lvl1pPr>
              <a:defRPr/>
            </a:lvl1pPr>
          </a:lstStyle>
          <a:p>
            <a:pPr>
              <a:defRPr/>
            </a:pPr>
            <a:fld id="{4A0846B4-3829-4461-B55C-ECA545E809A6}" type="datetime1">
              <a:rPr lang="en-US" smtClean="0"/>
              <a:pPr>
                <a:defRPr/>
              </a:pPr>
              <a:t>2/7/2013</a:t>
            </a:fld>
            <a:endParaRPr lang="en-US" dirty="0"/>
          </a:p>
        </p:txBody>
      </p:sp>
      <p:sp>
        <p:nvSpPr>
          <p:cNvPr id="33" name="Rectangle 6"/>
          <p:cNvSpPr>
            <a:spLocks noGrp="1"/>
          </p:cNvSpPr>
          <p:nvPr>
            <p:ph type="sldNum" sz="quarter" idx="40"/>
          </p:nvPr>
        </p:nvSpPr>
        <p:spPr/>
        <p:txBody>
          <a:bodyPr/>
          <a:lstStyle>
            <a:lvl1pPr>
              <a:defRPr/>
            </a:lvl1pPr>
          </a:lstStyle>
          <a:p>
            <a:pPr>
              <a:defRPr/>
            </a:pPr>
            <a:fld id="{5996C1BF-CAB9-446D-9AD3-B25C5037A5D6}" type="slidenum">
              <a:rPr lang="en-US"/>
              <a:pPr>
                <a:defRPr/>
              </a:pPr>
              <a:t>‹#›</a:t>
            </a:fld>
            <a:endParaRPr lang="en-US" dirty="0"/>
          </a:p>
        </p:txBody>
      </p:sp>
      <p:sp>
        <p:nvSpPr>
          <p:cNvPr id="34" name="Rectangle 12"/>
          <p:cNvSpPr>
            <a:spLocks noGrp="1"/>
          </p:cNvSpPr>
          <p:nvPr>
            <p:ph type="ftr" sz="quarter" idx="41"/>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D4EA3DC-0C48-4E1C-9E6C-4D3C1899A32F}" type="datetime1">
              <a:rPr lang="en-US" smtClean="0"/>
              <a:pPr>
                <a:defRPr/>
              </a:pPr>
              <a:t>2/7/2013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7" name="Slide Number Placeholder 5"/>
          <p:cNvSpPr>
            <a:spLocks noGrp="1"/>
          </p:cNvSpPr>
          <p:nvPr>
            <p:ph type="sldNum" sz="quarter" idx="12"/>
          </p:nvPr>
        </p:nvSpPr>
        <p:spPr/>
        <p:txBody>
          <a:bodyPr/>
          <a:lstStyle>
            <a:lvl1pPr>
              <a:defRPr/>
            </a:lvl1pPr>
          </a:lstStyle>
          <a:p>
            <a:pPr>
              <a:defRPr/>
            </a:pPr>
            <a:fld id="{39268577-995E-4B99-967B-19A6D9C2E0E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923B721-0C3C-4DFA-B72E-84DACB8E1F72}" type="datetime1">
              <a:rPr lang="en-US" smtClean="0"/>
              <a:pPr>
                <a:defRPr/>
              </a:pPr>
              <a:t>2/7/2013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9" name="Slide Number Placeholder 5"/>
          <p:cNvSpPr>
            <a:spLocks noGrp="1"/>
          </p:cNvSpPr>
          <p:nvPr>
            <p:ph type="sldNum" sz="quarter" idx="12"/>
          </p:nvPr>
        </p:nvSpPr>
        <p:spPr/>
        <p:txBody>
          <a:bodyPr/>
          <a:lstStyle>
            <a:lvl1pPr>
              <a:defRPr/>
            </a:lvl1pPr>
          </a:lstStyle>
          <a:p>
            <a:pPr>
              <a:defRPr/>
            </a:pPr>
            <a:fld id="{13EA9756-63D6-41CE-BD6B-D5D7FD3C13E1}"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AD85B50-F086-4EFC-9EC7-F6A418DB6495}" type="datetime1">
              <a:rPr lang="en-US" smtClean="0"/>
              <a:pPr>
                <a:defRPr/>
              </a:pPr>
              <a:t>2/7/2013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5" name="Slide Number Placeholder 5"/>
          <p:cNvSpPr>
            <a:spLocks noGrp="1"/>
          </p:cNvSpPr>
          <p:nvPr>
            <p:ph type="sldNum" sz="quarter" idx="12"/>
          </p:nvPr>
        </p:nvSpPr>
        <p:spPr/>
        <p:txBody>
          <a:bodyPr/>
          <a:lstStyle>
            <a:lvl1pPr>
              <a:defRPr/>
            </a:lvl1pPr>
          </a:lstStyle>
          <a:p>
            <a:pPr>
              <a:defRPr/>
            </a:pPr>
            <a:fld id="{5A81462A-5EED-41F7-8846-C77BB7C6072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E2E14F-A328-4ECA-AEC7-E8CB9AB3B931}" type="datetime1">
              <a:rPr lang="en-US" smtClean="0"/>
              <a:pPr>
                <a:defRPr/>
              </a:pPr>
              <a:t>2/7/2013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4" name="Slide Number Placeholder 5"/>
          <p:cNvSpPr>
            <a:spLocks noGrp="1"/>
          </p:cNvSpPr>
          <p:nvPr>
            <p:ph type="sldNum" sz="quarter" idx="12"/>
          </p:nvPr>
        </p:nvSpPr>
        <p:spPr/>
        <p:txBody>
          <a:bodyPr/>
          <a:lstStyle>
            <a:lvl1pPr>
              <a:defRPr/>
            </a:lvl1pPr>
          </a:lstStyle>
          <a:p>
            <a:pPr>
              <a:defRPr/>
            </a:pPr>
            <a:fld id="{AF65EBEF-3160-435C-B9CA-3B6DD63B390A}"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444BDC1-C87A-4D11-9223-BE30A5416B14}" type="datetime1">
              <a:rPr lang="en-US" smtClean="0"/>
              <a:pPr>
                <a:defRPr/>
              </a:pPr>
              <a:t>2/7/2013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7" name="Slide Number Placeholder 5"/>
          <p:cNvSpPr>
            <a:spLocks noGrp="1"/>
          </p:cNvSpPr>
          <p:nvPr>
            <p:ph type="sldNum" sz="quarter" idx="12"/>
          </p:nvPr>
        </p:nvSpPr>
        <p:spPr/>
        <p:txBody>
          <a:bodyPr/>
          <a:lstStyle>
            <a:lvl1pPr>
              <a:defRPr/>
            </a:lvl1pPr>
          </a:lstStyle>
          <a:p>
            <a:pPr>
              <a:defRPr/>
            </a:pPr>
            <a:fld id="{85789153-BA10-40BE-964B-4FFCA3A4395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797D361-82AE-4D7A-82FC-0AC89A83C9B8}" type="datetime1">
              <a:rPr lang="en-US" smtClean="0"/>
              <a:pPr>
                <a:defRPr/>
              </a:pPr>
              <a:t>2/7/2013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7" name="Slide Number Placeholder 5"/>
          <p:cNvSpPr>
            <a:spLocks noGrp="1"/>
          </p:cNvSpPr>
          <p:nvPr>
            <p:ph type="sldNum" sz="quarter" idx="12"/>
          </p:nvPr>
        </p:nvSpPr>
        <p:spPr/>
        <p:txBody>
          <a:bodyPr/>
          <a:lstStyle>
            <a:lvl1pPr>
              <a:defRPr/>
            </a:lvl1pPr>
          </a:lstStyle>
          <a:p>
            <a:pPr>
              <a:defRPr/>
            </a:pPr>
            <a:fld id="{4AE01CEE-44CD-4D1F-B680-AE28EC9E0C7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C5206A-CE33-4845-AF19-5E56D8DC53B4}" type="datetime1">
              <a:rPr lang="en-US" smtClean="0"/>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58162326-E6CC-4292-8077-C5E115AF30A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4854A6-CDDE-4601-85A3-A6374E051EF4}" type="datetime1">
              <a:rPr lang="en-US" smtClean="0"/>
              <a:pPr>
                <a:defRPr/>
              </a:pPr>
              <a:t>2/7/2013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12"/>
          </p:nvPr>
        </p:nvSpPr>
        <p:spPr/>
        <p:txBody>
          <a:bodyPr/>
          <a:lstStyle>
            <a:lvl1pPr>
              <a:defRPr/>
            </a:lvl1pPr>
          </a:lstStyle>
          <a:p>
            <a:pPr>
              <a:defRPr/>
            </a:pPr>
            <a:fld id="{8FC2D671-65FB-48A4-AE80-860A7D1A590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3" name="Rectangle 2"/>
          <p:cNvSpPr/>
          <p:nvPr userDrawn="1"/>
        </p:nvSpPr>
        <p:spPr>
          <a:xfrm>
            <a:off x="0" y="4038600"/>
            <a:ext cx="9906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4" name="Rectangle 3"/>
          <p:cNvSpPr/>
          <p:nvPr userDrawn="1"/>
        </p:nvSpPr>
        <p:spPr>
          <a:xfrm>
            <a:off x="0" y="4646613"/>
            <a:ext cx="9906000" cy="26987"/>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pic>
        <p:nvPicPr>
          <p:cNvPr id="5" name="Picture 15" descr="graphiclogo.jpg"/>
          <p:cNvPicPr>
            <a:picLocks noChangeAspect="1"/>
          </p:cNvPicPr>
          <p:nvPr userDrawn="1"/>
        </p:nvPicPr>
        <p:blipFill>
          <a:blip r:embed="rId2" cstate="print"/>
          <a:srcRect/>
          <a:stretch>
            <a:fillRect/>
          </a:stretch>
        </p:blipFill>
        <p:spPr bwMode="auto">
          <a:xfrm>
            <a:off x="9296400" y="6172200"/>
            <a:ext cx="460375" cy="457200"/>
          </a:xfrm>
          <a:prstGeom prst="rect">
            <a:avLst/>
          </a:prstGeom>
          <a:noFill/>
          <a:ln w="9525">
            <a:noFill/>
            <a:miter lim="800000"/>
            <a:headEnd/>
            <a:tailEnd/>
          </a:ln>
        </p:spPr>
      </p:pic>
      <p:sp>
        <p:nvSpPr>
          <p:cNvPr id="14" name="Title 13"/>
          <p:cNvSpPr>
            <a:spLocks noGrp="1"/>
          </p:cNvSpPr>
          <p:nvPr>
            <p:ph type="ctrTitle"/>
          </p:nvPr>
        </p:nvSpPr>
        <p:spPr>
          <a:xfrm>
            <a:off x="247650" y="4114800"/>
            <a:ext cx="7842250" cy="533400"/>
          </a:xfrm>
          <a:prstGeom prst="rect">
            <a:avLst/>
          </a:prstGeom>
          <a:noFill/>
        </p:spPr>
        <p:txBody>
          <a:bodyPr vert="horz"/>
          <a:lstStyle>
            <a:lvl1pPr algn="l" eaLnBrk="1" latinLnBrk="0" hangingPunct="1">
              <a:defRPr kumimoji="0" sz="2000" b="0" cap="all" spc="150" baseline="0">
                <a:solidFill>
                  <a:schemeClr val="bg1"/>
                </a:solidFill>
              </a:defRPr>
            </a:lvl1pPr>
            <a:extLst/>
          </a:lstStyle>
          <a:p>
            <a:r>
              <a:rPr lang="en-US" smtClean="0"/>
              <a:t>Click to edit Master title style</a:t>
            </a:r>
            <a:endParaRPr lang="en-US" dirty="0"/>
          </a:p>
        </p:txBody>
      </p:sp>
      <p:sp>
        <p:nvSpPr>
          <p:cNvPr id="6" name="Rectangle 3"/>
          <p:cNvSpPr>
            <a:spLocks noGrp="1"/>
          </p:cNvSpPr>
          <p:nvPr>
            <p:ph type="dt" sz="half" idx="10"/>
          </p:nvPr>
        </p:nvSpPr>
        <p:spPr>
          <a:xfrm>
            <a:off x="247650" y="6477000"/>
            <a:ext cx="1733550" cy="304800"/>
          </a:xfrm>
        </p:spPr>
        <p:txBody>
          <a:bodyPr anchor="ctr"/>
          <a:lstStyle>
            <a:lvl1pPr algn="l" eaLnBrk="1" latinLnBrk="0" hangingPunct="1">
              <a:defRPr kumimoji="0">
                <a:solidFill>
                  <a:srgbClr val="A0A0A0"/>
                </a:solidFill>
              </a:defRPr>
            </a:lvl1pPr>
            <a:extLst/>
          </a:lstStyle>
          <a:p>
            <a:pPr>
              <a:defRPr/>
            </a:pPr>
            <a:fld id="{9CCB2200-41FB-4F62-A6E7-837502C550AC}" type="datetime1">
              <a:rPr lang="en-US" smtClean="0"/>
              <a:pPr>
                <a:defRPr/>
              </a:pPr>
              <a:t>2/7/2013</a:t>
            </a:fld>
            <a:endParaRPr lang="en-US" dirty="0"/>
          </a:p>
        </p:txBody>
      </p:sp>
      <p:sp>
        <p:nvSpPr>
          <p:cNvPr id="7" name="Rectangle 4"/>
          <p:cNvSpPr>
            <a:spLocks noGrp="1"/>
          </p:cNvSpPr>
          <p:nvPr>
            <p:ph type="ftr" sz="quarter" idx="11"/>
          </p:nvPr>
        </p:nvSpPr>
        <p:spPr>
          <a:xfrm>
            <a:off x="2930525" y="6477000"/>
            <a:ext cx="4044950" cy="304800"/>
          </a:xfrm>
        </p:spPr>
        <p:txBody>
          <a:bodyPr/>
          <a:lstStyle>
            <a:lvl1pPr eaLnBrk="1" latinLnBrk="0" hangingPunct="1">
              <a:defRPr kumimoji="0">
                <a:solidFill>
                  <a:schemeClr val="bg1"/>
                </a:solidFill>
              </a:defRPr>
            </a:lvl1pPr>
            <a:extLst/>
          </a:lstStyle>
          <a:p>
            <a:pPr>
              <a:defRPr/>
            </a:pPr>
            <a:r>
              <a:rPr lang="en-IN" smtClean="0"/>
              <a:t>Expanding choices, creating value, accelerating growth </a:t>
            </a:r>
            <a:endParaRPr lang="en-US"/>
          </a:p>
        </p:txBody>
      </p:sp>
      <p:sp>
        <p:nvSpPr>
          <p:cNvPr id="8" name="Slide Number Placeholder 12"/>
          <p:cNvSpPr>
            <a:spLocks noGrp="1"/>
          </p:cNvSpPr>
          <p:nvPr>
            <p:ph type="sldNum" sz="quarter" idx="12"/>
          </p:nvPr>
        </p:nvSpPr>
        <p:spPr>
          <a:xfrm>
            <a:off x="7016750" y="6477000"/>
            <a:ext cx="1106488" cy="304800"/>
          </a:xfrm>
        </p:spPr>
        <p:txBody>
          <a:bodyPr/>
          <a:lstStyle>
            <a:lvl1pPr>
              <a:defRPr/>
            </a:lvl1pPr>
            <a:extLst/>
          </a:lstStyle>
          <a:p>
            <a:pPr>
              <a:defRPr/>
            </a:pPr>
            <a:fld id="{FFA51AFA-A519-4CC1-868A-6864627765D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9" name="Rectangle 8"/>
          <p:cNvSpPr>
            <a:spLocks noGrp="1"/>
          </p:cNvSpPr>
          <p:nvPr>
            <p:ph type="body" sz="quarter" idx="13"/>
          </p:nvPr>
        </p:nvSpPr>
        <p:spPr>
          <a:xfrm>
            <a:off x="330200" y="381000"/>
            <a:ext cx="8750300" cy="12192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4" name="Rectangle 4"/>
          <p:cNvSpPr>
            <a:spLocks noGrp="1"/>
          </p:cNvSpPr>
          <p:nvPr>
            <p:ph type="dt" sz="half" idx="14"/>
          </p:nvPr>
        </p:nvSpPr>
        <p:spPr/>
        <p:txBody>
          <a:bodyPr/>
          <a:lstStyle>
            <a:lvl1pPr>
              <a:defRPr/>
            </a:lvl1pPr>
          </a:lstStyle>
          <a:p>
            <a:pPr>
              <a:defRPr/>
            </a:pPr>
            <a:fld id="{5715A5EE-89E3-48F8-A0A1-0D3B9A5B5A67}" type="datetime1">
              <a:rPr lang="en-US" smtClean="0"/>
              <a:pPr>
                <a:defRPr/>
              </a:pPr>
              <a:t>2/7/2013</a:t>
            </a:fld>
            <a:endParaRPr lang="en-US" dirty="0"/>
          </a:p>
        </p:txBody>
      </p:sp>
      <p:sp>
        <p:nvSpPr>
          <p:cNvPr id="5" name="Rectangle 6"/>
          <p:cNvSpPr>
            <a:spLocks noGrp="1"/>
          </p:cNvSpPr>
          <p:nvPr>
            <p:ph type="sldNum" sz="quarter" idx="15"/>
          </p:nvPr>
        </p:nvSpPr>
        <p:spPr/>
        <p:txBody>
          <a:bodyPr/>
          <a:lstStyle>
            <a:lvl1pPr>
              <a:defRPr/>
            </a:lvl1pPr>
          </a:lstStyle>
          <a:p>
            <a:pPr>
              <a:defRPr/>
            </a:pPr>
            <a:fld id="{54F3396D-88F8-45F7-AE6A-40AEAA2070F4}" type="slidenum">
              <a:rPr lang="en-US"/>
              <a:pPr>
                <a:defRPr/>
              </a:pPr>
              <a:t>‹#›</a:t>
            </a:fld>
            <a:endParaRPr lang="en-US" dirty="0"/>
          </a:p>
        </p:txBody>
      </p:sp>
      <p:sp>
        <p:nvSpPr>
          <p:cNvPr id="6" name="Rectangle 12"/>
          <p:cNvSpPr>
            <a:spLocks noGrp="1"/>
          </p:cNvSpPr>
          <p:nvPr>
            <p:ph type="ftr" sz="quarter" idx="16"/>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3" name="Rectangle 4"/>
          <p:cNvSpPr>
            <a:spLocks noGrp="1"/>
          </p:cNvSpPr>
          <p:nvPr>
            <p:ph type="dt" sz="half" idx="10"/>
          </p:nvPr>
        </p:nvSpPr>
        <p:spPr/>
        <p:txBody>
          <a:bodyPr/>
          <a:lstStyle>
            <a:lvl1pPr>
              <a:defRPr/>
            </a:lvl1pPr>
          </a:lstStyle>
          <a:p>
            <a:pPr>
              <a:defRPr/>
            </a:pPr>
            <a:fld id="{B5D67606-2093-4B68-815D-0C309BC2412B}" type="datetime1">
              <a:rPr lang="en-US" smtClean="0"/>
              <a:pPr>
                <a:defRPr/>
              </a:pPr>
              <a:t>2/7/2013</a:t>
            </a:fld>
            <a:endParaRPr lang="en-US" dirty="0"/>
          </a:p>
        </p:txBody>
      </p:sp>
      <p:sp>
        <p:nvSpPr>
          <p:cNvPr id="4" name="Rectangle 6"/>
          <p:cNvSpPr>
            <a:spLocks noGrp="1"/>
          </p:cNvSpPr>
          <p:nvPr>
            <p:ph type="sldNum" sz="quarter" idx="11"/>
          </p:nvPr>
        </p:nvSpPr>
        <p:spPr/>
        <p:txBody>
          <a:bodyPr/>
          <a:lstStyle>
            <a:lvl1pPr>
              <a:defRPr/>
            </a:lvl1pPr>
          </a:lstStyle>
          <a:p>
            <a:pPr>
              <a:defRPr/>
            </a:pPr>
            <a:fld id="{778D0E88-AB20-486E-A3D7-E7F293593568}" type="slidenum">
              <a:rPr lang="en-US"/>
              <a:pPr>
                <a:defRPr/>
              </a:pPr>
              <a:t>‹#›</a:t>
            </a:fld>
            <a:endParaRPr lang="en-US" dirty="0"/>
          </a:p>
        </p:txBody>
      </p:sp>
      <p:sp>
        <p:nvSpPr>
          <p:cNvPr id="5" name="Rectangle 12"/>
          <p:cNvSpPr>
            <a:spLocks noGrp="1"/>
          </p:cNvSpPr>
          <p:nvPr>
            <p:ph type="ftr" sz="quarter" idx="12"/>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Up">
    <p:spTree>
      <p:nvGrpSpPr>
        <p:cNvPr id="1" name=""/>
        <p:cNvGrpSpPr/>
        <p:nvPr/>
      </p:nvGrpSpPr>
      <p:grpSpPr>
        <a:xfrm>
          <a:off x="0" y="0"/>
          <a:ext cx="0" cy="0"/>
          <a:chOff x="0" y="0"/>
          <a:chExt cx="0" cy="0"/>
        </a:xfrm>
      </p:grpSpPr>
      <p:sp>
        <p:nvSpPr>
          <p:cNvPr id="8" name="Rectangle 8"/>
          <p:cNvSpPr>
            <a:spLocks noGrp="1"/>
          </p:cNvSpPr>
          <p:nvPr>
            <p:ph type="body" sz="quarter" idx="13"/>
          </p:nvPr>
        </p:nvSpPr>
        <p:spPr>
          <a:xfrm>
            <a:off x="330200" y="381000"/>
            <a:ext cx="8750300" cy="533400"/>
          </a:xfrm>
          <a:solidFill>
            <a:schemeClr val="accent6">
              <a:shade val="75000"/>
            </a:schemeClr>
          </a:solidFill>
        </p:spPr>
        <p:txBody>
          <a:bodyPr>
            <a:normAutofit/>
          </a:bodyPr>
          <a:lstStyle>
            <a:lvl1pPr eaLnBrk="1" latinLnBrk="0" hangingPunct="1">
              <a:defRPr kumimoji="0" sz="1800" b="0">
                <a:solidFill>
                  <a:schemeClr val="bg1"/>
                </a:solidFill>
              </a:defRPr>
            </a:lvl1pPr>
            <a:extLst/>
          </a:lstStyle>
          <a:p>
            <a:pPr lvl="0"/>
            <a:r>
              <a:rPr lang="en-US" dirty="0" smtClean="0"/>
              <a:t>Click to edit Master text styles</a:t>
            </a:r>
          </a:p>
        </p:txBody>
      </p:sp>
      <p:sp>
        <p:nvSpPr>
          <p:cNvPr id="11" name="Rectangle 11"/>
          <p:cNvSpPr>
            <a:spLocks noGrp="1"/>
          </p:cNvSpPr>
          <p:nvPr>
            <p:ph sz="quarter" idx="15"/>
          </p:nvPr>
        </p:nvSpPr>
        <p:spPr>
          <a:xfrm>
            <a:off x="330200" y="1143000"/>
            <a:ext cx="8750300" cy="5105400"/>
          </a:xfrm>
        </p:spPr>
        <p:txBody>
          <a:bodyPr/>
          <a:lstStyle>
            <a:lvl1pPr>
              <a:defRPr sz="1400"/>
            </a:lvl1pPr>
            <a:lvl2pPr>
              <a:defRPr sz="1200"/>
            </a:lvl2pPr>
            <a:lvl3pPr>
              <a:defRPr sz="1100"/>
            </a:lvl3pPr>
            <a:lvl4pPr>
              <a:defRPr sz="1050"/>
            </a:lvl4pPr>
            <a:lvl5pPr>
              <a:defRPr sz="1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Rectangle 9"/>
          <p:cNvSpPr>
            <a:spLocks noGrp="1"/>
          </p:cNvSpPr>
          <p:nvPr>
            <p:ph type="dt" sz="half" idx="16"/>
          </p:nvPr>
        </p:nvSpPr>
        <p:spPr/>
        <p:txBody>
          <a:bodyPr/>
          <a:lstStyle>
            <a:lvl1pPr>
              <a:defRPr/>
            </a:lvl1pPr>
            <a:extLst/>
          </a:lstStyle>
          <a:p>
            <a:pPr>
              <a:defRPr/>
            </a:pPr>
            <a:fld id="{A200186D-2726-46CF-9A76-5FC898F52844}" type="datetime1">
              <a:rPr lang="en-US" smtClean="0"/>
              <a:pPr>
                <a:defRPr/>
              </a:pPr>
              <a:t>2/7/2013</a:t>
            </a:fld>
            <a:endParaRPr lang="en-US"/>
          </a:p>
        </p:txBody>
      </p:sp>
      <p:sp>
        <p:nvSpPr>
          <p:cNvPr id="6" name="Rectangle 10"/>
          <p:cNvSpPr>
            <a:spLocks noGrp="1"/>
          </p:cNvSpPr>
          <p:nvPr>
            <p:ph type="sldNum" sz="quarter" idx="17"/>
          </p:nvPr>
        </p:nvSpPr>
        <p:spPr>
          <a:xfrm>
            <a:off x="8686800" y="6400800"/>
            <a:ext cx="1073150" cy="304800"/>
          </a:xfrm>
        </p:spPr>
        <p:txBody>
          <a:bodyPr/>
          <a:lstStyle>
            <a:lvl1pPr>
              <a:defRPr sz="1200">
                <a:solidFill>
                  <a:schemeClr val="bg1"/>
                </a:solidFill>
              </a:defRPr>
            </a:lvl1pPr>
            <a:extLst/>
          </a:lstStyle>
          <a:p>
            <a:pPr>
              <a:defRPr/>
            </a:pPr>
            <a:fld id="{2F397C0A-92A4-418E-9353-616FA789051C}" type="slidenum">
              <a:rPr lang="en-US" smtClean="0"/>
              <a:pPr>
                <a:defRPr/>
              </a:pPr>
              <a:t>‹#›</a:t>
            </a:fld>
            <a:endParaRPr lang="en-US"/>
          </a:p>
        </p:txBody>
      </p:sp>
      <p:sp>
        <p:nvSpPr>
          <p:cNvPr id="7" name="Rectangle 12"/>
          <p:cNvSpPr>
            <a:spLocks noGrp="1"/>
          </p:cNvSpPr>
          <p:nvPr>
            <p:ph type="ftr" sz="quarter" idx="18"/>
          </p:nvPr>
        </p:nvSpPr>
        <p:spPr/>
        <p:txBody>
          <a:bodyPr/>
          <a:lstStyle>
            <a:lvl1pPr>
              <a:defRPr b="0" i="1" baseline="0">
                <a:solidFill>
                  <a:schemeClr val="accent3"/>
                </a:solidFill>
              </a:defRPr>
            </a:lvl1pPr>
            <a:extLst/>
          </a:lstStyle>
          <a:p>
            <a:pPr>
              <a:defRPr/>
            </a:pPr>
            <a:r>
              <a:rPr lang="en-US"/>
              <a:t>Expanding choices, creating value, accelerating growth</a:t>
            </a:r>
          </a:p>
          <a:p>
            <a:pPr>
              <a:defRPr/>
            </a:pPr>
            <a:endParaRPr lang="en-US"/>
          </a:p>
        </p:txBody>
      </p:sp>
      <p:sp>
        <p:nvSpPr>
          <p:cNvPr id="12" name="Title 1"/>
          <p:cNvSpPr>
            <a:spLocks noGrp="1"/>
          </p:cNvSpPr>
          <p:nvPr userDrawn="1">
            <p:ph type="title"/>
          </p:nvPr>
        </p:nvSpPr>
        <p:spPr>
          <a:xfrm>
            <a:off x="9328150" y="381000"/>
            <a:ext cx="577850" cy="5867400"/>
          </a:xfrm>
          <a:prstGeom prst="rect">
            <a:avLst/>
          </a:prstGeom>
        </p:spPr>
        <p:txBody>
          <a:bodyPr/>
          <a:lstStyle/>
          <a:p>
            <a:r>
              <a:rPr lang="en-US" dirty="0" smtClean="0"/>
              <a:t>Nathan India</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hasCustomPrompt="1"/>
          </p:nvPr>
        </p:nvSpPr>
        <p:spPr>
          <a:xfrm>
            <a:off x="9328150" y="381000"/>
            <a:ext cx="577850" cy="5638800"/>
          </a:xfrm>
          <a:prstGeom prst="rect">
            <a:avLst/>
          </a:prstGeom>
        </p:spPr>
        <p:txBody>
          <a:bodyPr/>
          <a:lstStyle>
            <a:extLst/>
          </a:lstStyle>
          <a:p>
            <a:r>
              <a:rPr lang="en-US" dirty="0" smtClean="0"/>
              <a:t>Nathan India</a:t>
            </a:r>
            <a:endParaRPr dirty="0"/>
          </a:p>
        </p:txBody>
      </p:sp>
      <p:sp>
        <p:nvSpPr>
          <p:cNvPr id="31" name="Rectangle 8"/>
          <p:cNvSpPr>
            <a:spLocks noGrp="1"/>
          </p:cNvSpPr>
          <p:nvPr>
            <p:ph type="body" sz="quarter" idx="13"/>
          </p:nvPr>
        </p:nvSpPr>
        <p:spPr>
          <a:xfrm>
            <a:off x="330200"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9" name="Rectangle 11"/>
          <p:cNvSpPr>
            <a:spLocks noGrp="1"/>
          </p:cNvSpPr>
          <p:nvPr>
            <p:ph sz="quarter" idx="15"/>
          </p:nvPr>
        </p:nvSpPr>
        <p:spPr>
          <a:xfrm>
            <a:off x="330200"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8"/>
          <p:cNvSpPr>
            <a:spLocks noGrp="1"/>
          </p:cNvSpPr>
          <p:nvPr>
            <p:ph type="body" sz="quarter" idx="16"/>
          </p:nvPr>
        </p:nvSpPr>
        <p:spPr>
          <a:xfrm>
            <a:off x="4784598"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5" name="Rectangle 11"/>
          <p:cNvSpPr>
            <a:spLocks noGrp="1"/>
          </p:cNvSpPr>
          <p:nvPr>
            <p:ph sz="quarter" idx="17"/>
          </p:nvPr>
        </p:nvSpPr>
        <p:spPr>
          <a:xfrm>
            <a:off x="4784598"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Rectangle 4"/>
          <p:cNvSpPr>
            <a:spLocks noGrp="1"/>
          </p:cNvSpPr>
          <p:nvPr>
            <p:ph type="dt" sz="half" idx="18"/>
          </p:nvPr>
        </p:nvSpPr>
        <p:spPr/>
        <p:txBody>
          <a:bodyPr/>
          <a:lstStyle>
            <a:lvl1pPr>
              <a:defRPr/>
            </a:lvl1pPr>
          </a:lstStyle>
          <a:p>
            <a:pPr>
              <a:defRPr/>
            </a:pPr>
            <a:fld id="{38CC5B21-4239-4FAB-8736-B57062539295}" type="datetime1">
              <a:rPr lang="en-US" smtClean="0"/>
              <a:pPr>
                <a:defRPr/>
              </a:pPr>
              <a:t>2/7/2013</a:t>
            </a:fld>
            <a:endParaRPr lang="en-US" dirty="0"/>
          </a:p>
        </p:txBody>
      </p:sp>
      <p:sp>
        <p:nvSpPr>
          <p:cNvPr id="8" name="Rectangle 6"/>
          <p:cNvSpPr>
            <a:spLocks noGrp="1"/>
          </p:cNvSpPr>
          <p:nvPr>
            <p:ph type="sldNum" sz="quarter" idx="19"/>
          </p:nvPr>
        </p:nvSpPr>
        <p:spPr/>
        <p:txBody>
          <a:bodyPr/>
          <a:lstStyle>
            <a:lvl1pPr>
              <a:defRPr/>
            </a:lvl1pPr>
          </a:lstStyle>
          <a:p>
            <a:pPr>
              <a:defRPr/>
            </a:pPr>
            <a:fld id="{81622A66-67C5-4B73-80B5-7A3430A449B3}" type="slidenum">
              <a:rPr lang="en-US"/>
              <a:pPr>
                <a:defRPr/>
              </a:pPr>
              <a:t>‹#›</a:t>
            </a:fld>
            <a:endParaRPr lang="en-US" dirty="0"/>
          </a:p>
        </p:txBody>
      </p:sp>
      <p:sp>
        <p:nvSpPr>
          <p:cNvPr id="10" name="Rectangle 12"/>
          <p:cNvSpPr>
            <a:spLocks noGrp="1"/>
          </p:cNvSpPr>
          <p:nvPr>
            <p:ph type="ftr" sz="quarter" idx="20"/>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hasCustomPrompt="1"/>
          </p:nvPr>
        </p:nvSpPr>
        <p:spPr>
          <a:xfrm>
            <a:off x="9328150" y="381000"/>
            <a:ext cx="577850" cy="5638800"/>
          </a:xfrm>
          <a:prstGeom prst="rect">
            <a:avLst/>
          </a:prstGeom>
        </p:spPr>
        <p:txBody>
          <a:bodyPr/>
          <a:lstStyle>
            <a:extLst/>
          </a:lstStyle>
          <a:p>
            <a:r>
              <a:rPr lang="en-US" dirty="0" smtClean="0"/>
              <a:t>Nathan India</a:t>
            </a:r>
            <a:endParaRPr dirty="0"/>
          </a:p>
        </p:txBody>
      </p:sp>
      <p:sp>
        <p:nvSpPr>
          <p:cNvPr id="9" name="Rectangle 8"/>
          <p:cNvSpPr>
            <a:spLocks noGrp="1"/>
          </p:cNvSpPr>
          <p:nvPr>
            <p:ph type="body" sz="quarter" idx="13"/>
          </p:nvPr>
        </p:nvSpPr>
        <p:spPr>
          <a:xfrm>
            <a:off x="3302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8" name="Rectangle 11"/>
          <p:cNvSpPr>
            <a:spLocks noGrp="1"/>
          </p:cNvSpPr>
          <p:nvPr>
            <p:ph sz="quarter" idx="15"/>
          </p:nvPr>
        </p:nvSpPr>
        <p:spPr>
          <a:xfrm>
            <a:off x="3302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Rectangle 8"/>
          <p:cNvSpPr>
            <a:spLocks noGrp="1"/>
          </p:cNvSpPr>
          <p:nvPr>
            <p:ph type="body" sz="quarter" idx="16"/>
          </p:nvPr>
        </p:nvSpPr>
        <p:spPr>
          <a:xfrm>
            <a:off x="3268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7" name="Rectangle 11"/>
          <p:cNvSpPr>
            <a:spLocks noGrp="1"/>
          </p:cNvSpPr>
          <p:nvPr>
            <p:ph sz="quarter" idx="17"/>
          </p:nvPr>
        </p:nvSpPr>
        <p:spPr>
          <a:xfrm>
            <a:off x="3268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0" name="Rectangle 8"/>
          <p:cNvSpPr>
            <a:spLocks noGrp="1"/>
          </p:cNvSpPr>
          <p:nvPr>
            <p:ph type="body" sz="quarter" idx="18"/>
          </p:nvPr>
        </p:nvSpPr>
        <p:spPr>
          <a:xfrm>
            <a:off x="4784598"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1" name="Rectangle 11"/>
          <p:cNvSpPr>
            <a:spLocks noGrp="1"/>
          </p:cNvSpPr>
          <p:nvPr>
            <p:ph sz="quarter" idx="19"/>
          </p:nvPr>
        </p:nvSpPr>
        <p:spPr>
          <a:xfrm>
            <a:off x="4784598"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Rectangle 4"/>
          <p:cNvSpPr>
            <a:spLocks noGrp="1"/>
          </p:cNvSpPr>
          <p:nvPr>
            <p:ph type="dt" sz="half" idx="20"/>
          </p:nvPr>
        </p:nvSpPr>
        <p:spPr/>
        <p:txBody>
          <a:bodyPr/>
          <a:lstStyle>
            <a:lvl1pPr>
              <a:defRPr/>
            </a:lvl1pPr>
          </a:lstStyle>
          <a:p>
            <a:pPr>
              <a:defRPr/>
            </a:pPr>
            <a:fld id="{D55061CB-F545-43BF-9F40-004236280E74}" type="datetime1">
              <a:rPr lang="en-US" smtClean="0"/>
              <a:pPr>
                <a:defRPr/>
              </a:pPr>
              <a:t>2/7/2013</a:t>
            </a:fld>
            <a:endParaRPr lang="en-US" dirty="0"/>
          </a:p>
        </p:txBody>
      </p:sp>
      <p:sp>
        <p:nvSpPr>
          <p:cNvPr id="11" name="Rectangle 6"/>
          <p:cNvSpPr>
            <a:spLocks noGrp="1"/>
          </p:cNvSpPr>
          <p:nvPr>
            <p:ph type="sldNum" sz="quarter" idx="21"/>
          </p:nvPr>
        </p:nvSpPr>
        <p:spPr/>
        <p:txBody>
          <a:bodyPr/>
          <a:lstStyle>
            <a:lvl1pPr>
              <a:defRPr/>
            </a:lvl1pPr>
          </a:lstStyle>
          <a:p>
            <a:pPr>
              <a:defRPr/>
            </a:pPr>
            <a:fld id="{3AB1E392-0B08-486C-A066-E3449331D720}" type="slidenum">
              <a:rPr lang="en-US"/>
              <a:pPr>
                <a:defRPr/>
              </a:pPr>
              <a:t>‹#›</a:t>
            </a:fld>
            <a:endParaRPr lang="en-US" dirty="0"/>
          </a:p>
        </p:txBody>
      </p:sp>
      <p:sp>
        <p:nvSpPr>
          <p:cNvPr id="12" name="Rectangle 12"/>
          <p:cNvSpPr>
            <a:spLocks noGrp="1"/>
          </p:cNvSpPr>
          <p:nvPr>
            <p:ph type="ftr" sz="quarter" idx="22"/>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hasCustomPrompt="1"/>
          </p:nvPr>
        </p:nvSpPr>
        <p:spPr>
          <a:xfrm>
            <a:off x="9328150" y="381000"/>
            <a:ext cx="577850" cy="5867400"/>
          </a:xfrm>
          <a:prstGeom prst="rect">
            <a:avLst/>
          </a:prstGeom>
        </p:spPr>
        <p:txBody>
          <a:bodyPr/>
          <a:lstStyle>
            <a:extLst/>
          </a:lstStyle>
          <a:p>
            <a:r>
              <a:rPr lang="en-US" dirty="0" smtClean="0"/>
              <a:t>Nathan India</a:t>
            </a:r>
            <a:endParaRPr dirty="0"/>
          </a:p>
        </p:txBody>
      </p:sp>
      <p:sp>
        <p:nvSpPr>
          <p:cNvPr id="13" name="Rectangle 8"/>
          <p:cNvSpPr>
            <a:spLocks noGrp="1"/>
          </p:cNvSpPr>
          <p:nvPr>
            <p:ph type="body" sz="quarter" idx="13"/>
          </p:nvPr>
        </p:nvSpPr>
        <p:spPr>
          <a:xfrm>
            <a:off x="330200" y="381000"/>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4" name="Rectangle 11"/>
          <p:cNvSpPr>
            <a:spLocks noGrp="1"/>
          </p:cNvSpPr>
          <p:nvPr>
            <p:ph sz="quarter" idx="15"/>
          </p:nvPr>
        </p:nvSpPr>
        <p:spPr>
          <a:xfrm>
            <a:off x="330200" y="609600"/>
            <a:ext cx="42926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Rectangle 8"/>
          <p:cNvSpPr>
            <a:spLocks noGrp="1"/>
          </p:cNvSpPr>
          <p:nvPr>
            <p:ph type="body" sz="quarter" idx="16"/>
          </p:nvPr>
        </p:nvSpPr>
        <p:spPr>
          <a:xfrm>
            <a:off x="4787900" y="381000"/>
            <a:ext cx="4292600"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17" name="Rectangle 11"/>
          <p:cNvSpPr>
            <a:spLocks noGrp="1"/>
          </p:cNvSpPr>
          <p:nvPr>
            <p:ph sz="quarter" idx="17"/>
          </p:nvPr>
        </p:nvSpPr>
        <p:spPr>
          <a:xfrm>
            <a:off x="4787900" y="609600"/>
            <a:ext cx="42926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9" name="Rectangle 8"/>
          <p:cNvSpPr>
            <a:spLocks noGrp="1"/>
          </p:cNvSpPr>
          <p:nvPr>
            <p:ph type="body" sz="quarter" idx="18"/>
          </p:nvPr>
        </p:nvSpPr>
        <p:spPr>
          <a:xfrm>
            <a:off x="4784598" y="3319272"/>
            <a:ext cx="4295902" cy="228600"/>
          </a:xfrm>
          <a:solidFill>
            <a:schemeClr val="accent6">
              <a:shade val="75000"/>
            </a:schemeClr>
          </a:solidFill>
        </p:spPr>
        <p:txBody>
          <a:bodyPr/>
          <a:lstStyle>
            <a:lvl1pPr eaLnBrk="1" latinLnBrk="0" hangingPunct="1">
              <a:defRPr kumimoji="0" b="1">
                <a:solidFill>
                  <a:schemeClr val="bg1"/>
                </a:solidFill>
              </a:defRPr>
            </a:lvl1pPr>
            <a:extLst/>
          </a:lstStyle>
          <a:p>
            <a:pPr lvl="0"/>
            <a:r>
              <a:rPr lang="en-US" smtClean="0"/>
              <a:t>Click to edit Master text styles</a:t>
            </a:r>
          </a:p>
        </p:txBody>
      </p:sp>
      <p:sp>
        <p:nvSpPr>
          <p:cNvPr id="20" name="Rectangle 11"/>
          <p:cNvSpPr>
            <a:spLocks noGrp="1"/>
          </p:cNvSpPr>
          <p:nvPr>
            <p:ph sz="quarter" idx="19"/>
          </p:nvPr>
        </p:nvSpPr>
        <p:spPr>
          <a:xfrm>
            <a:off x="4784598" y="3547872"/>
            <a:ext cx="429590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Rectangle 4"/>
          <p:cNvSpPr>
            <a:spLocks noGrp="1"/>
          </p:cNvSpPr>
          <p:nvPr>
            <p:ph type="dt" sz="half" idx="20"/>
          </p:nvPr>
        </p:nvSpPr>
        <p:spPr/>
        <p:txBody>
          <a:bodyPr/>
          <a:lstStyle>
            <a:lvl1pPr>
              <a:defRPr/>
            </a:lvl1pPr>
          </a:lstStyle>
          <a:p>
            <a:pPr>
              <a:defRPr/>
            </a:pPr>
            <a:fld id="{4085D78B-5747-4C7A-A593-0D41B2A79F99}" type="datetime1">
              <a:rPr lang="en-US" smtClean="0"/>
              <a:pPr>
                <a:defRPr/>
              </a:pPr>
              <a:t>2/7/2013</a:t>
            </a:fld>
            <a:endParaRPr lang="en-US" dirty="0"/>
          </a:p>
        </p:txBody>
      </p:sp>
      <p:sp>
        <p:nvSpPr>
          <p:cNvPr id="10" name="Rectangle 6"/>
          <p:cNvSpPr>
            <a:spLocks noGrp="1"/>
          </p:cNvSpPr>
          <p:nvPr>
            <p:ph type="sldNum" sz="quarter" idx="21"/>
          </p:nvPr>
        </p:nvSpPr>
        <p:spPr/>
        <p:txBody>
          <a:bodyPr/>
          <a:lstStyle>
            <a:lvl1pPr>
              <a:defRPr/>
            </a:lvl1pPr>
          </a:lstStyle>
          <a:p>
            <a:pPr>
              <a:defRPr/>
            </a:pPr>
            <a:fld id="{FD640D78-233B-4DFC-9C3B-6F1675EA02D1}" type="slidenum">
              <a:rPr lang="en-US"/>
              <a:pPr>
                <a:defRPr/>
              </a:pPr>
              <a:t>‹#›</a:t>
            </a:fld>
            <a:endParaRPr lang="en-US" dirty="0"/>
          </a:p>
        </p:txBody>
      </p:sp>
      <p:sp>
        <p:nvSpPr>
          <p:cNvPr id="11" name="Rectangle 12"/>
          <p:cNvSpPr>
            <a:spLocks noGrp="1"/>
          </p:cNvSpPr>
          <p:nvPr>
            <p:ph type="ftr" sz="quarter" idx="22"/>
          </p:nvPr>
        </p:nvSpPr>
        <p:spPr/>
        <p:txBody>
          <a:bodyPr/>
          <a:lstStyle>
            <a:lvl1pPr>
              <a:defRPr/>
            </a:lvl1pPr>
          </a:lstStyle>
          <a:p>
            <a:pPr>
              <a:defRPr/>
            </a:pPr>
            <a:r>
              <a:rPr lang="en-IN" smtClean="0"/>
              <a:t>Expanding choices, creating value, accelerating growth </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userDrawn="1"/>
        </p:nvSpPr>
        <p:spPr>
          <a:xfrm>
            <a:off x="9328150" y="0"/>
            <a:ext cx="57785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1028" name="Rectangle 3"/>
          <p:cNvSpPr>
            <a:spLocks noGrp="1"/>
          </p:cNvSpPr>
          <p:nvPr>
            <p:ph type="body" idx="1"/>
          </p:nvPr>
        </p:nvSpPr>
        <p:spPr bwMode="auto">
          <a:xfrm>
            <a:off x="330200" y="381000"/>
            <a:ext cx="87503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Rectangle 4"/>
          <p:cNvSpPr>
            <a:spLocks noGrp="1"/>
          </p:cNvSpPr>
          <p:nvPr>
            <p:ph type="dt" sz="half" idx="2"/>
          </p:nvPr>
        </p:nvSpPr>
        <p:spPr>
          <a:xfrm>
            <a:off x="7594600" y="76200"/>
            <a:ext cx="1485900" cy="228600"/>
          </a:xfrm>
          <a:prstGeom prst="rect">
            <a:avLst/>
          </a:prstGeom>
        </p:spPr>
        <p:txBody>
          <a:bodyPr vert="horz"/>
          <a:lstStyle>
            <a:lvl1pPr algn="r" eaLnBrk="1" fontAlgn="auto" latinLnBrk="0" hangingPunct="1">
              <a:spcBef>
                <a:spcPts val="0"/>
              </a:spcBef>
              <a:spcAft>
                <a:spcPts val="0"/>
              </a:spcAft>
              <a:defRPr kumimoji="0" sz="1000">
                <a:solidFill>
                  <a:schemeClr val="tx1">
                    <a:tint val="65000"/>
                  </a:schemeClr>
                </a:solidFill>
                <a:latin typeface="+mn-lt"/>
              </a:defRPr>
            </a:lvl1pPr>
            <a:extLst/>
          </a:lstStyle>
          <a:p>
            <a:pPr>
              <a:defRPr/>
            </a:pPr>
            <a:fld id="{6FDD89D8-EFE0-4BD4-A67A-A5DA5C3C4CD5}" type="datetime1">
              <a:rPr lang="en-US" smtClean="0"/>
              <a:pPr>
                <a:defRPr/>
              </a:pPr>
              <a:t>2/7/2013</a:t>
            </a:fld>
            <a:endParaRPr lang="en-US" dirty="0"/>
          </a:p>
        </p:txBody>
      </p:sp>
      <p:sp>
        <p:nvSpPr>
          <p:cNvPr id="6" name="Rectangle 6"/>
          <p:cNvSpPr>
            <a:spLocks noGrp="1"/>
          </p:cNvSpPr>
          <p:nvPr>
            <p:ph type="sldNum" sz="quarter" idx="4"/>
          </p:nvPr>
        </p:nvSpPr>
        <p:spPr>
          <a:xfrm>
            <a:off x="7181850" y="6553200"/>
            <a:ext cx="1073150" cy="304800"/>
          </a:xfrm>
          <a:prstGeom prst="rect">
            <a:avLst/>
          </a:prstGeom>
        </p:spPr>
        <p:txBody>
          <a:bodyPr vert="horz" anchor="ctr"/>
          <a:lstStyle>
            <a:lvl1pPr algn="r" eaLnBrk="1" fontAlgn="auto" latinLnBrk="0" hangingPunct="1">
              <a:spcBef>
                <a:spcPts val="0"/>
              </a:spcBef>
              <a:spcAft>
                <a:spcPts val="0"/>
              </a:spcAft>
              <a:defRPr kumimoji="0" sz="1000">
                <a:latin typeface="+mn-lt"/>
              </a:defRPr>
            </a:lvl1pPr>
            <a:extLst/>
          </a:lstStyle>
          <a:p>
            <a:pPr>
              <a:defRPr/>
            </a:pPr>
            <a:fld id="{2F9756D7-62B6-4F72-96B5-64451A571915}" type="slidenum">
              <a:rPr lang="en-US"/>
              <a:pPr>
                <a:defRPr/>
              </a:pPr>
              <a:t>‹#›</a:t>
            </a:fld>
            <a:endParaRPr lang="en-US" dirty="0"/>
          </a:p>
        </p:txBody>
      </p:sp>
      <p:sp>
        <p:nvSpPr>
          <p:cNvPr id="11" name="Rectangle 10"/>
          <p:cNvSpPr/>
          <p:nvPr/>
        </p:nvSpPr>
        <p:spPr>
          <a:xfrm>
            <a:off x="0" y="0"/>
            <a:ext cx="8255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endParaRPr lang="en-US" dirty="0"/>
          </a:p>
        </p:txBody>
      </p:sp>
      <p:sp>
        <p:nvSpPr>
          <p:cNvPr id="12" name="Rectangle 12"/>
          <p:cNvSpPr>
            <a:spLocks noGrp="1"/>
          </p:cNvSpPr>
          <p:nvPr>
            <p:ph type="ftr" sz="quarter" idx="3"/>
          </p:nvPr>
        </p:nvSpPr>
        <p:spPr>
          <a:xfrm>
            <a:off x="2930525" y="6553200"/>
            <a:ext cx="4044950" cy="304800"/>
          </a:xfrm>
          <a:prstGeom prst="rect">
            <a:avLst/>
          </a:prstGeom>
        </p:spPr>
        <p:txBody>
          <a:bodyPr vert="horz" anchor="ctr"/>
          <a:lstStyle>
            <a:lvl1pPr algn="ctr" eaLnBrk="1" fontAlgn="auto" latinLnBrk="0" hangingPunct="1">
              <a:spcBef>
                <a:spcPts val="0"/>
              </a:spcBef>
              <a:spcAft>
                <a:spcPts val="0"/>
              </a:spcAft>
              <a:defRPr kumimoji="0" sz="1000">
                <a:solidFill>
                  <a:sysClr val="windowText" lastClr="000000"/>
                </a:solidFill>
                <a:latin typeface="+mn-lt"/>
              </a:defRPr>
            </a:lvl1pPr>
            <a:extLst/>
          </a:lstStyle>
          <a:p>
            <a:pPr>
              <a:defRPr/>
            </a:pPr>
            <a:r>
              <a:rPr lang="en-IN" smtClean="0"/>
              <a:t>Expanding choices, creating value, accelerating growth </a:t>
            </a:r>
            <a:endParaRPr lang="en-US"/>
          </a:p>
        </p:txBody>
      </p:sp>
      <p:pic>
        <p:nvPicPr>
          <p:cNvPr id="1033" name="Picture 12" descr="graphiclogo.jpg"/>
          <p:cNvPicPr>
            <a:picLocks noChangeAspect="1"/>
          </p:cNvPicPr>
          <p:nvPr userDrawn="1"/>
        </p:nvPicPr>
        <p:blipFill>
          <a:blip r:embed="rId18" cstate="print"/>
          <a:srcRect/>
          <a:stretch>
            <a:fillRect/>
          </a:stretch>
        </p:blipFill>
        <p:spPr bwMode="auto">
          <a:xfrm>
            <a:off x="381000" y="6248400"/>
            <a:ext cx="460375" cy="457200"/>
          </a:xfrm>
          <a:prstGeom prst="rect">
            <a:avLst/>
          </a:prstGeom>
          <a:noFill/>
          <a:ln w="9525">
            <a:noFill/>
            <a:miter lim="800000"/>
            <a:headEnd/>
            <a:tailEnd/>
          </a:ln>
        </p:spPr>
      </p:pic>
      <p:sp>
        <p:nvSpPr>
          <p:cNvPr id="13" name="Title 1"/>
          <p:cNvSpPr txBox="1">
            <a:spLocks/>
          </p:cNvSpPr>
          <p:nvPr userDrawn="1"/>
        </p:nvSpPr>
        <p:spPr>
          <a:xfrm>
            <a:off x="9328150" y="381000"/>
            <a:ext cx="577850" cy="5867400"/>
          </a:xfrm>
          <a:prstGeom prst="rect">
            <a:avLst/>
          </a:prstGeom>
        </p:spPr>
        <p:txBody>
          <a:bodyPr vert="vert"/>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small" spc="0" normalizeH="0" baseline="0" noProof="0" smtClean="0">
                <a:ln>
                  <a:noFill/>
                </a:ln>
                <a:solidFill>
                  <a:schemeClr val="bg1"/>
                </a:solidFill>
                <a:effectLst/>
                <a:uLnTx/>
                <a:uFillTx/>
                <a:latin typeface="+mj-lt"/>
                <a:ea typeface="+mj-ea"/>
                <a:cs typeface="+mj-cs"/>
              </a:rPr>
              <a:t>Nathan India</a:t>
            </a:r>
            <a:endParaRPr kumimoji="0" lang="en-US" sz="2400" b="0" i="0" u="none" strike="noStrike" kern="0" cap="small" spc="0" normalizeH="0" baseline="0" noProof="0" dirty="0">
              <a:ln>
                <a:noFill/>
              </a:ln>
              <a:solidFill>
                <a:schemeClr val="bg1"/>
              </a:solidFill>
              <a:effectLst/>
              <a:uLnTx/>
              <a:uFillTx/>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66" r:id="rId1"/>
    <p:sldLayoutId id="2147483743" r:id="rId2"/>
    <p:sldLayoutId id="2147483767" r:id="rId3"/>
    <p:sldLayoutId id="2147483744" r:id="rId4"/>
    <p:sldLayoutId id="2147483745" r:id="rId5"/>
    <p:sldLayoutId id="2147483768" r:id="rId6"/>
    <p:sldLayoutId id="2147483746" r:id="rId7"/>
    <p:sldLayoutId id="2147483747" r:id="rId8"/>
    <p:sldLayoutId id="2147483748" r:id="rId9"/>
    <p:sldLayoutId id="2147483749" r:id="rId10"/>
    <p:sldLayoutId id="2147483750" r:id="rId11"/>
    <p:sldLayoutId id="2147483751" r:id="rId12"/>
    <p:sldLayoutId id="2147483752" r:id="rId13"/>
    <p:sldLayoutId id="2147483753" r:id="rId14"/>
    <p:sldLayoutId id="2147483754" r:id="rId15"/>
    <p:sldLayoutId id="2147483769" r:id="rId16"/>
  </p:sldLayoutIdLst>
  <p:hf hdr="0" ftr="0" dt="0"/>
  <p:txStyles>
    <p:titleStyle>
      <a:lvl1pPr algn="l" rtl="0" eaLnBrk="0" fontAlgn="base" hangingPunct="0">
        <a:spcBef>
          <a:spcPct val="0"/>
        </a:spcBef>
        <a:spcAft>
          <a:spcPct val="0"/>
        </a:spcAft>
        <a:defRPr sz="2400" cap="small">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Book Antiqua" pitchFamily="18" charset="0"/>
        </a:defRPr>
      </a:lvl2pPr>
      <a:lvl3pPr algn="l" rtl="0" eaLnBrk="0" fontAlgn="base" hangingPunct="0">
        <a:spcBef>
          <a:spcPct val="0"/>
        </a:spcBef>
        <a:spcAft>
          <a:spcPct val="0"/>
        </a:spcAft>
        <a:defRPr sz="2400">
          <a:solidFill>
            <a:schemeClr val="bg1"/>
          </a:solidFill>
          <a:latin typeface="Book Antiqua" pitchFamily="18" charset="0"/>
        </a:defRPr>
      </a:lvl3pPr>
      <a:lvl4pPr algn="l" rtl="0" eaLnBrk="0" fontAlgn="base" hangingPunct="0">
        <a:spcBef>
          <a:spcPct val="0"/>
        </a:spcBef>
        <a:spcAft>
          <a:spcPct val="0"/>
        </a:spcAft>
        <a:defRPr sz="2400">
          <a:solidFill>
            <a:schemeClr val="bg1"/>
          </a:solidFill>
          <a:latin typeface="Book Antiqua" pitchFamily="18" charset="0"/>
        </a:defRPr>
      </a:lvl4pPr>
      <a:lvl5pPr algn="l" rtl="0" eaLnBrk="0" fontAlgn="base" hangingPunct="0">
        <a:spcBef>
          <a:spcPct val="0"/>
        </a:spcBef>
        <a:spcAft>
          <a:spcPct val="0"/>
        </a:spcAft>
        <a:defRPr sz="2400">
          <a:solidFill>
            <a:schemeClr val="bg1"/>
          </a:solidFill>
          <a:latin typeface="Book Antiqua" pitchFamily="18" charset="0"/>
        </a:defRPr>
      </a:lvl5pPr>
      <a:lvl6pPr marL="457200" algn="l" rtl="0" fontAlgn="base">
        <a:spcBef>
          <a:spcPct val="0"/>
        </a:spcBef>
        <a:spcAft>
          <a:spcPct val="0"/>
        </a:spcAft>
        <a:defRPr sz="2400">
          <a:solidFill>
            <a:schemeClr val="bg1"/>
          </a:solidFill>
          <a:latin typeface="Book Antiqua" pitchFamily="18" charset="0"/>
        </a:defRPr>
      </a:lvl6pPr>
      <a:lvl7pPr marL="914400" algn="l" rtl="0" fontAlgn="base">
        <a:spcBef>
          <a:spcPct val="0"/>
        </a:spcBef>
        <a:spcAft>
          <a:spcPct val="0"/>
        </a:spcAft>
        <a:defRPr sz="2400">
          <a:solidFill>
            <a:schemeClr val="bg1"/>
          </a:solidFill>
          <a:latin typeface="Book Antiqua" pitchFamily="18" charset="0"/>
        </a:defRPr>
      </a:lvl7pPr>
      <a:lvl8pPr marL="1371600" algn="l" rtl="0" fontAlgn="base">
        <a:spcBef>
          <a:spcPct val="0"/>
        </a:spcBef>
        <a:spcAft>
          <a:spcPct val="0"/>
        </a:spcAft>
        <a:defRPr sz="2400">
          <a:solidFill>
            <a:schemeClr val="bg1"/>
          </a:solidFill>
          <a:latin typeface="Book Antiqua" pitchFamily="18" charset="0"/>
        </a:defRPr>
      </a:lvl8pPr>
      <a:lvl9pPr marL="1828800" algn="l" rtl="0" fontAlgn="base">
        <a:spcBef>
          <a:spcPct val="0"/>
        </a:spcBef>
        <a:spcAft>
          <a:spcPct val="0"/>
        </a:spcAft>
        <a:defRPr sz="2400">
          <a:solidFill>
            <a:schemeClr val="bg1"/>
          </a:solidFill>
          <a:latin typeface="Book Antiqua" pitchFamily="18" charset="0"/>
        </a:defRPr>
      </a:lvl9pPr>
      <a:extLst/>
    </p:titleStyle>
    <p:bodyStyle>
      <a:lvl1pPr marL="342900" indent="-342900" algn="l" rtl="0" eaLnBrk="0" fontAlgn="base" hangingPunct="0">
        <a:spcBef>
          <a:spcPct val="20000"/>
        </a:spcBef>
        <a:spcAft>
          <a:spcPct val="0"/>
        </a:spcAft>
        <a:buChar char="•"/>
        <a:defRPr sz="11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1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1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1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100">
          <a:solidFill>
            <a:schemeClr val="tx1"/>
          </a:solidFill>
          <a:latin typeface="+mn-lt"/>
          <a:ea typeface="+mn-ea"/>
          <a:cs typeface="+mn-cs"/>
        </a:defRPr>
      </a:lvl5pPr>
      <a:lvl6pPr marL="2514600" indent="-228600" algn="l" rtl="0" eaLnBrk="1" latinLnBrk="0" hangingPunct="1">
        <a:spcBef>
          <a:spcPct val="20000"/>
        </a:spcBef>
        <a:buChar char="•"/>
        <a:defRPr kumimoji="0" sz="2000">
          <a:solidFill>
            <a:schemeClr val="tx1"/>
          </a:solidFill>
          <a:latin typeface="+mn-lt"/>
          <a:ea typeface="+mn-ea"/>
          <a:cs typeface="+mn-cs"/>
        </a:defRPr>
      </a:lvl6pPr>
      <a:lvl7pPr marL="2971800" indent="-228600" algn="l" rtl="0" eaLnBrk="1" latinLnBrk="0" hangingPunct="1">
        <a:spcBef>
          <a:spcPct val="20000"/>
        </a:spcBef>
        <a:buChar char="•"/>
        <a:defRPr kumimoji="0" sz="2000">
          <a:solidFill>
            <a:schemeClr val="tx1"/>
          </a:solidFill>
          <a:latin typeface="+mn-lt"/>
          <a:ea typeface="+mn-ea"/>
          <a:cs typeface="+mn-cs"/>
        </a:defRPr>
      </a:lvl7pPr>
      <a:lvl8pPr marL="3429000" indent="-228600" algn="l" rtl="0" eaLnBrk="1" latinLnBrk="0" hangingPunct="1">
        <a:spcBef>
          <a:spcPct val="20000"/>
        </a:spcBef>
        <a:buChar char="•"/>
        <a:defRPr kumimoji="0" sz="2000">
          <a:solidFill>
            <a:schemeClr val="tx1"/>
          </a:solidFill>
          <a:latin typeface="+mn-lt"/>
          <a:ea typeface="+mn-ea"/>
          <a:cs typeface="+mn-cs"/>
        </a:defRPr>
      </a:lvl8pPr>
      <a:lvl9pPr marL="3886200" indent="-228600" algn="l" rtl="0" eaLnBrk="1" latinLnBrk="0" hangingPunct="1">
        <a:spcBef>
          <a:spcPct val="20000"/>
        </a:spcBef>
        <a:buChar char="•"/>
        <a:defRPr kumimoji="0" sz="2000">
          <a:solidFill>
            <a:schemeClr val="tx1"/>
          </a:solidFill>
          <a:latin typeface="+mn-lt"/>
          <a:ea typeface="+mn-ea"/>
          <a:cs typeface="+mn-cs"/>
        </a:defRPr>
      </a:lvl9pPr>
      <a:extLst/>
    </p:bodyStyle>
    <p:otherStyle>
      <a:lvl1pPr marL="0" algn="l" rtl="0" eaLnBrk="1" latinLnBrk="0" hangingPunct="1">
        <a:defRPr kumimoji="0">
          <a:solidFill>
            <a:schemeClr val="tx1"/>
          </a:solidFill>
          <a:latin typeface="+mn-lt"/>
          <a:ea typeface="+mn-ea"/>
          <a:cs typeface="+mn-cs"/>
        </a:defRPr>
      </a:lvl1pPr>
      <a:lvl2pPr marL="457200" algn="l" rtl="0" eaLnBrk="1" latinLnBrk="0" hangingPunct="1">
        <a:defRPr kumimoji="0">
          <a:solidFill>
            <a:schemeClr val="tx1"/>
          </a:solidFill>
          <a:latin typeface="+mn-lt"/>
          <a:ea typeface="+mn-ea"/>
          <a:cs typeface="+mn-cs"/>
        </a:defRPr>
      </a:lvl2pPr>
      <a:lvl3pPr marL="914400" algn="l" rtl="0" eaLnBrk="1" latinLnBrk="0" hangingPunct="1">
        <a:defRPr kumimoji="0">
          <a:solidFill>
            <a:schemeClr val="tx1"/>
          </a:solidFill>
          <a:latin typeface="+mn-lt"/>
          <a:ea typeface="+mn-ea"/>
          <a:cs typeface="+mn-cs"/>
        </a:defRPr>
      </a:lvl3pPr>
      <a:lvl4pPr marL="1371600" algn="l" rtl="0" eaLnBrk="1" latinLnBrk="0" hangingPunct="1">
        <a:defRPr kumimoji="0">
          <a:solidFill>
            <a:schemeClr val="tx1"/>
          </a:solidFill>
          <a:latin typeface="+mn-lt"/>
          <a:ea typeface="+mn-ea"/>
          <a:cs typeface="+mn-cs"/>
        </a:defRPr>
      </a:lvl4pPr>
      <a:lvl5pPr marL="1828800" algn="l" rtl="0" eaLnBrk="1" latinLnBrk="0" hangingPunct="1">
        <a:defRPr kumimoji="0">
          <a:solidFill>
            <a:schemeClr val="tx1"/>
          </a:solidFill>
          <a:latin typeface="+mn-lt"/>
          <a:ea typeface="+mn-ea"/>
          <a:cs typeface="+mn-cs"/>
        </a:defRPr>
      </a:lvl5pPr>
      <a:lvl6pPr marL="2286000" algn="l" rtl="0" eaLnBrk="1" latinLnBrk="0" hangingPunct="1">
        <a:defRPr kumimoji="0">
          <a:solidFill>
            <a:schemeClr val="tx1"/>
          </a:solidFill>
          <a:latin typeface="+mn-lt"/>
          <a:ea typeface="+mn-ea"/>
          <a:cs typeface="+mn-cs"/>
        </a:defRPr>
      </a:lvl6pPr>
      <a:lvl7pPr marL="2743200" algn="l" rtl="0" eaLnBrk="1" latinLnBrk="0" hangingPunct="1">
        <a:defRPr kumimoji="0">
          <a:solidFill>
            <a:schemeClr val="tx1"/>
          </a:solidFill>
          <a:latin typeface="+mn-lt"/>
          <a:ea typeface="+mn-ea"/>
          <a:cs typeface="+mn-cs"/>
        </a:defRPr>
      </a:lvl7pPr>
      <a:lvl8pPr marL="3200400" algn="l" rtl="0" eaLnBrk="1" latinLnBrk="0" hangingPunct="1">
        <a:defRPr kumimoji="0">
          <a:solidFill>
            <a:schemeClr val="tx1"/>
          </a:solidFill>
          <a:latin typeface="+mn-lt"/>
          <a:ea typeface="+mn-ea"/>
          <a:cs typeface="+mn-cs"/>
        </a:defRPr>
      </a:lvl8pPr>
      <a:lvl9pPr marL="3657600" algn="l" rtl="0" eaLnBrk="1" latinLnBrk="0" hangingPunct="1">
        <a:defRPr kumimoji="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A316504-921B-4095-AA26-C89442909BBC}" type="datetime1">
              <a:rPr lang="en-US" smtClean="0"/>
              <a:pPr>
                <a:defRPr/>
              </a:pPr>
              <a:t>2/7/2013</a:t>
            </a:fld>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IN" smtClean="0"/>
              <a:t>Expanding choices, creating value, accelerating growth </a:t>
            </a: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9A090E9-5853-46A9-AFB8-7E1256C6CB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Book Antiqua" pitchFamily="18" charset="0"/>
        </a:defRPr>
      </a:lvl2pPr>
      <a:lvl3pPr algn="ctr" rtl="0" eaLnBrk="0" fontAlgn="base" hangingPunct="0">
        <a:spcBef>
          <a:spcPct val="0"/>
        </a:spcBef>
        <a:spcAft>
          <a:spcPct val="0"/>
        </a:spcAft>
        <a:defRPr sz="4400">
          <a:solidFill>
            <a:schemeClr val="tx1"/>
          </a:solidFill>
          <a:latin typeface="Book Antiqua" pitchFamily="18" charset="0"/>
        </a:defRPr>
      </a:lvl3pPr>
      <a:lvl4pPr algn="ctr" rtl="0" eaLnBrk="0" fontAlgn="base" hangingPunct="0">
        <a:spcBef>
          <a:spcPct val="0"/>
        </a:spcBef>
        <a:spcAft>
          <a:spcPct val="0"/>
        </a:spcAft>
        <a:defRPr sz="4400">
          <a:solidFill>
            <a:schemeClr val="tx1"/>
          </a:solidFill>
          <a:latin typeface="Book Antiqua" pitchFamily="18" charset="0"/>
        </a:defRPr>
      </a:lvl4pPr>
      <a:lvl5pPr algn="ctr" rtl="0" eaLnBrk="0" fontAlgn="base" hangingPunct="0">
        <a:spcBef>
          <a:spcPct val="0"/>
        </a:spcBef>
        <a:spcAft>
          <a:spcPct val="0"/>
        </a:spcAft>
        <a:defRPr sz="4400">
          <a:solidFill>
            <a:schemeClr val="tx1"/>
          </a:solidFill>
          <a:latin typeface="Book Antiqua" pitchFamily="18" charset="0"/>
        </a:defRPr>
      </a:lvl5pPr>
      <a:lvl6pPr marL="457200" algn="ctr" rtl="0" fontAlgn="base">
        <a:spcBef>
          <a:spcPct val="0"/>
        </a:spcBef>
        <a:spcAft>
          <a:spcPct val="0"/>
        </a:spcAft>
        <a:defRPr sz="4400">
          <a:solidFill>
            <a:schemeClr val="tx1"/>
          </a:solidFill>
          <a:latin typeface="Book Antiqua" pitchFamily="18" charset="0"/>
        </a:defRPr>
      </a:lvl6pPr>
      <a:lvl7pPr marL="914400" algn="ctr" rtl="0" fontAlgn="base">
        <a:spcBef>
          <a:spcPct val="0"/>
        </a:spcBef>
        <a:spcAft>
          <a:spcPct val="0"/>
        </a:spcAft>
        <a:defRPr sz="4400">
          <a:solidFill>
            <a:schemeClr val="tx1"/>
          </a:solidFill>
          <a:latin typeface="Book Antiqua" pitchFamily="18" charset="0"/>
        </a:defRPr>
      </a:lvl7pPr>
      <a:lvl8pPr marL="1371600" algn="ctr" rtl="0" fontAlgn="base">
        <a:spcBef>
          <a:spcPct val="0"/>
        </a:spcBef>
        <a:spcAft>
          <a:spcPct val="0"/>
        </a:spcAft>
        <a:defRPr sz="4400">
          <a:solidFill>
            <a:schemeClr val="tx1"/>
          </a:solidFill>
          <a:latin typeface="Book Antiqua" pitchFamily="18" charset="0"/>
        </a:defRPr>
      </a:lvl8pPr>
      <a:lvl9pPr marL="1828800" algn="ctr" rtl="0" fontAlgn="base">
        <a:spcBef>
          <a:spcPct val="0"/>
        </a:spcBef>
        <a:spcAft>
          <a:spcPct val="0"/>
        </a:spcAft>
        <a:defRPr sz="4400">
          <a:solidFill>
            <a:schemeClr val="tx1"/>
          </a:solidFill>
          <a:latin typeface="Book Antiqua" pitchFamily="18"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noChangeArrowheads="1"/>
          </p:cNvPicPr>
          <p:nvPr/>
        </p:nvPicPr>
        <p:blipFill>
          <a:blip r:embed="rId3" cstate="print"/>
          <a:srcRect l="30000" t="30939" r="17250" b="33749"/>
          <a:stretch>
            <a:fillRect/>
          </a:stretch>
        </p:blipFill>
        <p:spPr bwMode="auto">
          <a:xfrm>
            <a:off x="0" y="1981200"/>
            <a:ext cx="9906000" cy="4876800"/>
          </a:xfrm>
          <a:prstGeom prst="rect">
            <a:avLst/>
          </a:prstGeom>
          <a:noFill/>
          <a:ln w="9525">
            <a:noFill/>
            <a:miter lim="800000"/>
            <a:headEnd/>
            <a:tailEnd/>
          </a:ln>
        </p:spPr>
      </p:pic>
      <p:pic>
        <p:nvPicPr>
          <p:cNvPr id="7172" name="ContosoLogo.jpg"/>
          <p:cNvPicPr>
            <a:picLocks noChangeAspect="1"/>
          </p:cNvPicPr>
          <p:nvPr/>
        </p:nvPicPr>
        <p:blipFill>
          <a:blip r:embed="rId4" cstate="print"/>
          <a:srcRect/>
          <a:stretch>
            <a:fillRect/>
          </a:stretch>
        </p:blipFill>
        <p:spPr bwMode="auto">
          <a:xfrm>
            <a:off x="38255" y="68262"/>
            <a:ext cx="1790545" cy="1379538"/>
          </a:xfrm>
          <a:prstGeom prst="rect">
            <a:avLst/>
          </a:prstGeom>
          <a:noFill/>
          <a:ln w="9525">
            <a:noFill/>
            <a:miter lim="800000"/>
            <a:headEnd/>
            <a:tailEnd/>
          </a:ln>
        </p:spPr>
      </p:pic>
      <p:sp>
        <p:nvSpPr>
          <p:cNvPr id="8" name="Rectangle 10"/>
          <p:cNvSpPr/>
          <p:nvPr/>
        </p:nvSpPr>
        <p:spPr>
          <a:xfrm>
            <a:off x="0" y="1447800"/>
            <a:ext cx="9906000" cy="533400"/>
          </a:xfrm>
          <a:prstGeom prst="rect">
            <a:avLst/>
          </a:prstGeom>
          <a:solidFill>
            <a:schemeClr val="accent6">
              <a:shade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fontAlgn="auto">
              <a:spcBef>
                <a:spcPts val="0"/>
              </a:spcBef>
              <a:spcAft>
                <a:spcPts val="0"/>
              </a:spcAft>
              <a:defRPr/>
            </a:pPr>
            <a:r>
              <a:rPr lang="en-US" sz="2000" dirty="0">
                <a:solidFill>
                  <a:srgbClr val="FFF7E1"/>
                </a:solidFill>
              </a:rPr>
              <a:t>NATHAN </a:t>
            </a:r>
            <a:r>
              <a:rPr lang="en-US" sz="2000" dirty="0" smtClean="0">
                <a:solidFill>
                  <a:srgbClr val="FFF7E1"/>
                </a:solidFill>
              </a:rPr>
              <a:t>INDIA | Value Chain Of Electricity</a:t>
            </a:r>
            <a:endParaRPr lang="en-US" sz="2000" dirty="0">
              <a:solidFill>
                <a:srgbClr val="FFF7E1"/>
              </a:solidFill>
            </a:endParaRPr>
          </a:p>
        </p:txBody>
      </p:sp>
      <p:sp>
        <p:nvSpPr>
          <p:cNvPr id="5" name="TextBox 4"/>
          <p:cNvSpPr txBox="1"/>
          <p:nvPr/>
        </p:nvSpPr>
        <p:spPr>
          <a:xfrm>
            <a:off x="1447800" y="2819400"/>
            <a:ext cx="6858000" cy="1200329"/>
          </a:xfrm>
          <a:prstGeom prst="rect">
            <a:avLst/>
          </a:prstGeom>
          <a:noFill/>
        </p:spPr>
        <p:txBody>
          <a:bodyPr wrap="square" rtlCol="0">
            <a:spAutoFit/>
          </a:bodyPr>
          <a:lstStyle/>
          <a:p>
            <a:pPr algn="ctr" fontAlgn="auto">
              <a:spcAft>
                <a:spcPts val="0"/>
              </a:spcAft>
              <a:defRPr/>
            </a:pPr>
            <a:r>
              <a:rPr lang="en-US" sz="2400" b="1" i="1" dirty="0" smtClean="0">
                <a:solidFill>
                  <a:srgbClr val="FFF7E1"/>
                </a:solidFill>
                <a:latin typeface="Book Antiqua" pitchFamily="18" charset="0"/>
              </a:rPr>
              <a:t>Solutions powered by an </a:t>
            </a:r>
            <a:br>
              <a:rPr lang="en-US" sz="2400" b="1" i="1" dirty="0" smtClean="0">
                <a:solidFill>
                  <a:srgbClr val="FFF7E1"/>
                </a:solidFill>
                <a:latin typeface="Book Antiqua" pitchFamily="18" charset="0"/>
              </a:rPr>
            </a:br>
            <a:r>
              <a:rPr lang="en-US" sz="2400" b="1" i="1" dirty="0" smtClean="0">
                <a:solidFill>
                  <a:srgbClr val="FFF7E1"/>
                </a:solidFill>
                <a:latin typeface="Book Antiqua" pitchFamily="18" charset="0"/>
              </a:rPr>
              <a:t>understanding of the economics of competition, innovation, and reward</a:t>
            </a:r>
            <a:endParaRPr lang="en-IN" sz="2400" b="1" i="1" spc="150" dirty="0" smtClean="0">
              <a:solidFill>
                <a:srgbClr val="FFF7E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10</a:t>
            </a:fld>
            <a:endParaRPr lang="en-US"/>
          </a:p>
        </p:txBody>
      </p:sp>
      <p:graphicFrame>
        <p:nvGraphicFramePr>
          <p:cNvPr id="6" name="Table 5"/>
          <p:cNvGraphicFramePr>
            <a:graphicFrameLocks noGrp="1"/>
          </p:cNvGraphicFramePr>
          <p:nvPr/>
        </p:nvGraphicFramePr>
        <p:xfrm>
          <a:off x="1143000" y="4343400"/>
          <a:ext cx="6661574" cy="2252955"/>
        </p:xfrm>
        <a:graphic>
          <a:graphicData uri="http://schemas.openxmlformats.org/drawingml/2006/table">
            <a:tbl>
              <a:tblPr/>
              <a:tblGrid>
                <a:gridCol w="1254760"/>
                <a:gridCol w="2315210"/>
                <a:gridCol w="3091604"/>
              </a:tblGrid>
              <a:tr h="457200">
                <a:tc>
                  <a:txBody>
                    <a:bodyPr/>
                    <a:lstStyle/>
                    <a:p>
                      <a:pPr marL="0" marR="0" algn="ctr">
                        <a:lnSpc>
                          <a:spcPct val="105000"/>
                        </a:lnSpc>
                        <a:spcBef>
                          <a:spcPts val="0"/>
                        </a:spcBef>
                        <a:spcAft>
                          <a:spcPts val="0"/>
                        </a:spcAft>
                        <a:tabLst>
                          <a:tab pos="6000750" algn="l"/>
                        </a:tabLst>
                      </a:pPr>
                      <a:r>
                        <a:rPr lang="en-US" sz="1200" dirty="0">
                          <a:solidFill>
                            <a:srgbClr val="000000"/>
                          </a:solidFill>
                          <a:latin typeface="Impact"/>
                          <a:ea typeface="Times New Roman"/>
                          <a:cs typeface="Times New Roman"/>
                        </a:rPr>
                        <a:t>Voltage level</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dirty="0">
                          <a:solidFill>
                            <a:srgbClr val="000000"/>
                          </a:solidFill>
                          <a:latin typeface="Impact"/>
                          <a:ea typeface="Times New Roman"/>
                          <a:cs typeface="Times New Roman"/>
                        </a:rPr>
                        <a:t>Circuit Kilometers Targeted (2007)</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dirty="0">
                          <a:solidFill>
                            <a:srgbClr val="000000"/>
                          </a:solidFill>
                          <a:latin typeface="Impact"/>
                          <a:ea typeface="Times New Roman"/>
                          <a:cs typeface="Times New Roman"/>
                        </a:rPr>
                        <a:t>Circuit Kilometers Achieved up to March 2011</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59151">
                <a:tc>
                  <a:txBody>
                    <a:bodyPr/>
                    <a:lstStyle/>
                    <a:p>
                      <a:pPr marL="0" marR="0" algn="l">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765 kV</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ctr">
                        <a:lnSpc>
                          <a:spcPct val="105000"/>
                        </a:lnSpc>
                        <a:spcBef>
                          <a:spcPts val="0"/>
                        </a:spcBef>
                        <a:spcAft>
                          <a:spcPts val="0"/>
                        </a:spcAft>
                        <a:tabLst>
                          <a:tab pos="6000750" algn="l"/>
                        </a:tabLst>
                      </a:pPr>
                      <a:r>
                        <a:rPr lang="en-US" sz="1200" dirty="0" smtClean="0">
                          <a:solidFill>
                            <a:srgbClr val="000000"/>
                          </a:solidFill>
                          <a:latin typeface="Book Antiqua"/>
                          <a:ea typeface="Times New Roman"/>
                          <a:cs typeface="Times New Roman"/>
                        </a:rPr>
                        <a:t>2,773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ctr">
                        <a:lnSpc>
                          <a:spcPct val="105000"/>
                        </a:lnSpc>
                        <a:spcBef>
                          <a:spcPts val="0"/>
                        </a:spcBef>
                        <a:spcAft>
                          <a:spcPts val="0"/>
                        </a:spcAft>
                        <a:tabLst>
                          <a:tab pos="6000750" algn="l"/>
                        </a:tabLst>
                      </a:pPr>
                      <a:r>
                        <a:rPr lang="en-US" sz="1200" dirty="0" smtClean="0">
                          <a:solidFill>
                            <a:srgbClr val="000000"/>
                          </a:solidFill>
                          <a:latin typeface="Book Antiqua"/>
                          <a:ea typeface="Times New Roman"/>
                          <a:cs typeface="Times New Roman"/>
                        </a:rPr>
                        <a:t>1,636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151">
                <a:tc>
                  <a:txBody>
                    <a:bodyPr/>
                    <a:lstStyle/>
                    <a:p>
                      <a:pPr marL="0" marR="0" algn="l">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 500 kV HVDC</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ctr">
                        <a:lnSpc>
                          <a:spcPct val="105000"/>
                        </a:lnSpc>
                        <a:spcBef>
                          <a:spcPts val="0"/>
                        </a:spcBef>
                        <a:spcAft>
                          <a:spcPts val="0"/>
                        </a:spcAft>
                        <a:tabLst>
                          <a:tab pos="6000750" algn="l"/>
                        </a:tabLst>
                      </a:pPr>
                      <a:r>
                        <a:rPr lang="en-US" sz="1200" dirty="0" smtClean="0">
                          <a:solidFill>
                            <a:srgbClr val="000000"/>
                          </a:solidFill>
                          <a:latin typeface="Book Antiqua"/>
                          <a:ea typeface="Times New Roman"/>
                          <a:cs typeface="Times New Roman"/>
                        </a:rPr>
                        <a:t>1,600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ctr">
                        <a:lnSpc>
                          <a:spcPct val="105000"/>
                        </a:lnSpc>
                        <a:spcBef>
                          <a:spcPts val="0"/>
                        </a:spcBef>
                        <a:spcAft>
                          <a:spcPts val="0"/>
                        </a:spcAft>
                        <a:tabLst>
                          <a:tab pos="6000750" algn="l"/>
                        </a:tabLst>
                      </a:pPr>
                      <a:r>
                        <a:rPr lang="en-US" sz="1200" dirty="0" smtClean="0">
                          <a:solidFill>
                            <a:srgbClr val="000000"/>
                          </a:solidFill>
                          <a:latin typeface="Book Antiqua"/>
                          <a:ea typeface="Times New Roman"/>
                          <a:cs typeface="Times New Roman"/>
                        </a:rPr>
                        <a:t>1,580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151">
                <a:tc>
                  <a:txBody>
                    <a:bodyPr/>
                    <a:lstStyle/>
                    <a:p>
                      <a:pPr marL="0" marR="0" algn="l">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400 kV</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ctr">
                        <a:lnSpc>
                          <a:spcPct val="105000"/>
                        </a:lnSpc>
                        <a:spcBef>
                          <a:spcPts val="0"/>
                        </a:spcBef>
                        <a:spcAft>
                          <a:spcPts val="0"/>
                        </a:spcAft>
                        <a:tabLst>
                          <a:tab pos="6000750" algn="l"/>
                        </a:tabLst>
                      </a:pPr>
                      <a:r>
                        <a:rPr lang="en-US" sz="1200" dirty="0" smtClean="0">
                          <a:solidFill>
                            <a:srgbClr val="000000"/>
                          </a:solidFill>
                          <a:latin typeface="Book Antiqua"/>
                          <a:ea typeface="Times New Roman"/>
                          <a:cs typeface="Times New Roman"/>
                        </a:rPr>
                        <a:t>40,000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ctr">
                        <a:lnSpc>
                          <a:spcPct val="105000"/>
                        </a:lnSpc>
                        <a:spcBef>
                          <a:spcPts val="0"/>
                        </a:spcBef>
                        <a:spcAft>
                          <a:spcPts val="0"/>
                        </a:spcAft>
                        <a:tabLst>
                          <a:tab pos="6000750" algn="l"/>
                        </a:tabLst>
                      </a:pPr>
                      <a:r>
                        <a:rPr lang="en-US" sz="1200" dirty="0" smtClean="0">
                          <a:solidFill>
                            <a:srgbClr val="000000"/>
                          </a:solidFill>
                          <a:latin typeface="Book Antiqua"/>
                          <a:ea typeface="Times New Roman"/>
                          <a:cs typeface="Times New Roman"/>
                        </a:rPr>
                        <a:t>26,856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151">
                <a:tc>
                  <a:txBody>
                    <a:bodyPr/>
                    <a:lstStyle/>
                    <a:p>
                      <a:pPr marL="0" marR="0" algn="l">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220 kV</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ctr">
                        <a:lnSpc>
                          <a:spcPct val="105000"/>
                        </a:lnSpc>
                        <a:spcBef>
                          <a:spcPts val="0"/>
                        </a:spcBef>
                        <a:spcAft>
                          <a:spcPts val="0"/>
                        </a:spcAft>
                        <a:tabLst>
                          <a:tab pos="6000750" algn="l"/>
                        </a:tabLst>
                      </a:pPr>
                      <a:r>
                        <a:rPr lang="en-US" sz="1200" dirty="0" smtClean="0">
                          <a:solidFill>
                            <a:srgbClr val="000000"/>
                          </a:solidFill>
                          <a:latin typeface="Book Antiqua"/>
                          <a:ea typeface="Times New Roman"/>
                          <a:cs typeface="Times New Roman"/>
                        </a:rPr>
                        <a:t>24,300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000" algn="ctr">
                        <a:lnSpc>
                          <a:spcPct val="105000"/>
                        </a:lnSpc>
                        <a:spcBef>
                          <a:spcPts val="0"/>
                        </a:spcBef>
                        <a:spcAft>
                          <a:spcPts val="0"/>
                        </a:spcAft>
                        <a:tabLst>
                          <a:tab pos="6000750" algn="l"/>
                        </a:tabLst>
                      </a:pPr>
                      <a:r>
                        <a:rPr lang="en-US" sz="1200" dirty="0" smtClean="0">
                          <a:solidFill>
                            <a:srgbClr val="000000"/>
                          </a:solidFill>
                          <a:latin typeface="Book Antiqua"/>
                          <a:ea typeface="Times New Roman"/>
                          <a:cs typeface="Times New Roman"/>
                        </a:rPr>
                        <a:t>19,780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151">
                <a:tc>
                  <a:txBody>
                    <a:bodyPr/>
                    <a:lstStyle/>
                    <a:p>
                      <a:pPr marL="0" marR="0" algn="l">
                        <a:lnSpc>
                          <a:spcPct val="105000"/>
                        </a:lnSpc>
                        <a:spcBef>
                          <a:spcPts val="0"/>
                        </a:spcBef>
                        <a:spcAft>
                          <a:spcPts val="0"/>
                        </a:spcAft>
                        <a:tabLst>
                          <a:tab pos="6000750" algn="l"/>
                        </a:tabLst>
                      </a:pPr>
                      <a:r>
                        <a:rPr lang="en-US" sz="1200" b="1" dirty="0">
                          <a:solidFill>
                            <a:srgbClr val="000000"/>
                          </a:solidFill>
                          <a:latin typeface="Book Antiqua"/>
                          <a:ea typeface="Times New Roman"/>
                          <a:cs typeface="Times New Roman"/>
                        </a:rPr>
                        <a:t>Total</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635" algn="ctr">
                        <a:lnSpc>
                          <a:spcPct val="105000"/>
                        </a:lnSpc>
                        <a:spcBef>
                          <a:spcPts val="0"/>
                        </a:spcBef>
                        <a:spcAft>
                          <a:spcPts val="0"/>
                        </a:spcAft>
                        <a:tabLst>
                          <a:tab pos="6000750" algn="l"/>
                        </a:tabLst>
                      </a:pPr>
                      <a:r>
                        <a:rPr lang="en-US" sz="1200" b="1" dirty="0" smtClean="0">
                          <a:solidFill>
                            <a:srgbClr val="000000"/>
                          </a:solidFill>
                          <a:latin typeface="Book Antiqua"/>
                          <a:ea typeface="Times New Roman"/>
                          <a:cs typeface="Times New Roman"/>
                        </a:rPr>
                        <a:t>68,673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27635" algn="ctr">
                        <a:lnSpc>
                          <a:spcPct val="105000"/>
                        </a:lnSpc>
                        <a:spcBef>
                          <a:spcPts val="0"/>
                        </a:spcBef>
                        <a:spcAft>
                          <a:spcPts val="0"/>
                        </a:spcAft>
                        <a:tabLst>
                          <a:tab pos="6000750" algn="l"/>
                        </a:tabLst>
                      </a:pPr>
                      <a:r>
                        <a:rPr lang="en-US" sz="1200" b="1" dirty="0" smtClean="0">
                          <a:solidFill>
                            <a:srgbClr val="000000"/>
                          </a:solidFill>
                          <a:latin typeface="Book Antiqua"/>
                          <a:ea typeface="Times New Roman"/>
                          <a:cs typeface="Times New Roman"/>
                        </a:rPr>
                        <a:t>49,852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Content Placeholder 2"/>
          <p:cNvSpPr>
            <a:spLocks noGrp="1"/>
          </p:cNvSpPr>
          <p:nvPr>
            <p:ph sz="quarter" idx="15"/>
          </p:nvPr>
        </p:nvSpPr>
        <p:spPr>
          <a:xfrm>
            <a:off x="228600" y="990600"/>
            <a:ext cx="8991600" cy="3124200"/>
          </a:xfrm>
        </p:spPr>
        <p:txBody>
          <a:bodyPr/>
          <a:lstStyle/>
          <a:p>
            <a:pPr>
              <a:buNone/>
            </a:pPr>
            <a:r>
              <a:rPr lang="en-US" sz="2000" b="1" dirty="0" smtClean="0">
                <a:solidFill>
                  <a:srgbClr val="17365D"/>
                </a:solidFill>
                <a:latin typeface="Book Antiqua" pitchFamily="18" charset="0"/>
                <a:ea typeface="Calibri"/>
                <a:cs typeface="Times New Roman"/>
              </a:rPr>
              <a:t>Transmission Segment </a:t>
            </a:r>
            <a:r>
              <a:rPr lang="en-US" sz="2400" dirty="0" smtClean="0"/>
              <a:t>-</a:t>
            </a:r>
            <a:r>
              <a:rPr lang="en-US" sz="1800" dirty="0" smtClean="0"/>
              <a:t>  Opened for private investments in 1998</a:t>
            </a:r>
          </a:p>
          <a:p>
            <a:pPr>
              <a:buNone/>
            </a:pPr>
            <a:endParaRPr lang="en-US" sz="1800" dirty="0" smtClean="0"/>
          </a:p>
          <a:p>
            <a:pPr marL="457200"/>
            <a:r>
              <a:rPr lang="en-US" sz="1800" dirty="0" smtClean="0"/>
              <a:t>CTU nodal agency provides</a:t>
            </a:r>
          </a:p>
          <a:p>
            <a:pPr marL="914400" indent="-457200">
              <a:buFont typeface="Courier New" pitchFamily="49" charset="0"/>
              <a:buChar char="o"/>
            </a:pPr>
            <a:r>
              <a:rPr lang="en-US" sz="1600" dirty="0" smtClean="0"/>
              <a:t>Medium terms ( 3 months to 3 years) </a:t>
            </a:r>
          </a:p>
          <a:p>
            <a:pPr marL="914400" indent="-457200">
              <a:buFont typeface="Courier New" pitchFamily="49" charset="0"/>
              <a:buChar char="o"/>
            </a:pPr>
            <a:r>
              <a:rPr lang="en-US" sz="1600" dirty="0" smtClean="0"/>
              <a:t>Long terms (12 to 25 years)</a:t>
            </a:r>
          </a:p>
          <a:p>
            <a:pPr marL="914400" indent="-457200">
              <a:buNone/>
            </a:pPr>
            <a:endParaRPr lang="en-US" dirty="0" smtClean="0"/>
          </a:p>
          <a:p>
            <a:pPr marL="457200"/>
            <a:r>
              <a:rPr lang="en-US" sz="1800" dirty="0" smtClean="0">
                <a:ea typeface="Calibri"/>
                <a:cs typeface="Times New Roman"/>
              </a:rPr>
              <a:t>Power Grid Corporation of India Ltd. (PGCIL) plays the role of the CTU.</a:t>
            </a:r>
          </a:p>
          <a:p>
            <a:pPr marL="457200"/>
            <a:r>
              <a:rPr lang="en-US" sz="1800" dirty="0" smtClean="0"/>
              <a:t>Sector is a natural monopoly as electricity passes through grids that are less resistant</a:t>
            </a:r>
          </a:p>
          <a:p>
            <a:pPr marL="457200" algn="just"/>
            <a:r>
              <a:rPr lang="en-US" sz="1800" dirty="0" smtClean="0"/>
              <a:t>Dominated by the public </a:t>
            </a:r>
            <a:r>
              <a:rPr lang="en-US" sz="1800" dirty="0" err="1" smtClean="0"/>
              <a:t>sectorAdani</a:t>
            </a:r>
            <a:r>
              <a:rPr lang="en-US" sz="1800" dirty="0" smtClean="0"/>
              <a:t> and </a:t>
            </a:r>
            <a:r>
              <a:rPr lang="en-US" sz="1800" dirty="0" err="1" smtClean="0"/>
              <a:t>Lanco</a:t>
            </a:r>
            <a:r>
              <a:rPr lang="en-US" sz="1800" dirty="0" smtClean="0"/>
              <a:t> have big plans </a:t>
            </a:r>
            <a:endParaRPr lang="en-US" sz="1800" dirty="0" smtClean="0">
              <a:cs typeface="Times New Roman"/>
            </a:endParaRPr>
          </a:p>
        </p:txBody>
      </p:sp>
      <p:sp>
        <p:nvSpPr>
          <p:cNvPr id="9" name="Text Placeholder 1"/>
          <p:cNvSpPr>
            <a:spLocks noGrp="1"/>
          </p:cNvSpPr>
          <p:nvPr>
            <p:ph type="body" sz="quarter" idx="13"/>
          </p:nvPr>
        </p:nvSpPr>
        <p:spPr>
          <a:xfrm>
            <a:off x="330200" y="381000"/>
            <a:ext cx="8750300" cy="533400"/>
          </a:xfrm>
        </p:spPr>
        <p:txBody>
          <a:bodyPr>
            <a:normAutofit/>
          </a:bodyPr>
          <a:lstStyle/>
          <a:p>
            <a:pPr lvl="0">
              <a:buNone/>
            </a:pPr>
            <a:r>
              <a:rPr lang="en-US" sz="2800" b="1" dirty="0" smtClean="0"/>
              <a:t>Electricity Sector in India</a:t>
            </a:r>
            <a:r>
              <a:rPr lang="en-US" sz="2800" dirty="0" smtClean="0"/>
              <a:t> </a:t>
            </a:r>
            <a:r>
              <a:rPr lang="en-US" sz="1600" dirty="0" smtClean="0"/>
              <a:t>(continues..)</a:t>
            </a:r>
            <a:endParaRPr lang="en-US" sz="28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152400" y="990600"/>
            <a:ext cx="9144000" cy="1752600"/>
          </a:xfrm>
        </p:spPr>
        <p:txBody>
          <a:bodyPr/>
          <a:lstStyle/>
          <a:p>
            <a:pPr marL="457200" marR="0">
              <a:lnSpc>
                <a:spcPct val="105000"/>
              </a:lnSpc>
              <a:spcBef>
                <a:spcPts val="1000"/>
              </a:spcBef>
              <a:spcAft>
                <a:spcPts val="1200"/>
              </a:spcAft>
              <a:buNone/>
            </a:pPr>
            <a:r>
              <a:rPr lang="en-US" sz="2000" b="1" dirty="0" smtClean="0">
                <a:solidFill>
                  <a:srgbClr val="17365D"/>
                </a:solidFill>
                <a:latin typeface="+mj-lt"/>
                <a:ea typeface="Times New Roman"/>
                <a:cs typeface="Times New Roman"/>
              </a:rPr>
              <a:t>Distribution Segment </a:t>
            </a:r>
            <a:endParaRPr lang="en-US" sz="2000" b="1" dirty="0" smtClean="0">
              <a:solidFill>
                <a:srgbClr val="4F81BD"/>
              </a:solidFill>
              <a:latin typeface="+mj-lt"/>
              <a:ea typeface="Times New Roman"/>
              <a:cs typeface="Times New Roman"/>
            </a:endParaRPr>
          </a:p>
          <a:p>
            <a:pPr marL="457200" algn="just"/>
            <a:r>
              <a:rPr lang="en-US" sz="1600" dirty="0" smtClean="0"/>
              <a:t>SEBs own majority of the distribution segment in the electricity supply chain</a:t>
            </a:r>
            <a:endParaRPr lang="en-US" sz="1600" dirty="0" smtClean="0">
              <a:ea typeface="Calibri"/>
              <a:cs typeface="Times New Roman"/>
            </a:endParaRPr>
          </a:p>
          <a:p>
            <a:pPr marL="457200" algn="just"/>
            <a:r>
              <a:rPr lang="en-US" sz="1600" dirty="0" smtClean="0">
                <a:ea typeface="Calibri"/>
                <a:cs typeface="Times New Roman"/>
              </a:rPr>
              <a:t>3 private sector companies operating in the distribution sector - distributing electricity in Delhi only</a:t>
            </a:r>
            <a:endParaRPr lang="en-US" sz="1600" dirty="0" smtClean="0">
              <a:cs typeface="Times New Roman"/>
            </a:endParaRPr>
          </a:p>
          <a:p>
            <a:pPr>
              <a:buNone/>
            </a:pPr>
            <a:endParaRPr lang="en-US" dirty="0" smtClean="0"/>
          </a:p>
          <a:p>
            <a:endParaRPr lang="en-US"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11</a:t>
            </a:fld>
            <a:endParaRPr lang="en-US"/>
          </a:p>
        </p:txBody>
      </p:sp>
      <p:sp>
        <p:nvSpPr>
          <p:cNvPr id="7" name="Text Placeholder 1"/>
          <p:cNvSpPr>
            <a:spLocks noGrp="1"/>
          </p:cNvSpPr>
          <p:nvPr>
            <p:ph type="body" sz="quarter" idx="13"/>
          </p:nvPr>
        </p:nvSpPr>
        <p:spPr/>
        <p:txBody>
          <a:bodyPr>
            <a:normAutofit/>
          </a:bodyPr>
          <a:lstStyle/>
          <a:p>
            <a:pPr lvl="0">
              <a:buNone/>
            </a:pPr>
            <a:r>
              <a:rPr lang="en-US" sz="2800" b="1" dirty="0" smtClean="0"/>
              <a:t>Electricity Sector in India</a:t>
            </a:r>
            <a:r>
              <a:rPr lang="en-US" sz="2800" dirty="0" smtClean="0"/>
              <a:t> </a:t>
            </a:r>
            <a:r>
              <a:rPr lang="en-US" sz="1600" dirty="0" smtClean="0"/>
              <a:t>(continues..)</a:t>
            </a:r>
            <a:endParaRPr lang="en-US" sz="2800" b="1" dirty="0" smtClean="0"/>
          </a:p>
        </p:txBody>
      </p:sp>
      <p:pic>
        <p:nvPicPr>
          <p:cNvPr id="5" name="Picture 4"/>
          <p:cNvPicPr/>
          <p:nvPr/>
        </p:nvPicPr>
        <p:blipFill>
          <a:blip r:embed="rId2" cstate="print"/>
          <a:srcRect/>
          <a:stretch>
            <a:fillRect/>
          </a:stretch>
        </p:blipFill>
        <p:spPr bwMode="auto">
          <a:xfrm>
            <a:off x="0" y="3352800"/>
            <a:ext cx="9220200" cy="2895600"/>
          </a:xfrm>
          <a:prstGeom prst="rect">
            <a:avLst/>
          </a:prstGeom>
          <a:noFill/>
          <a:ln w="9525">
            <a:noFill/>
            <a:miter lim="800000"/>
            <a:headEnd/>
            <a:tailEnd/>
          </a:ln>
        </p:spPr>
      </p:pic>
      <p:sp>
        <p:nvSpPr>
          <p:cNvPr id="6" name="TextBox 5"/>
          <p:cNvSpPr txBox="1"/>
          <p:nvPr/>
        </p:nvSpPr>
        <p:spPr>
          <a:xfrm>
            <a:off x="609600" y="3048000"/>
            <a:ext cx="8382000" cy="369332"/>
          </a:xfrm>
          <a:prstGeom prst="rect">
            <a:avLst/>
          </a:prstGeom>
          <a:noFill/>
        </p:spPr>
        <p:txBody>
          <a:bodyPr wrap="square" rtlCol="0">
            <a:spAutoFit/>
          </a:bodyPr>
          <a:lstStyle/>
          <a:p>
            <a:r>
              <a:rPr lang="en-US" b="1" i="1" dirty="0" smtClean="0">
                <a:latin typeface="+mj-lt"/>
              </a:rPr>
              <a:t>Market Share (Sales Revenue) of Top 10 Firms in Electricity Distribution</a:t>
            </a:r>
            <a:endParaRPr lang="en-US" b="1" i="1"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12</a:t>
            </a:fld>
            <a:endParaRPr lang="en-US"/>
          </a:p>
        </p:txBody>
      </p:sp>
      <p:sp>
        <p:nvSpPr>
          <p:cNvPr id="6" name="Content Placeholder 2"/>
          <p:cNvSpPr>
            <a:spLocks noGrp="1"/>
          </p:cNvSpPr>
          <p:nvPr>
            <p:ph sz="quarter" idx="15"/>
          </p:nvPr>
        </p:nvSpPr>
        <p:spPr>
          <a:xfrm>
            <a:off x="152400" y="990600"/>
            <a:ext cx="9144000" cy="3200400"/>
          </a:xfrm>
        </p:spPr>
        <p:txBody>
          <a:bodyPr/>
          <a:lstStyle/>
          <a:p>
            <a:pPr marL="457200" marR="0">
              <a:lnSpc>
                <a:spcPct val="105000"/>
              </a:lnSpc>
              <a:spcBef>
                <a:spcPts val="1000"/>
              </a:spcBef>
              <a:spcAft>
                <a:spcPts val="1200"/>
              </a:spcAft>
              <a:buNone/>
            </a:pPr>
            <a:r>
              <a:rPr lang="en-US" sz="2000" b="1" dirty="0" smtClean="0">
                <a:solidFill>
                  <a:srgbClr val="17365D"/>
                </a:solidFill>
                <a:latin typeface="+mj-lt"/>
                <a:ea typeface="Times New Roman"/>
                <a:cs typeface="Times New Roman"/>
              </a:rPr>
              <a:t>Distribution Segment </a:t>
            </a:r>
            <a:r>
              <a:rPr lang="en-US" b="1" dirty="0" smtClean="0">
                <a:solidFill>
                  <a:srgbClr val="17365D"/>
                </a:solidFill>
                <a:latin typeface="+mj-lt"/>
                <a:ea typeface="Times New Roman"/>
                <a:cs typeface="Times New Roman"/>
              </a:rPr>
              <a:t>(Cont..)</a:t>
            </a:r>
            <a:endParaRPr lang="en-US" sz="2000" b="1" dirty="0" smtClean="0">
              <a:solidFill>
                <a:srgbClr val="4F81BD"/>
              </a:solidFill>
              <a:latin typeface="+mj-lt"/>
              <a:ea typeface="Times New Roman"/>
              <a:cs typeface="Times New Roman"/>
            </a:endParaRPr>
          </a:p>
          <a:p>
            <a:pPr marL="457200" algn="just"/>
            <a:r>
              <a:rPr lang="en-US" sz="1600" dirty="0" smtClean="0"/>
              <a:t>State promoted </a:t>
            </a:r>
            <a:r>
              <a:rPr lang="en-US" sz="1600" dirty="0" err="1" smtClean="0"/>
              <a:t>Discoms</a:t>
            </a:r>
            <a:r>
              <a:rPr lang="en-US" sz="1600" dirty="0" smtClean="0"/>
              <a:t> have been facing huge losses due to selling electricity below costs or giving them free to agriculture and rural sectors. Collectively, state </a:t>
            </a:r>
            <a:r>
              <a:rPr lang="en-US" sz="1600" dirty="0" err="1" smtClean="0"/>
              <a:t>Discoms</a:t>
            </a:r>
            <a:r>
              <a:rPr lang="en-US" sz="1600" dirty="0" smtClean="0"/>
              <a:t> have an outstanding loans of around INR80,000 </a:t>
            </a:r>
            <a:r>
              <a:rPr lang="en-US" sz="1600" dirty="0" err="1" smtClean="0"/>
              <a:t>crore</a:t>
            </a:r>
            <a:r>
              <a:rPr lang="en-US" sz="1600" dirty="0" smtClean="0"/>
              <a:t> according to </a:t>
            </a:r>
            <a:r>
              <a:rPr lang="en-US" sz="1600" dirty="0" err="1" smtClean="0"/>
              <a:t>Shunglu</a:t>
            </a:r>
            <a:r>
              <a:rPr lang="en-US" sz="1600" dirty="0" smtClean="0"/>
              <a:t> Committee. </a:t>
            </a:r>
          </a:p>
          <a:p>
            <a:pPr marL="457200" algn="just"/>
            <a:r>
              <a:rPr lang="en-US" sz="1600" dirty="0" smtClean="0"/>
              <a:t>According to Mint report of 07 Jan 2013, the state government of Andhra Pradesh has estimated that the state needs INR 49,189 </a:t>
            </a:r>
            <a:r>
              <a:rPr lang="en-US" sz="1600" dirty="0" err="1" smtClean="0"/>
              <a:t>crore</a:t>
            </a:r>
            <a:r>
              <a:rPr lang="en-US" sz="1600" dirty="0" smtClean="0"/>
              <a:t> to supply around 1 trillion units in 2013-14 financial year. Of this INR 12,725 </a:t>
            </a:r>
            <a:r>
              <a:rPr lang="en-US" sz="1600" dirty="0" err="1" smtClean="0"/>
              <a:t>crore</a:t>
            </a:r>
            <a:r>
              <a:rPr lang="en-US" sz="1600" dirty="0" smtClean="0"/>
              <a:t> will have to be raised through consumers if tariff rates are not allowed to be raised.</a:t>
            </a:r>
          </a:p>
          <a:p>
            <a:pPr marL="457200" algn="just"/>
            <a:r>
              <a:rPr lang="en-US" sz="1600" dirty="0" smtClean="0"/>
              <a:t>If the government wants more private players to be in the distribution it will have to allow them to fix their own or, at least, adhere to a more liberalized tariff regime. </a:t>
            </a:r>
          </a:p>
          <a:p>
            <a:endParaRPr lang="en-US" dirty="0" smtClean="0"/>
          </a:p>
          <a:p>
            <a:endParaRPr lang="en-US" dirty="0"/>
          </a:p>
        </p:txBody>
      </p:sp>
      <p:sp>
        <p:nvSpPr>
          <p:cNvPr id="7" name="Text Placeholder 1"/>
          <p:cNvSpPr>
            <a:spLocks noGrp="1"/>
          </p:cNvSpPr>
          <p:nvPr>
            <p:ph type="body" sz="quarter" idx="13"/>
          </p:nvPr>
        </p:nvSpPr>
        <p:spPr>
          <a:xfrm>
            <a:off x="330200" y="381000"/>
            <a:ext cx="8750300" cy="533400"/>
          </a:xfrm>
        </p:spPr>
        <p:txBody>
          <a:bodyPr>
            <a:normAutofit/>
          </a:bodyPr>
          <a:lstStyle/>
          <a:p>
            <a:pPr lvl="0">
              <a:buNone/>
            </a:pPr>
            <a:r>
              <a:rPr lang="en-US" sz="2800" b="1" dirty="0" smtClean="0"/>
              <a:t>Electricity Sector in India</a:t>
            </a:r>
            <a:r>
              <a:rPr lang="en-US" sz="2800" dirty="0" smtClean="0"/>
              <a:t> </a:t>
            </a:r>
            <a:r>
              <a:rPr lang="en-US" sz="1600" dirty="0" smtClean="0"/>
              <a:t>(continues..)</a:t>
            </a:r>
            <a:endParaRPr lang="en-US" sz="2800" b="1" dirty="0" smtClean="0"/>
          </a:p>
        </p:txBody>
      </p:sp>
      <p:graphicFrame>
        <p:nvGraphicFramePr>
          <p:cNvPr id="8" name="Table 7"/>
          <p:cNvGraphicFramePr>
            <a:graphicFrameLocks noGrp="1"/>
          </p:cNvGraphicFramePr>
          <p:nvPr/>
        </p:nvGraphicFramePr>
        <p:xfrm>
          <a:off x="762000" y="4572000"/>
          <a:ext cx="5486400" cy="1828801"/>
        </p:xfrm>
        <a:graphic>
          <a:graphicData uri="http://schemas.openxmlformats.org/drawingml/2006/table">
            <a:tbl>
              <a:tblPr/>
              <a:tblGrid>
                <a:gridCol w="1901952"/>
                <a:gridCol w="1719072"/>
                <a:gridCol w="1865376"/>
              </a:tblGrid>
              <a:tr h="341299">
                <a:tc>
                  <a:txBody>
                    <a:bodyPr/>
                    <a:lstStyle/>
                    <a:p>
                      <a:pPr marL="0" marR="0" algn="ctr">
                        <a:lnSpc>
                          <a:spcPct val="105000"/>
                        </a:lnSpc>
                        <a:spcBef>
                          <a:spcPts val="0"/>
                        </a:spcBef>
                        <a:spcAft>
                          <a:spcPts val="0"/>
                        </a:spcAft>
                        <a:tabLst>
                          <a:tab pos="6000750" algn="l"/>
                        </a:tabLst>
                      </a:pPr>
                      <a:r>
                        <a:rPr lang="en-US" sz="1200" dirty="0">
                          <a:solidFill>
                            <a:srgbClr val="000000"/>
                          </a:solidFill>
                          <a:latin typeface="Impact"/>
                          <a:ea typeface="Times New Roman"/>
                          <a:cs typeface="Times New Roman"/>
                        </a:rPr>
                        <a:t>Region</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dirty="0">
                          <a:solidFill>
                            <a:srgbClr val="000000"/>
                          </a:solidFill>
                          <a:latin typeface="Impact"/>
                          <a:ea typeface="Times New Roman"/>
                          <a:cs typeface="Times New Roman"/>
                        </a:rPr>
                        <a:t>2009-10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200" dirty="0">
                          <a:solidFill>
                            <a:srgbClr val="000000"/>
                          </a:solidFill>
                          <a:latin typeface="Impact"/>
                          <a:ea typeface="Times New Roman"/>
                          <a:cs typeface="Times New Roman"/>
                        </a:rPr>
                        <a:t>2010-11 (%)</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7917">
                <a:tc>
                  <a:txBody>
                    <a:bodyPr/>
                    <a:lstStyle/>
                    <a:p>
                      <a:pPr marL="0" marR="0">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Eastern</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33.94</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a:solidFill>
                            <a:srgbClr val="000000"/>
                          </a:solidFill>
                          <a:latin typeface="Book Antiqua"/>
                          <a:ea typeface="Times New Roman"/>
                          <a:cs typeface="Times New Roman"/>
                        </a:rPr>
                        <a:t>38.24</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7">
                <a:tc>
                  <a:txBody>
                    <a:bodyPr/>
                    <a:lstStyle/>
                    <a:p>
                      <a:pPr marL="0" marR="0">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North-Eastern</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36.23</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37.33</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7">
                <a:tc>
                  <a:txBody>
                    <a:bodyPr/>
                    <a:lstStyle/>
                    <a:p>
                      <a:pPr marL="0" marR="0">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Northern</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a:solidFill>
                            <a:srgbClr val="000000"/>
                          </a:solidFill>
                          <a:latin typeface="Book Antiqua"/>
                          <a:ea typeface="Times New Roman"/>
                          <a:cs typeface="Times New Roman"/>
                        </a:rPr>
                        <a:t>29.66</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28.91</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7">
                <a:tc>
                  <a:txBody>
                    <a:bodyPr/>
                    <a:lstStyle/>
                    <a:p>
                      <a:pPr marL="0" marR="0">
                        <a:lnSpc>
                          <a:spcPct val="105000"/>
                        </a:lnSpc>
                        <a:spcBef>
                          <a:spcPts val="0"/>
                        </a:spcBef>
                        <a:spcAft>
                          <a:spcPts val="0"/>
                        </a:spcAft>
                        <a:tabLst>
                          <a:tab pos="6000750" algn="l"/>
                        </a:tabLst>
                      </a:pPr>
                      <a:r>
                        <a:rPr lang="en-US" sz="1200">
                          <a:solidFill>
                            <a:srgbClr val="000000"/>
                          </a:solidFill>
                          <a:latin typeface="Book Antiqua"/>
                          <a:ea typeface="Times New Roman"/>
                          <a:cs typeface="Times New Roman"/>
                        </a:rPr>
                        <a:t>Southern</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a:solidFill>
                            <a:srgbClr val="000000"/>
                          </a:solidFill>
                          <a:latin typeface="Book Antiqua"/>
                          <a:ea typeface="Times New Roman"/>
                          <a:cs typeface="Times New Roman"/>
                        </a:rPr>
                        <a:t>19.05</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19.26</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7">
                <a:tc>
                  <a:txBody>
                    <a:bodyPr/>
                    <a:lstStyle/>
                    <a:p>
                      <a:pPr marL="0" marR="0">
                        <a:lnSpc>
                          <a:spcPct val="105000"/>
                        </a:lnSpc>
                        <a:spcBef>
                          <a:spcPts val="0"/>
                        </a:spcBef>
                        <a:spcAft>
                          <a:spcPts val="0"/>
                        </a:spcAft>
                        <a:tabLst>
                          <a:tab pos="6000750" algn="l"/>
                        </a:tabLst>
                      </a:pPr>
                      <a:r>
                        <a:rPr lang="en-US" sz="1200">
                          <a:solidFill>
                            <a:srgbClr val="000000"/>
                          </a:solidFill>
                          <a:latin typeface="Book Antiqua"/>
                          <a:ea typeface="Times New Roman"/>
                          <a:cs typeface="Times New Roman"/>
                        </a:rPr>
                        <a:t>Western</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a:solidFill>
                            <a:srgbClr val="000000"/>
                          </a:solidFill>
                          <a:latin typeface="Book Antiqua"/>
                          <a:ea typeface="Times New Roman"/>
                          <a:cs typeface="Times New Roman"/>
                        </a:rPr>
                        <a:t>28.02</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24.44</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917">
                <a:tc>
                  <a:txBody>
                    <a:bodyPr/>
                    <a:lstStyle/>
                    <a:p>
                      <a:pPr marL="0" marR="0">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National</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a:solidFill>
                            <a:srgbClr val="000000"/>
                          </a:solidFill>
                          <a:latin typeface="Book Antiqua"/>
                          <a:ea typeface="Times New Roman"/>
                          <a:cs typeface="Times New Roman"/>
                        </a:rPr>
                        <a:t>26.58</a:t>
                      </a:r>
                      <a:endParaRPr lang="en-US"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200" dirty="0">
                          <a:solidFill>
                            <a:srgbClr val="000000"/>
                          </a:solidFill>
                          <a:latin typeface="Book Antiqua"/>
                          <a:ea typeface="Times New Roman"/>
                          <a:cs typeface="Times New Roman"/>
                        </a:rPr>
                        <a:t>26.15</a:t>
                      </a:r>
                      <a:endParaRPr lang="en-US"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TextBox 8"/>
          <p:cNvSpPr txBox="1"/>
          <p:nvPr/>
        </p:nvSpPr>
        <p:spPr>
          <a:xfrm>
            <a:off x="762000" y="4295001"/>
            <a:ext cx="4038600" cy="307777"/>
          </a:xfrm>
          <a:prstGeom prst="rect">
            <a:avLst/>
          </a:prstGeom>
          <a:noFill/>
        </p:spPr>
        <p:txBody>
          <a:bodyPr wrap="square" rtlCol="0">
            <a:spAutoFit/>
          </a:bodyPr>
          <a:lstStyle/>
          <a:p>
            <a:r>
              <a:rPr lang="en-US" sz="1400" b="1" i="1" dirty="0" smtClean="0">
                <a:latin typeface="+mj-lt"/>
              </a:rPr>
              <a:t>AT&amp;C Losses for 2009-10 and 2010 -11</a:t>
            </a:r>
            <a:endParaRPr lang="en-US" sz="1400" b="1" i="1"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13</a:t>
            </a:fld>
            <a:endParaRPr lang="en-US"/>
          </a:p>
        </p:txBody>
      </p:sp>
      <p:graphicFrame>
        <p:nvGraphicFramePr>
          <p:cNvPr id="6" name="Table 5"/>
          <p:cNvGraphicFramePr>
            <a:graphicFrameLocks noGrp="1"/>
          </p:cNvGraphicFramePr>
          <p:nvPr/>
        </p:nvGraphicFramePr>
        <p:xfrm>
          <a:off x="454922" y="1428692"/>
          <a:ext cx="8384278" cy="4114799"/>
        </p:xfrm>
        <a:graphic>
          <a:graphicData uri="http://schemas.openxmlformats.org/drawingml/2006/table">
            <a:tbl>
              <a:tblPr/>
              <a:tblGrid>
                <a:gridCol w="3415348"/>
                <a:gridCol w="993786"/>
                <a:gridCol w="993786"/>
                <a:gridCol w="993786"/>
                <a:gridCol w="993786"/>
                <a:gridCol w="993786"/>
              </a:tblGrid>
              <a:tr h="262889">
                <a:tc>
                  <a:txBody>
                    <a:bodyPr/>
                    <a:lstStyle/>
                    <a:p>
                      <a:pPr marL="0" marR="0" algn="ctr">
                        <a:lnSpc>
                          <a:spcPct val="105000"/>
                        </a:lnSpc>
                        <a:spcBef>
                          <a:spcPts val="0"/>
                        </a:spcBef>
                        <a:spcAft>
                          <a:spcPts val="0"/>
                        </a:spcAft>
                      </a:pPr>
                      <a:r>
                        <a:rPr lang="en-US" sz="1400" dirty="0">
                          <a:solidFill>
                            <a:srgbClr val="000000"/>
                          </a:solidFill>
                          <a:latin typeface="Impact"/>
                          <a:ea typeface="Times New Roman"/>
                          <a:cs typeface="Times New Roman"/>
                        </a:rPr>
                        <a:t>Year</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pPr>
                      <a:r>
                        <a:rPr lang="en-US" sz="1400" dirty="0">
                          <a:solidFill>
                            <a:srgbClr val="000000"/>
                          </a:solidFill>
                          <a:latin typeface="Impact"/>
                          <a:ea typeface="Times New Roman"/>
                          <a:cs typeface="Times New Roman"/>
                        </a:rPr>
                        <a:t>2005-06</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pPr>
                      <a:r>
                        <a:rPr lang="en-US" sz="1400">
                          <a:solidFill>
                            <a:srgbClr val="000000"/>
                          </a:solidFill>
                          <a:latin typeface="Impact"/>
                          <a:ea typeface="Times New Roman"/>
                          <a:cs typeface="Times New Roman"/>
                        </a:rPr>
                        <a:t>2006-07</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pPr>
                      <a:r>
                        <a:rPr lang="en-US" sz="1400">
                          <a:solidFill>
                            <a:srgbClr val="000000"/>
                          </a:solidFill>
                          <a:latin typeface="Impact"/>
                          <a:ea typeface="Times New Roman"/>
                          <a:cs typeface="Times New Roman"/>
                        </a:rPr>
                        <a:t>2007-08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pPr>
                      <a:r>
                        <a:rPr lang="en-US" sz="1400">
                          <a:solidFill>
                            <a:srgbClr val="000000"/>
                          </a:solidFill>
                          <a:latin typeface="Impact"/>
                          <a:ea typeface="Times New Roman"/>
                          <a:cs typeface="Times New Roman"/>
                        </a:rPr>
                        <a:t>2008-09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pPr>
                      <a:r>
                        <a:rPr lang="en-US" sz="1400">
                          <a:solidFill>
                            <a:srgbClr val="000000"/>
                          </a:solidFill>
                          <a:latin typeface="Impact"/>
                          <a:ea typeface="Times New Roman"/>
                          <a:cs typeface="Times New Roman"/>
                        </a:rPr>
                        <a:t>2009-10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86029">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Andhra Pradesh Distribution Utilities</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183</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-90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57</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152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35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029">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Tamil Nadu State Electricity Board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-968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-1826</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-3693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-7785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-9578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67">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Gujarat Distribution Utilities</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58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90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38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32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65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67">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Karnatka Distribution Utilities</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198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-23</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122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-1717</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-258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029">
                <a:tc>
                  <a:txBody>
                    <a:bodyPr/>
                    <a:lstStyle/>
                    <a:p>
                      <a:pPr marL="0" marR="0">
                        <a:lnSpc>
                          <a:spcPct val="105000"/>
                        </a:lnSpc>
                        <a:spcBef>
                          <a:spcPts val="0"/>
                        </a:spcBef>
                        <a:spcAft>
                          <a:spcPts val="0"/>
                        </a:spcAft>
                      </a:pPr>
                      <a:r>
                        <a:rPr lang="en-US" sz="1400" dirty="0">
                          <a:solidFill>
                            <a:srgbClr val="000000"/>
                          </a:solidFill>
                          <a:latin typeface="Book Antiqua"/>
                          <a:ea typeface="Times New Roman"/>
                          <a:cs typeface="Times New Roman"/>
                        </a:rPr>
                        <a:t>Madhya Pradesh Distribution Utilities</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-741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-979</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-1786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-2455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-3008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67">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Punjab State Electricity Board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89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-1645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-1501</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-933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-1151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029">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Uttar Pradesh Distribution Utilities</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-2772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-3765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-4207</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-4424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-4308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67">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Rajasthan Distribution Utilities</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-30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-1273</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-2383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-4034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67">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Haryana Distribution Utilities</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-266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-403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-815</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-1372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-1663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67">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Bihar State Electricity Board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-169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-856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-851</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-1102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-1496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67">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Kerala State Electricity Board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183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233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157</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-311</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192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967">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Jharkhand State Electricity Board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-249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-545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-1214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-1000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-559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029">
                <a:tc>
                  <a:txBody>
                    <a:bodyPr/>
                    <a:lstStyle/>
                    <a:p>
                      <a:pPr marL="0" marR="0">
                        <a:lnSpc>
                          <a:spcPct val="105000"/>
                        </a:lnSpc>
                        <a:spcBef>
                          <a:spcPts val="0"/>
                        </a:spcBef>
                        <a:spcAft>
                          <a:spcPts val="0"/>
                        </a:spcAft>
                      </a:pPr>
                      <a:r>
                        <a:rPr lang="en-US" sz="1400">
                          <a:solidFill>
                            <a:srgbClr val="000000"/>
                          </a:solidFill>
                          <a:latin typeface="Book Antiqua"/>
                          <a:ea typeface="Times New Roman"/>
                          <a:cs typeface="Times New Roman"/>
                        </a:rPr>
                        <a:t>Himachal Pradesh State Electricity Board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56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79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-48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52</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-209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029">
                <a:tc>
                  <a:txBody>
                    <a:bodyPr/>
                    <a:lstStyle/>
                    <a:p>
                      <a:pPr marL="0" marR="0">
                        <a:lnSpc>
                          <a:spcPct val="105000"/>
                        </a:lnSpc>
                        <a:spcBef>
                          <a:spcPts val="0"/>
                        </a:spcBef>
                        <a:spcAft>
                          <a:spcPts val="0"/>
                        </a:spcAft>
                      </a:pPr>
                      <a:r>
                        <a:rPr lang="en-US" sz="1400" dirty="0" err="1">
                          <a:solidFill>
                            <a:srgbClr val="000000"/>
                          </a:solidFill>
                          <a:latin typeface="Book Antiqua"/>
                          <a:ea typeface="Times New Roman"/>
                          <a:cs typeface="Times New Roman"/>
                        </a:rPr>
                        <a:t>Uttrakhand</a:t>
                      </a:r>
                      <a:r>
                        <a:rPr lang="en-US" sz="1400" dirty="0">
                          <a:solidFill>
                            <a:srgbClr val="000000"/>
                          </a:solidFill>
                          <a:latin typeface="Book Antiqua"/>
                          <a:ea typeface="Times New Roman"/>
                          <a:cs typeface="Times New Roman"/>
                        </a:rPr>
                        <a:t> Power Corporation Limited</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-215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-209</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a:solidFill>
                            <a:srgbClr val="000000"/>
                          </a:solidFill>
                          <a:latin typeface="Book Antiqua"/>
                          <a:ea typeface="Times New Roman"/>
                          <a:cs typeface="Times New Roman"/>
                        </a:rPr>
                        <a:t>-220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-355</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pPr>
                      <a:r>
                        <a:rPr lang="en-US" sz="1400" dirty="0">
                          <a:solidFill>
                            <a:srgbClr val="000000"/>
                          </a:solidFill>
                          <a:latin typeface="Book Antiqua"/>
                          <a:ea typeface="Times New Roman"/>
                          <a:cs typeface="Times New Roman"/>
                        </a:rPr>
                        <a:t>-391</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 Placeholder 1"/>
          <p:cNvSpPr>
            <a:spLocks noGrp="1"/>
          </p:cNvSpPr>
          <p:nvPr>
            <p:ph type="body" sz="quarter" idx="13"/>
          </p:nvPr>
        </p:nvSpPr>
        <p:spPr>
          <a:xfrm>
            <a:off x="330200" y="381000"/>
            <a:ext cx="8750300" cy="533400"/>
          </a:xfrm>
        </p:spPr>
        <p:txBody>
          <a:bodyPr>
            <a:normAutofit/>
          </a:bodyPr>
          <a:lstStyle/>
          <a:p>
            <a:pPr lvl="0">
              <a:buNone/>
            </a:pPr>
            <a:r>
              <a:rPr lang="en-US" sz="2800" b="1" dirty="0" smtClean="0"/>
              <a:t>Electricity Sector in India</a:t>
            </a:r>
            <a:r>
              <a:rPr lang="en-US" sz="2800" dirty="0" smtClean="0"/>
              <a:t> </a:t>
            </a:r>
            <a:r>
              <a:rPr lang="en-US" sz="1600" dirty="0" smtClean="0"/>
              <a:t>(continues..)</a:t>
            </a:r>
            <a:endParaRPr lang="en-US" sz="2800" b="1" dirty="0" smtClean="0"/>
          </a:p>
        </p:txBody>
      </p:sp>
      <p:sp>
        <p:nvSpPr>
          <p:cNvPr id="8" name="TextBox 7"/>
          <p:cNvSpPr txBox="1"/>
          <p:nvPr/>
        </p:nvSpPr>
        <p:spPr>
          <a:xfrm>
            <a:off x="457200" y="1033046"/>
            <a:ext cx="7620000" cy="338554"/>
          </a:xfrm>
          <a:prstGeom prst="rect">
            <a:avLst/>
          </a:prstGeom>
          <a:noFill/>
        </p:spPr>
        <p:txBody>
          <a:bodyPr wrap="square" rtlCol="0">
            <a:spAutoFit/>
          </a:bodyPr>
          <a:lstStyle/>
          <a:p>
            <a:r>
              <a:rPr lang="en-US" sz="1600" b="1" i="1" dirty="0" smtClean="0">
                <a:latin typeface="+mj-lt"/>
              </a:rPr>
              <a:t>Profit/Loss before Prior Period Adjustment from 2005-06 to 2009-10</a:t>
            </a:r>
            <a:endParaRPr lang="en-US" sz="1600" b="1" i="1"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14</a:t>
            </a:fld>
            <a:endParaRPr lang="en-US"/>
          </a:p>
        </p:txBody>
      </p:sp>
      <p:graphicFrame>
        <p:nvGraphicFramePr>
          <p:cNvPr id="7" name="Chart 6"/>
          <p:cNvGraphicFramePr/>
          <p:nvPr/>
        </p:nvGraphicFramePr>
        <p:xfrm>
          <a:off x="457200" y="13716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1"/>
          <p:cNvSpPr>
            <a:spLocks noGrp="1"/>
          </p:cNvSpPr>
          <p:nvPr>
            <p:ph type="body" sz="quarter" idx="13"/>
          </p:nvPr>
        </p:nvSpPr>
        <p:spPr>
          <a:xfrm>
            <a:off x="330200" y="381000"/>
            <a:ext cx="8750300" cy="533400"/>
          </a:xfrm>
        </p:spPr>
        <p:txBody>
          <a:bodyPr>
            <a:normAutofit/>
          </a:bodyPr>
          <a:lstStyle/>
          <a:p>
            <a:pPr lvl="0">
              <a:buNone/>
            </a:pPr>
            <a:r>
              <a:rPr lang="en-US" sz="2800" b="1" dirty="0" smtClean="0"/>
              <a:t>Electricity Sector in India</a:t>
            </a:r>
            <a:r>
              <a:rPr lang="en-US" sz="2800" dirty="0" smtClean="0"/>
              <a:t> </a:t>
            </a:r>
            <a:r>
              <a:rPr lang="en-US" sz="1600" dirty="0" smtClean="0"/>
              <a:t>(continues..)</a:t>
            </a:r>
            <a:endParaRPr lang="en-US" sz="2800"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p:txBody>
          <a:bodyPr/>
          <a:lstStyle/>
          <a:p>
            <a:pPr marL="457200" algn="just"/>
            <a:r>
              <a:rPr lang="en-US" sz="2000" dirty="0" smtClean="0"/>
              <a:t>We have studied changes suggested through various electricity laws including Indian Electricity Act, 1910, Electricity Supply Act, 1948, Amendments to Electricity Supply Act, 1948, The Electricity Regulatory Commission Act, 1998, Electricity Act, 2003 (Act)</a:t>
            </a:r>
          </a:p>
          <a:p>
            <a:pPr marL="457200" algn="just"/>
            <a:endParaRPr lang="en-US" sz="2000" dirty="0" smtClean="0"/>
          </a:p>
          <a:p>
            <a:pPr marL="457200" algn="just"/>
            <a:r>
              <a:rPr lang="en-US" sz="2000" dirty="0" smtClean="0"/>
              <a:t>The objective of the path breaking electricity Act was to promote competition, ensuring supply of electricity in all areas, rationalization of tariff,  having transparent policies and creation of CERC</a:t>
            </a:r>
          </a:p>
          <a:p>
            <a:pPr marL="457200" algn="just"/>
            <a:endParaRPr lang="en-US" sz="2000" dirty="0" smtClean="0"/>
          </a:p>
          <a:p>
            <a:pPr marL="457200" algn="just"/>
            <a:r>
              <a:rPr lang="en-US" sz="2000" dirty="0" smtClean="0"/>
              <a:t>The Act was supplemented by the National Electricity Policy (NEP) and National Tariff Policy (NTP). </a:t>
            </a:r>
          </a:p>
          <a:p>
            <a:pPr marL="457200" algn="just"/>
            <a:endParaRPr lang="en-US" sz="2000" dirty="0" smtClean="0"/>
          </a:p>
          <a:p>
            <a:pPr marL="457200" algn="just"/>
            <a:r>
              <a:rPr lang="en-US" sz="2000" dirty="0" smtClean="0"/>
              <a:t>While all these moves aimed at  removing regulatory hurdles and creating a smooth transition to a more competitive electricity sector much still require to be achieved. </a:t>
            </a:r>
          </a:p>
          <a:p>
            <a:pPr>
              <a:buNone/>
            </a:pPr>
            <a:endParaRPr lang="en-US" b="1" dirty="0" smtClean="0"/>
          </a:p>
          <a:p>
            <a:pPr>
              <a:buFont typeface="+mj-lt"/>
              <a:buAutoNum type="arabicParenR"/>
            </a:pPr>
            <a:endParaRPr lang="en-US"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15</a:t>
            </a:fld>
            <a:endParaRPr lang="en-US"/>
          </a:p>
        </p:txBody>
      </p:sp>
      <p:sp>
        <p:nvSpPr>
          <p:cNvPr id="6" name="Text Placeholder 1"/>
          <p:cNvSpPr>
            <a:spLocks noGrp="1"/>
          </p:cNvSpPr>
          <p:nvPr>
            <p:ph type="body" sz="quarter" idx="13"/>
          </p:nvPr>
        </p:nvSpPr>
        <p:spPr/>
        <p:txBody>
          <a:bodyPr>
            <a:normAutofit/>
          </a:bodyPr>
          <a:lstStyle/>
          <a:p>
            <a:pPr lvl="0">
              <a:buNone/>
            </a:pPr>
            <a:r>
              <a:rPr lang="en-US" sz="2800" b="1" dirty="0" smtClean="0"/>
              <a:t>History of regulation in the electricity sector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p:txBody>
          <a:bodyPr/>
          <a:lstStyle/>
          <a:p>
            <a:pPr lvl="0" algn="just">
              <a:lnSpc>
                <a:spcPct val="105000"/>
              </a:lnSpc>
              <a:spcBef>
                <a:spcPts val="1200"/>
              </a:spcBef>
              <a:spcAft>
                <a:spcPts val="1200"/>
              </a:spcAft>
              <a:buNone/>
              <a:tabLst>
                <a:tab pos="6000750" algn="l"/>
              </a:tabLst>
            </a:pPr>
            <a:r>
              <a:rPr lang="en-US" sz="1800" b="1" dirty="0" smtClean="0">
                <a:solidFill>
                  <a:srgbClr val="17365D"/>
                </a:solidFill>
                <a:latin typeface="+mj-lt"/>
                <a:ea typeface="Times New Roman"/>
                <a:cs typeface="Times New Roman"/>
              </a:rPr>
              <a:t>The Toolkit Approach: We use CUTS Toolkit to analyze distortions</a:t>
            </a:r>
            <a:endParaRPr lang="en-US" sz="1800" b="1" dirty="0" smtClean="0">
              <a:solidFill>
                <a:srgbClr val="365F91"/>
              </a:solidFill>
              <a:latin typeface="+mj-lt"/>
              <a:ea typeface="Times New Roman"/>
              <a:cs typeface="Times New Roman"/>
            </a:endParaRPr>
          </a:p>
          <a:p>
            <a:pPr>
              <a:buNone/>
            </a:pPr>
            <a:endParaRPr lang="en-US" i="1" u="sng" dirty="0" smtClean="0"/>
          </a:p>
          <a:p>
            <a:r>
              <a:rPr lang="en-US" sz="1800" dirty="0" smtClean="0"/>
              <a:t>Distorts level playing fields between competitors, </a:t>
            </a:r>
            <a:r>
              <a:rPr lang="en-US" sz="1800" i="1" dirty="0" err="1" smtClean="0"/>
              <a:t>eg</a:t>
            </a:r>
            <a:r>
              <a:rPr lang="en-US" sz="1800" i="1" dirty="0" smtClean="0"/>
              <a:t> in the name of creating public goods, pronounced through subsidies, procurement policies. Our analysis suggests that tariff rates between 2007-08 to 2011-12 have always been higher than the WPI </a:t>
            </a:r>
            <a:endParaRPr lang="en-US" sz="1800" dirty="0" smtClean="0"/>
          </a:p>
          <a:p>
            <a:endParaRPr lang="en-US" sz="1800" dirty="0" smtClean="0"/>
          </a:p>
          <a:p>
            <a:r>
              <a:rPr lang="en-US" sz="1800" dirty="0" smtClean="0"/>
              <a:t>Creates entry barrier</a:t>
            </a:r>
            <a:r>
              <a:rPr lang="en-US" sz="1800" i="1" dirty="0" smtClean="0"/>
              <a:t>, </a:t>
            </a:r>
            <a:r>
              <a:rPr lang="en-US" sz="1800" i="1" dirty="0" err="1" smtClean="0"/>
              <a:t>eg</a:t>
            </a:r>
            <a:r>
              <a:rPr lang="en-US" sz="1800" i="1" dirty="0" smtClean="0"/>
              <a:t> Coal sector a virtual monopoly of CIL. Then FDI in nuclear power not allowed, target of  getting 20 GW of nuclear energy by 2020 remains a distant hope </a:t>
            </a:r>
          </a:p>
          <a:p>
            <a:endParaRPr lang="en-US" sz="1800" i="1" dirty="0" smtClean="0"/>
          </a:p>
          <a:p>
            <a:r>
              <a:rPr lang="en-US" sz="1800" dirty="0" smtClean="0"/>
              <a:t>Limits free and fair market process such as auctioning, </a:t>
            </a:r>
            <a:r>
              <a:rPr lang="en-US" sz="1800" i="1" dirty="0" err="1" smtClean="0"/>
              <a:t>eg</a:t>
            </a:r>
            <a:r>
              <a:rPr lang="en-US" sz="1800" i="1" dirty="0" smtClean="0"/>
              <a:t> auctioning of natural resources, merchant power plants still not prevalent. In transmission private investments allowed through CERC</a:t>
            </a:r>
          </a:p>
          <a:p>
            <a:endParaRPr lang="en-US" sz="1800" dirty="0" smtClean="0"/>
          </a:p>
          <a:p>
            <a:r>
              <a:rPr lang="en-US" sz="1800" dirty="0" smtClean="0"/>
              <a:t>Promotes monopolies and their abuse, </a:t>
            </a:r>
            <a:r>
              <a:rPr lang="en-US" sz="1800" i="1" dirty="0" err="1" smtClean="0"/>
              <a:t>eg</a:t>
            </a:r>
            <a:r>
              <a:rPr lang="en-US" sz="1800" i="1" dirty="0" smtClean="0"/>
              <a:t> CCI issued notices to CIL and subsidiaries for non transparent contract conditions</a:t>
            </a:r>
          </a:p>
          <a:p>
            <a:endParaRPr lang="en-US" sz="1800" dirty="0" smtClean="0"/>
          </a:p>
          <a:p>
            <a:endParaRPr lang="en-US" sz="1800" dirty="0" smtClean="0"/>
          </a:p>
          <a:p>
            <a:endParaRPr lang="en-US" sz="1800" dirty="0" smtClean="0"/>
          </a:p>
          <a:p>
            <a:pPr>
              <a:buNone/>
            </a:pPr>
            <a:endParaRPr lang="en-US" sz="1800" dirty="0" smtClean="0"/>
          </a:p>
          <a:p>
            <a:endParaRPr lang="en-US"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16</a:t>
            </a:fld>
            <a:endParaRPr lang="en-US"/>
          </a:p>
        </p:txBody>
      </p:sp>
      <p:sp>
        <p:nvSpPr>
          <p:cNvPr id="6" name="Text Placeholder 1"/>
          <p:cNvSpPr>
            <a:spLocks noGrp="1"/>
          </p:cNvSpPr>
          <p:nvPr>
            <p:ph type="body" sz="quarter" idx="13"/>
          </p:nvPr>
        </p:nvSpPr>
        <p:spPr/>
        <p:txBody>
          <a:bodyPr>
            <a:normAutofit/>
          </a:bodyPr>
          <a:lstStyle/>
          <a:p>
            <a:pPr lvl="0">
              <a:buNone/>
            </a:pPr>
            <a:r>
              <a:rPr lang="en-US" sz="2800" b="1" dirty="0" smtClean="0"/>
              <a:t>Distortion effects of regulation on competition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p:txBody>
          <a:bodyPr/>
          <a:lstStyle/>
          <a:p>
            <a:endParaRPr lang="en-US" sz="2000" i="1" dirty="0" smtClean="0"/>
          </a:p>
          <a:p>
            <a:r>
              <a:rPr lang="en-US" sz="2000" i="1" dirty="0" smtClean="0"/>
              <a:t>How the electricity sector can benefit from NCP?</a:t>
            </a:r>
            <a:r>
              <a:rPr lang="en-US" sz="2000" dirty="0" smtClean="0"/>
              <a:t> </a:t>
            </a:r>
            <a:r>
              <a:rPr lang="en-US" sz="1600" dirty="0" smtClean="0"/>
              <a:t>The NCP will  ensure transparency, accountability and take care of information asymmetry which currently persists</a:t>
            </a:r>
          </a:p>
          <a:p>
            <a:endParaRPr lang="en-US" sz="1600" dirty="0" smtClean="0"/>
          </a:p>
          <a:p>
            <a:r>
              <a:rPr lang="en-US" sz="2000" i="1" dirty="0" smtClean="0"/>
              <a:t>NCP will help achieve level playing field in generation and transmission: </a:t>
            </a:r>
            <a:r>
              <a:rPr lang="en-US" sz="1600" dirty="0" smtClean="0"/>
              <a:t>An</a:t>
            </a:r>
            <a:r>
              <a:rPr lang="en-US" sz="2000" dirty="0" smtClean="0"/>
              <a:t> </a:t>
            </a:r>
            <a:r>
              <a:rPr lang="en-US" sz="1600" dirty="0" smtClean="0"/>
              <a:t>example of how this can be done is the case of </a:t>
            </a:r>
            <a:r>
              <a:rPr lang="en-US" sz="1600" dirty="0" err="1" smtClean="0"/>
              <a:t>Ispat</a:t>
            </a:r>
            <a:r>
              <a:rPr lang="en-US" sz="1600" dirty="0" smtClean="0"/>
              <a:t> Industries which was demanding open access in transmission from MSEDCL as allowed by Electricity Act 2003. MERC ruled in </a:t>
            </a:r>
            <a:r>
              <a:rPr lang="en-US" sz="1600" dirty="0" err="1" smtClean="0"/>
              <a:t>favour</a:t>
            </a:r>
            <a:r>
              <a:rPr lang="en-US" sz="1600" dirty="0" smtClean="0"/>
              <a:t> of </a:t>
            </a:r>
            <a:r>
              <a:rPr lang="en-US" sz="1600" dirty="0" err="1" smtClean="0"/>
              <a:t>Ispat</a:t>
            </a:r>
            <a:r>
              <a:rPr lang="en-US" sz="1600" dirty="0" smtClean="0"/>
              <a:t> in 2012</a:t>
            </a:r>
          </a:p>
          <a:p>
            <a:endParaRPr lang="en-US" sz="1600" dirty="0" smtClean="0"/>
          </a:p>
          <a:p>
            <a:r>
              <a:rPr lang="en-US" sz="2000" i="1" dirty="0" smtClean="0"/>
              <a:t>Functional autonomy for independent operators: </a:t>
            </a:r>
            <a:r>
              <a:rPr lang="en-US" sz="1600" dirty="0" smtClean="0"/>
              <a:t>The functionaries having membership on the board of independent regulatory organizations CTUs and STUs will not be allowed having a say in generation and retail supply</a:t>
            </a:r>
          </a:p>
          <a:p>
            <a:endParaRPr lang="en-US" sz="2000" dirty="0" smtClean="0"/>
          </a:p>
          <a:p>
            <a:r>
              <a:rPr lang="en-US" sz="2000" i="1" dirty="0" smtClean="0"/>
              <a:t>Restructuring of Electricity Boards: </a:t>
            </a:r>
            <a:r>
              <a:rPr lang="en-US" sz="1600" dirty="0" smtClean="0"/>
              <a:t>Unbundling in some states have not been effective due to lack of regulation, the NCP will ensure that</a:t>
            </a:r>
            <a:endParaRPr lang="en-US" sz="2000" dirty="0" smtClean="0"/>
          </a:p>
          <a:p>
            <a:endParaRPr lang="en-US" dirty="0" smtClean="0"/>
          </a:p>
          <a:p>
            <a:endParaRPr lang="en-US"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17</a:t>
            </a:fld>
            <a:endParaRPr lang="en-US"/>
          </a:p>
        </p:txBody>
      </p:sp>
      <p:sp>
        <p:nvSpPr>
          <p:cNvPr id="6" name="Text Placeholder 1"/>
          <p:cNvSpPr>
            <a:spLocks noGrp="1"/>
          </p:cNvSpPr>
          <p:nvPr>
            <p:ph type="body" sz="quarter" idx="13"/>
          </p:nvPr>
        </p:nvSpPr>
        <p:spPr/>
        <p:txBody>
          <a:bodyPr>
            <a:normAutofit fontScale="92500"/>
          </a:bodyPr>
          <a:lstStyle/>
          <a:p>
            <a:pPr lvl="0">
              <a:buNone/>
            </a:pPr>
            <a:r>
              <a:rPr lang="en-US" sz="2800" b="1" dirty="0" smtClean="0"/>
              <a:t>Economic benefits of the national competition policy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330200" y="1066800"/>
            <a:ext cx="8750300" cy="1981200"/>
          </a:xfrm>
        </p:spPr>
        <p:txBody>
          <a:bodyPr/>
          <a:lstStyle/>
          <a:p>
            <a:pPr>
              <a:buNone/>
            </a:pPr>
            <a:r>
              <a:rPr lang="en-US" sz="2000" b="1" dirty="0" smtClean="0">
                <a:solidFill>
                  <a:srgbClr val="17365D"/>
                </a:solidFill>
                <a:latin typeface="Calibri"/>
                <a:ea typeface="Calibri"/>
                <a:cs typeface="Times New Roman"/>
              </a:rPr>
              <a:t>Data Analysis </a:t>
            </a:r>
          </a:p>
          <a:p>
            <a:pPr>
              <a:buNone/>
            </a:pPr>
            <a:endParaRPr lang="en-US" b="1" dirty="0" smtClean="0">
              <a:solidFill>
                <a:srgbClr val="17365D"/>
              </a:solidFill>
              <a:latin typeface="Calibri"/>
              <a:cs typeface="Times New Roman"/>
            </a:endParaRPr>
          </a:p>
          <a:p>
            <a:pPr>
              <a:buFont typeface="Wingdings" pitchFamily="2" charset="2"/>
              <a:buChar char="Ø"/>
            </a:pPr>
            <a:r>
              <a:rPr lang="en-US" sz="1800" dirty="0" smtClean="0"/>
              <a:t>Impact on Private Sector</a:t>
            </a:r>
          </a:p>
          <a:p>
            <a:pPr lvl="1">
              <a:buFont typeface="+mj-lt"/>
              <a:buAutoNum type="alphaLcParenR"/>
            </a:pPr>
            <a:r>
              <a:rPr lang="en-US" sz="1600" dirty="0" smtClean="0"/>
              <a:t>Unbundling of SEB’s</a:t>
            </a:r>
          </a:p>
          <a:p>
            <a:pPr lvl="1">
              <a:buFont typeface="+mj-lt"/>
              <a:buAutoNum type="alphaLcParenR"/>
            </a:pPr>
            <a:r>
              <a:rPr lang="en-US" sz="1600" dirty="0" smtClean="0"/>
              <a:t>Share of Private Sector</a:t>
            </a:r>
          </a:p>
          <a:p>
            <a:pPr lvl="1">
              <a:buFont typeface="+mj-lt"/>
              <a:buAutoNum type="alphaLcParenR"/>
            </a:pPr>
            <a:r>
              <a:rPr lang="en-US" sz="1600" dirty="0" smtClean="0"/>
              <a:t>Entry of New Players</a:t>
            </a:r>
            <a:endParaRPr lang="en-US" sz="1600" b="1" dirty="0" smtClean="0"/>
          </a:p>
          <a:p>
            <a:pPr>
              <a:buNone/>
            </a:pPr>
            <a:endParaRPr lang="en-US" sz="1600" dirty="0" smtClean="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18</a:t>
            </a:fld>
            <a:endParaRPr lang="en-US"/>
          </a:p>
        </p:txBody>
      </p:sp>
      <p:sp>
        <p:nvSpPr>
          <p:cNvPr id="6" name="Text Placeholder 1"/>
          <p:cNvSpPr>
            <a:spLocks noGrp="1"/>
          </p:cNvSpPr>
          <p:nvPr>
            <p:ph type="body" sz="quarter" idx="13"/>
          </p:nvPr>
        </p:nvSpPr>
        <p:spPr/>
        <p:txBody>
          <a:bodyPr>
            <a:normAutofit fontScale="85000" lnSpcReduction="10000"/>
          </a:bodyPr>
          <a:lstStyle/>
          <a:p>
            <a:pPr lvl="0">
              <a:buNone/>
            </a:pPr>
            <a:r>
              <a:rPr lang="en-US" sz="2800" b="1" dirty="0" smtClean="0"/>
              <a:t>Impact of regulation on competition in the electricity sector</a:t>
            </a:r>
          </a:p>
        </p:txBody>
      </p:sp>
      <p:graphicFrame>
        <p:nvGraphicFramePr>
          <p:cNvPr id="5" name="Chart 4"/>
          <p:cNvGraphicFramePr/>
          <p:nvPr/>
        </p:nvGraphicFramePr>
        <p:xfrm>
          <a:off x="838200" y="3200400"/>
          <a:ext cx="7315200" cy="3429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19</a:t>
            </a:fld>
            <a:endParaRPr lang="en-US"/>
          </a:p>
        </p:txBody>
      </p:sp>
      <p:sp>
        <p:nvSpPr>
          <p:cNvPr id="6" name="Content Placeholder 2"/>
          <p:cNvSpPr>
            <a:spLocks noGrp="1"/>
          </p:cNvSpPr>
          <p:nvPr>
            <p:ph sz="quarter" idx="15"/>
          </p:nvPr>
        </p:nvSpPr>
        <p:spPr>
          <a:xfrm>
            <a:off x="330200" y="1143000"/>
            <a:ext cx="8750300" cy="1676400"/>
          </a:xfrm>
        </p:spPr>
        <p:txBody>
          <a:bodyPr/>
          <a:lstStyle/>
          <a:p>
            <a:pPr>
              <a:buNone/>
            </a:pPr>
            <a:r>
              <a:rPr lang="en-US" sz="2000" b="1" dirty="0" smtClean="0">
                <a:solidFill>
                  <a:srgbClr val="17365D"/>
                </a:solidFill>
                <a:latin typeface="Calibri"/>
                <a:ea typeface="Calibri"/>
                <a:cs typeface="Times New Roman"/>
              </a:rPr>
              <a:t>Data Analysis  </a:t>
            </a:r>
            <a:r>
              <a:rPr lang="en-US" sz="1600" b="1" dirty="0" smtClean="0">
                <a:solidFill>
                  <a:srgbClr val="17365D"/>
                </a:solidFill>
                <a:latin typeface="Calibri"/>
                <a:ea typeface="Calibri"/>
                <a:cs typeface="Times New Roman"/>
              </a:rPr>
              <a:t>(Cont..)</a:t>
            </a:r>
            <a:endParaRPr lang="en-US" sz="2000" b="1" dirty="0" smtClean="0">
              <a:solidFill>
                <a:srgbClr val="17365D"/>
              </a:solidFill>
              <a:latin typeface="Calibri"/>
              <a:ea typeface="Calibri"/>
              <a:cs typeface="Times New Roman"/>
            </a:endParaRPr>
          </a:p>
          <a:p>
            <a:pPr>
              <a:buNone/>
            </a:pPr>
            <a:endParaRPr lang="en-US" sz="1800" dirty="0" smtClean="0"/>
          </a:p>
          <a:p>
            <a:pPr>
              <a:buFont typeface="Wingdings" pitchFamily="2" charset="2"/>
              <a:buChar char="Ø"/>
            </a:pPr>
            <a:r>
              <a:rPr lang="en-US" sz="1800" dirty="0" smtClean="0"/>
              <a:t>Impact on Consumers</a:t>
            </a:r>
          </a:p>
          <a:p>
            <a:pPr lvl="1">
              <a:buNone/>
            </a:pPr>
            <a:r>
              <a:rPr lang="en-US" sz="1600" dirty="0" smtClean="0"/>
              <a:t>a)	Increase in generation capacities</a:t>
            </a:r>
          </a:p>
          <a:p>
            <a:pPr lvl="2">
              <a:buFont typeface="Arial" pitchFamily="34" charset="0"/>
              <a:buChar char="•"/>
            </a:pPr>
            <a:r>
              <a:rPr lang="en-US" sz="1400" dirty="0" smtClean="0"/>
              <a:t>Open Access Implementation</a:t>
            </a:r>
          </a:p>
          <a:p>
            <a:pPr lvl="1">
              <a:buNone/>
            </a:pPr>
            <a:endParaRPr lang="en-US" sz="1600" dirty="0" smtClean="0"/>
          </a:p>
        </p:txBody>
      </p:sp>
      <p:sp>
        <p:nvSpPr>
          <p:cNvPr id="7" name="Text Placeholder 1"/>
          <p:cNvSpPr>
            <a:spLocks noGrp="1"/>
          </p:cNvSpPr>
          <p:nvPr>
            <p:ph type="body" sz="quarter" idx="13"/>
          </p:nvPr>
        </p:nvSpPr>
        <p:spPr>
          <a:xfrm>
            <a:off x="330200" y="381000"/>
            <a:ext cx="8750300" cy="533400"/>
          </a:xfrm>
        </p:spPr>
        <p:txBody>
          <a:bodyPr>
            <a:normAutofit fontScale="85000" lnSpcReduction="10000"/>
          </a:bodyPr>
          <a:lstStyle/>
          <a:p>
            <a:pPr lvl="0">
              <a:buNone/>
            </a:pPr>
            <a:r>
              <a:rPr lang="en-US" sz="2800" b="1" dirty="0" smtClean="0"/>
              <a:t>Impact of regulation on competition in the electricity sector</a:t>
            </a:r>
          </a:p>
        </p:txBody>
      </p:sp>
      <p:graphicFrame>
        <p:nvGraphicFramePr>
          <p:cNvPr id="8" name="Chart 7"/>
          <p:cNvGraphicFramePr/>
          <p:nvPr/>
        </p:nvGraphicFramePr>
        <p:xfrm>
          <a:off x="762000" y="3048000"/>
          <a:ext cx="7848600" cy="3200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a:bodyPr>
          <a:lstStyle/>
          <a:p>
            <a:pPr>
              <a:buNone/>
            </a:pPr>
            <a:r>
              <a:rPr lang="en-US" sz="2800" b="1" dirty="0" smtClean="0"/>
              <a:t>Executive Summary</a:t>
            </a:r>
          </a:p>
          <a:p>
            <a:endParaRPr lang="en-US" dirty="0"/>
          </a:p>
        </p:txBody>
      </p:sp>
      <p:sp>
        <p:nvSpPr>
          <p:cNvPr id="4" name="Content Placeholder 3"/>
          <p:cNvSpPr>
            <a:spLocks noGrp="1"/>
          </p:cNvSpPr>
          <p:nvPr>
            <p:ph sz="quarter" idx="15"/>
          </p:nvPr>
        </p:nvSpPr>
        <p:spPr/>
        <p:txBody>
          <a:bodyPr/>
          <a:lstStyle/>
          <a:p>
            <a:endParaRPr lang="en-US" sz="2000" dirty="0" smtClean="0">
              <a:latin typeface="+mj-lt"/>
            </a:endParaRPr>
          </a:p>
          <a:p>
            <a:r>
              <a:rPr lang="en-US" sz="2000" dirty="0" smtClean="0">
                <a:latin typeface="+mj-lt"/>
              </a:rPr>
              <a:t> Current Scenario: How the electricity sector has opened up in line with India’s liberalization process, how certain acts and regulations have helped a wider private participation</a:t>
            </a:r>
          </a:p>
          <a:p>
            <a:endParaRPr lang="en-US" sz="2000" dirty="0" smtClean="0">
              <a:latin typeface="+mj-lt"/>
            </a:endParaRPr>
          </a:p>
          <a:p>
            <a:r>
              <a:rPr lang="en-US" sz="2000" dirty="0" smtClean="0">
                <a:latin typeface="+mj-lt"/>
              </a:rPr>
              <a:t>However, competition still seems to be distant hope, thanks to government interventions and regulatory hurdles</a:t>
            </a:r>
          </a:p>
          <a:p>
            <a:endParaRPr lang="en-US" sz="2000" dirty="0" smtClean="0">
              <a:latin typeface="+mj-lt"/>
            </a:endParaRPr>
          </a:p>
          <a:p>
            <a:r>
              <a:rPr lang="en-US" sz="2000" dirty="0" smtClean="0">
                <a:latin typeface="+mj-lt"/>
              </a:rPr>
              <a:t>Things that need to be changed include the role of political economy in the sector, political expediency and monopolization by state monoliths</a:t>
            </a:r>
          </a:p>
          <a:p>
            <a:endParaRPr lang="en-US" sz="2000" dirty="0" smtClean="0">
              <a:latin typeface="+mj-lt"/>
            </a:endParaRPr>
          </a:p>
          <a:p>
            <a:r>
              <a:rPr lang="en-US" sz="2000" dirty="0" smtClean="0">
                <a:latin typeface="+mj-lt"/>
              </a:rPr>
              <a:t>Ways to facilitate the players include effective implementation of a National Competition Policy, regulatory freedom, competition toolkit</a:t>
            </a:r>
            <a:endParaRPr lang="en-US" sz="1050" dirty="0" smtClean="0">
              <a:latin typeface="+mj-lt"/>
            </a:endParaRPr>
          </a:p>
          <a:p>
            <a:endParaRPr lang="en-US" sz="1200" dirty="0">
              <a:latin typeface="+mj-lt"/>
            </a:endParaRPr>
          </a:p>
        </p:txBody>
      </p:sp>
      <p:sp>
        <p:nvSpPr>
          <p:cNvPr id="5" name="Slide Number Placeholder 4"/>
          <p:cNvSpPr>
            <a:spLocks noGrp="1"/>
          </p:cNvSpPr>
          <p:nvPr>
            <p:ph type="sldNum" sz="quarter" idx="17"/>
          </p:nvPr>
        </p:nvSpPr>
        <p:spPr/>
        <p:txBody>
          <a:bodyPr/>
          <a:lstStyle/>
          <a:p>
            <a:pPr>
              <a:defRPr/>
            </a:pPr>
            <a:fld id="{2F397C0A-92A4-418E-9353-616FA789051C}"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20</a:t>
            </a:fld>
            <a:endParaRPr lang="en-US"/>
          </a:p>
        </p:txBody>
      </p:sp>
      <p:sp>
        <p:nvSpPr>
          <p:cNvPr id="6" name="Text Placeholder 1"/>
          <p:cNvSpPr>
            <a:spLocks noGrp="1"/>
          </p:cNvSpPr>
          <p:nvPr>
            <p:ph type="body" sz="quarter" idx="13"/>
          </p:nvPr>
        </p:nvSpPr>
        <p:spPr>
          <a:xfrm>
            <a:off x="330200" y="381000"/>
            <a:ext cx="8750300" cy="533400"/>
          </a:xfrm>
        </p:spPr>
        <p:txBody>
          <a:bodyPr>
            <a:normAutofit fontScale="85000" lnSpcReduction="10000"/>
          </a:bodyPr>
          <a:lstStyle/>
          <a:p>
            <a:pPr lvl="0">
              <a:buNone/>
            </a:pPr>
            <a:r>
              <a:rPr lang="en-US" sz="2800" b="1" dirty="0" smtClean="0"/>
              <a:t>Impact of regulation on competition in the electricity sector</a:t>
            </a:r>
          </a:p>
        </p:txBody>
      </p:sp>
      <p:graphicFrame>
        <p:nvGraphicFramePr>
          <p:cNvPr id="7" name="Table 6"/>
          <p:cNvGraphicFramePr>
            <a:graphicFrameLocks noGrp="1"/>
          </p:cNvGraphicFramePr>
          <p:nvPr/>
        </p:nvGraphicFramePr>
        <p:xfrm>
          <a:off x="457200" y="1447794"/>
          <a:ext cx="8229600" cy="4572006"/>
        </p:xfrm>
        <a:graphic>
          <a:graphicData uri="http://schemas.openxmlformats.org/drawingml/2006/table">
            <a:tbl>
              <a:tblPr/>
              <a:tblGrid>
                <a:gridCol w="1745673"/>
                <a:gridCol w="1163782"/>
                <a:gridCol w="914400"/>
                <a:gridCol w="997527"/>
                <a:gridCol w="914400"/>
                <a:gridCol w="1246909"/>
                <a:gridCol w="1246909"/>
              </a:tblGrid>
              <a:tr h="523808">
                <a:tc>
                  <a:txBody>
                    <a:bodyPr/>
                    <a:lstStyle/>
                    <a:p>
                      <a:pPr marL="0" marR="0" algn="ctr">
                        <a:lnSpc>
                          <a:spcPct val="105000"/>
                        </a:lnSpc>
                        <a:spcBef>
                          <a:spcPts val="0"/>
                        </a:spcBef>
                        <a:spcAft>
                          <a:spcPts val="0"/>
                        </a:spcAft>
                        <a:tabLst>
                          <a:tab pos="6000750" algn="l"/>
                        </a:tabLst>
                      </a:pPr>
                      <a:r>
                        <a:rPr lang="en-US" sz="1400" dirty="0">
                          <a:solidFill>
                            <a:srgbClr val="000000"/>
                          </a:solidFill>
                          <a:latin typeface="Impact"/>
                          <a:ea typeface="Times New Roman"/>
                          <a:cs typeface="Times New Roman"/>
                        </a:rPr>
                        <a:t>State</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Applications</a:t>
                      </a:r>
                      <a:br>
                        <a:rPr lang="en-US" sz="1400">
                          <a:solidFill>
                            <a:srgbClr val="000000"/>
                          </a:solidFill>
                          <a:latin typeface="Impact"/>
                          <a:ea typeface="Times New Roman"/>
                          <a:cs typeface="Times New Roman"/>
                        </a:rPr>
                      </a:br>
                      <a:r>
                        <a:rPr lang="en-US" sz="1400">
                          <a:solidFill>
                            <a:srgbClr val="000000"/>
                          </a:solidFill>
                          <a:latin typeface="Impact"/>
                          <a:ea typeface="Times New Roman"/>
                          <a:cs typeface="Times New Roman"/>
                        </a:rPr>
                        <a:t>Received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Capacity (MW)</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Approved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Capacity (MW)</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Cases</a:t>
                      </a:r>
                      <a:br>
                        <a:rPr lang="en-US" sz="1400">
                          <a:solidFill>
                            <a:srgbClr val="000000"/>
                          </a:solidFill>
                          <a:latin typeface="Impact"/>
                          <a:ea typeface="Times New Roman"/>
                          <a:cs typeface="Times New Roman"/>
                        </a:rPr>
                      </a:br>
                      <a:r>
                        <a:rPr lang="en-US" sz="1400">
                          <a:solidFill>
                            <a:srgbClr val="000000"/>
                          </a:solidFill>
                          <a:latin typeface="Impact"/>
                          <a:ea typeface="Times New Roman"/>
                          <a:cs typeface="Times New Roman"/>
                        </a:rPr>
                        <a:t>Implemented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Capacity </a:t>
                      </a:r>
                      <a:br>
                        <a:rPr lang="en-US" sz="1400">
                          <a:solidFill>
                            <a:srgbClr val="000000"/>
                          </a:solidFill>
                          <a:latin typeface="Impact"/>
                          <a:ea typeface="Times New Roman"/>
                          <a:cs typeface="Times New Roman"/>
                        </a:rPr>
                      </a:br>
                      <a:r>
                        <a:rPr lang="en-US" sz="1400">
                          <a:solidFill>
                            <a:srgbClr val="000000"/>
                          </a:solidFill>
                          <a:latin typeface="Impact"/>
                          <a:ea typeface="Times New Roman"/>
                          <a:cs typeface="Times New Roman"/>
                        </a:rPr>
                        <a:t>Implemented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89157">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Andhra Pradesh</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9</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130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44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44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Chattisgarh</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333</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66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53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Gujarat</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FF0000"/>
                          </a:solidFill>
                          <a:latin typeface="Book Antiqua"/>
                          <a:ea typeface="Times New Roman"/>
                          <a:cs typeface="Times New Roman"/>
                        </a:rPr>
                        <a:t>15</a:t>
                      </a:r>
                      <a:endParaRPr lang="en-US" sz="180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871</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15</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871</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15</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871</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Haryana</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2</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573</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Himachal Pradesh</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32</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Jharkhand</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40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Kerala</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30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30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Madhya Pradesh</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29</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56</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29</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56</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29</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56</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Orissa</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1</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1</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5</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1</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Punjab</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2</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Rajasthan</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259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165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12</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165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Tamil Nadu</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1,764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Uttar Pradesh</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FF0000"/>
                          </a:solidFill>
                          <a:latin typeface="Book Antiqua"/>
                          <a:ea typeface="Times New Roman"/>
                          <a:cs typeface="Times New Roman"/>
                        </a:rPr>
                        <a:t>5</a:t>
                      </a:r>
                      <a:endParaRPr lang="en-US" sz="180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46</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5</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46</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5</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46</a:t>
                      </a:r>
                      <a:endParaRPr lang="en-US" sz="18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57">
                <a:tc>
                  <a:txBody>
                    <a:bodyPr/>
                    <a:lstStyle/>
                    <a:p>
                      <a:pPr marL="0" marR="0">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West Bengal</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4</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86</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36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0</a:t>
                      </a:r>
                      <a:endParaRPr lang="en-US"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457200" y="1078468"/>
            <a:ext cx="6553200" cy="338554"/>
          </a:xfrm>
          <a:prstGeom prst="rect">
            <a:avLst/>
          </a:prstGeom>
          <a:noFill/>
        </p:spPr>
        <p:txBody>
          <a:bodyPr wrap="square" rtlCol="0">
            <a:spAutoFit/>
          </a:bodyPr>
          <a:lstStyle/>
          <a:p>
            <a:r>
              <a:rPr lang="en-US" sz="1600" b="1" i="1" dirty="0" smtClean="0">
                <a:latin typeface="+mj-lt"/>
              </a:rPr>
              <a:t>Status of Open Access Applications in India</a:t>
            </a:r>
            <a:endParaRPr lang="en-US" sz="1600" b="1" i="1"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21</a:t>
            </a:fld>
            <a:endParaRPr lang="en-US"/>
          </a:p>
        </p:txBody>
      </p:sp>
      <p:sp>
        <p:nvSpPr>
          <p:cNvPr id="6" name="Text Placeholder 1"/>
          <p:cNvSpPr>
            <a:spLocks noGrp="1"/>
          </p:cNvSpPr>
          <p:nvPr>
            <p:ph type="body" sz="quarter" idx="13"/>
          </p:nvPr>
        </p:nvSpPr>
        <p:spPr>
          <a:xfrm>
            <a:off x="330200" y="381000"/>
            <a:ext cx="8750300" cy="533400"/>
          </a:xfrm>
        </p:spPr>
        <p:txBody>
          <a:bodyPr>
            <a:normAutofit fontScale="85000" lnSpcReduction="10000"/>
          </a:bodyPr>
          <a:lstStyle/>
          <a:p>
            <a:pPr lvl="0">
              <a:buNone/>
            </a:pPr>
            <a:r>
              <a:rPr lang="en-US" sz="2800" b="1" dirty="0" smtClean="0"/>
              <a:t>Impact of regulation on competition in the electricity sector</a:t>
            </a:r>
          </a:p>
        </p:txBody>
      </p:sp>
      <p:sp>
        <p:nvSpPr>
          <p:cNvPr id="7" name="Content Placeholder 2"/>
          <p:cNvSpPr>
            <a:spLocks noGrp="1"/>
          </p:cNvSpPr>
          <p:nvPr>
            <p:ph sz="quarter" idx="15"/>
          </p:nvPr>
        </p:nvSpPr>
        <p:spPr>
          <a:xfrm>
            <a:off x="330200" y="1143000"/>
            <a:ext cx="8750300" cy="2590800"/>
          </a:xfrm>
        </p:spPr>
        <p:txBody>
          <a:bodyPr/>
          <a:lstStyle/>
          <a:p>
            <a:pPr>
              <a:buNone/>
            </a:pPr>
            <a:r>
              <a:rPr lang="en-US" sz="2000" b="1" dirty="0" smtClean="0">
                <a:solidFill>
                  <a:srgbClr val="17365D"/>
                </a:solidFill>
                <a:latin typeface="Calibri"/>
                <a:ea typeface="Calibri"/>
                <a:cs typeface="Times New Roman"/>
              </a:rPr>
              <a:t>Data Analysis  </a:t>
            </a:r>
            <a:r>
              <a:rPr lang="en-US" sz="1600" b="1" dirty="0" smtClean="0">
                <a:solidFill>
                  <a:srgbClr val="17365D"/>
                </a:solidFill>
                <a:latin typeface="Calibri"/>
                <a:ea typeface="Calibri"/>
                <a:cs typeface="Times New Roman"/>
              </a:rPr>
              <a:t>(Cont..)</a:t>
            </a:r>
          </a:p>
          <a:p>
            <a:pPr>
              <a:buFont typeface="Wingdings" pitchFamily="2" charset="2"/>
              <a:buChar char="Ø"/>
            </a:pPr>
            <a:r>
              <a:rPr lang="en-US" sz="1800" dirty="0" smtClean="0"/>
              <a:t>Impact on Consumers</a:t>
            </a:r>
          </a:p>
          <a:p>
            <a:pPr lvl="1">
              <a:buNone/>
            </a:pPr>
            <a:r>
              <a:rPr lang="en-US" sz="1600" dirty="0" smtClean="0"/>
              <a:t>b)	Rural Electrification</a:t>
            </a:r>
          </a:p>
          <a:p>
            <a:pPr lvl="2">
              <a:buFont typeface="Arial" pitchFamily="34" charset="0"/>
              <a:buChar char="•"/>
            </a:pPr>
            <a:r>
              <a:rPr lang="en-IN" sz="1400" dirty="0" err="1" smtClean="0"/>
              <a:t>Pradhan</a:t>
            </a:r>
            <a:r>
              <a:rPr lang="en-IN" sz="1400" dirty="0" smtClean="0"/>
              <a:t> </a:t>
            </a:r>
            <a:r>
              <a:rPr lang="en-IN" sz="1400" dirty="0" err="1" smtClean="0"/>
              <a:t>Mantri</a:t>
            </a:r>
            <a:r>
              <a:rPr lang="en-IN" sz="1400" dirty="0" smtClean="0"/>
              <a:t> </a:t>
            </a:r>
            <a:r>
              <a:rPr lang="en-IN" sz="1400" dirty="0" err="1" smtClean="0"/>
              <a:t>Gramodyaya</a:t>
            </a:r>
            <a:r>
              <a:rPr lang="en-IN" sz="1400" dirty="0" smtClean="0"/>
              <a:t> </a:t>
            </a:r>
            <a:r>
              <a:rPr lang="en-IN" sz="1400" dirty="0" err="1" smtClean="0"/>
              <a:t>Yojna</a:t>
            </a:r>
            <a:r>
              <a:rPr lang="en-IN" sz="1400" dirty="0" smtClean="0"/>
              <a:t> (PMGY)</a:t>
            </a:r>
            <a:endParaRPr lang="en-US" sz="1400" dirty="0" smtClean="0"/>
          </a:p>
          <a:p>
            <a:pPr lvl="2">
              <a:buFont typeface="Arial" pitchFamily="34" charset="0"/>
              <a:buChar char="•"/>
            </a:pPr>
            <a:r>
              <a:rPr lang="en-IN" sz="1400" dirty="0" smtClean="0"/>
              <a:t>Accelerated Rural Electrification Programme (AREP)</a:t>
            </a:r>
            <a:endParaRPr lang="en-US" sz="1400" dirty="0" smtClean="0"/>
          </a:p>
          <a:p>
            <a:pPr lvl="2">
              <a:buFont typeface="Arial" pitchFamily="34" charset="0"/>
              <a:buChar char="•"/>
            </a:pPr>
            <a:r>
              <a:rPr lang="en-IN" sz="1400" dirty="0" smtClean="0"/>
              <a:t>Rajiv Gandhi </a:t>
            </a:r>
            <a:r>
              <a:rPr lang="en-IN" sz="1400" dirty="0" err="1" smtClean="0"/>
              <a:t>Grameen</a:t>
            </a:r>
            <a:r>
              <a:rPr lang="en-IN" sz="1400" dirty="0" smtClean="0"/>
              <a:t> </a:t>
            </a:r>
            <a:r>
              <a:rPr lang="en-IN" sz="1400" dirty="0" err="1" smtClean="0"/>
              <a:t>Vidyutikaran</a:t>
            </a:r>
            <a:r>
              <a:rPr lang="en-IN" sz="1400" dirty="0" smtClean="0"/>
              <a:t> </a:t>
            </a:r>
            <a:r>
              <a:rPr lang="en-IN" sz="1400" dirty="0" err="1" smtClean="0"/>
              <a:t>Yojna</a:t>
            </a:r>
            <a:r>
              <a:rPr lang="en-IN" sz="1400" dirty="0" smtClean="0"/>
              <a:t> (RGGVY)</a:t>
            </a:r>
            <a:endParaRPr lang="en-US" sz="1400" dirty="0" smtClean="0"/>
          </a:p>
          <a:p>
            <a:pPr lvl="2">
              <a:buFont typeface="Arial" pitchFamily="34" charset="0"/>
              <a:buChar char="•"/>
            </a:pPr>
            <a:r>
              <a:rPr lang="en-US" sz="1400" dirty="0" smtClean="0"/>
              <a:t>Rural Electrification under Minimum Needs</a:t>
            </a:r>
          </a:p>
          <a:p>
            <a:pPr lvl="1">
              <a:buNone/>
            </a:pPr>
            <a:endParaRPr lang="en-US" sz="1600" dirty="0" smtClean="0"/>
          </a:p>
          <a:p>
            <a:pPr lvl="1">
              <a:buNone/>
            </a:pPr>
            <a:r>
              <a:rPr lang="en-US" sz="1600" dirty="0" smtClean="0"/>
              <a:t>c)	Electricity Tariff Rates</a:t>
            </a:r>
          </a:p>
        </p:txBody>
      </p:sp>
      <p:graphicFrame>
        <p:nvGraphicFramePr>
          <p:cNvPr id="8" name="Chart 7"/>
          <p:cNvGraphicFramePr/>
          <p:nvPr/>
        </p:nvGraphicFramePr>
        <p:xfrm>
          <a:off x="1143000" y="3733800"/>
          <a:ext cx="7391400" cy="2895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330200" y="1143000"/>
            <a:ext cx="8750300" cy="5257800"/>
          </a:xfrm>
        </p:spPr>
        <p:txBody>
          <a:bodyPr/>
          <a:lstStyle/>
          <a:p>
            <a:pPr>
              <a:buNone/>
            </a:pPr>
            <a:r>
              <a:rPr lang="en-US" sz="1600" b="1" dirty="0" smtClean="0"/>
              <a:t>Impact of Regulation on Private Players – Case Study</a:t>
            </a:r>
          </a:p>
          <a:p>
            <a:pPr>
              <a:buNone/>
            </a:pPr>
            <a:endParaRPr lang="en-US" dirty="0" smtClean="0"/>
          </a:p>
          <a:p>
            <a:pPr>
              <a:buFont typeface="+mj-lt"/>
              <a:buAutoNum type="alphaUcPeriod"/>
            </a:pPr>
            <a:r>
              <a:rPr lang="en-US" dirty="0" smtClean="0"/>
              <a:t>Tata Power</a:t>
            </a:r>
          </a:p>
          <a:p>
            <a:pPr>
              <a:buFont typeface="+mj-lt"/>
              <a:buAutoNum type="alphaUcPeriod"/>
            </a:pPr>
            <a:endParaRPr lang="en-US" dirty="0" smtClean="0"/>
          </a:p>
          <a:p>
            <a:pPr>
              <a:buFont typeface="+mj-lt"/>
              <a:buAutoNum type="alphaUcPeriod"/>
            </a:pPr>
            <a:r>
              <a:rPr lang="en-US" dirty="0" smtClean="0"/>
              <a:t>Reliance</a:t>
            </a:r>
          </a:p>
          <a:p>
            <a:pPr>
              <a:buFont typeface="+mj-lt"/>
              <a:buAutoNum type="alphaUcPeriod"/>
            </a:pPr>
            <a:endParaRPr lang="en-US" dirty="0" smtClean="0"/>
          </a:p>
          <a:p>
            <a:pPr>
              <a:buFont typeface="+mj-lt"/>
              <a:buAutoNum type="alphaUcPeriod"/>
            </a:pPr>
            <a:r>
              <a:rPr lang="en-US" dirty="0" err="1" smtClean="0"/>
              <a:t>Adani</a:t>
            </a:r>
            <a:r>
              <a:rPr lang="en-US" dirty="0" smtClean="0"/>
              <a:t> Power Ltd</a:t>
            </a:r>
          </a:p>
          <a:p>
            <a:pPr>
              <a:buFont typeface="+mj-lt"/>
              <a:buAutoNum type="alphaUcPeriod"/>
            </a:pPr>
            <a:endParaRPr lang="en-US" dirty="0" smtClean="0"/>
          </a:p>
          <a:p>
            <a:pPr>
              <a:buFont typeface="+mj-lt"/>
              <a:buAutoNum type="alphaUcPeriod"/>
            </a:pPr>
            <a:r>
              <a:rPr lang="en-US" dirty="0" err="1" smtClean="0"/>
              <a:t>Lanco</a:t>
            </a:r>
            <a:r>
              <a:rPr lang="en-US" dirty="0" smtClean="0"/>
              <a:t> </a:t>
            </a:r>
            <a:r>
              <a:rPr lang="en-US" dirty="0" err="1" smtClean="0"/>
              <a:t>Infratech</a:t>
            </a:r>
            <a:r>
              <a:rPr lang="en-US" dirty="0" smtClean="0"/>
              <a:t> Ltd</a:t>
            </a:r>
          </a:p>
          <a:p>
            <a:pPr>
              <a:buFont typeface="+mj-lt"/>
              <a:buAutoNum type="alphaUcPeriod"/>
            </a:pPr>
            <a:endParaRPr lang="en-US" dirty="0" smtClean="0"/>
          </a:p>
          <a:p>
            <a:pPr>
              <a:buNone/>
            </a:pPr>
            <a:r>
              <a:rPr lang="en-US" sz="1600" b="1" dirty="0" smtClean="0"/>
              <a:t>Issues faced by Private Players</a:t>
            </a:r>
          </a:p>
          <a:p>
            <a:pPr>
              <a:buNone/>
            </a:pPr>
            <a:endParaRPr lang="en-US" sz="1600" b="1" dirty="0" smtClean="0"/>
          </a:p>
          <a:p>
            <a:pPr marL="400050" indent="-400050">
              <a:buFont typeface="+mj-lt"/>
              <a:buAutoNum type="romanLcPeriod"/>
            </a:pPr>
            <a:r>
              <a:rPr lang="en-US" sz="1600" dirty="0" smtClean="0"/>
              <a:t>Insufficient Availability of Coal</a:t>
            </a:r>
          </a:p>
          <a:p>
            <a:pPr marL="400050" indent="-400050">
              <a:buFont typeface="+mj-lt"/>
              <a:buAutoNum type="romanLcPeriod"/>
            </a:pPr>
            <a:endParaRPr lang="en-US" sz="1600" dirty="0" smtClean="0"/>
          </a:p>
          <a:p>
            <a:pPr marL="400050" indent="-400050">
              <a:buFont typeface="+mj-lt"/>
              <a:buAutoNum type="romanLcPeriod"/>
            </a:pPr>
            <a:r>
              <a:rPr lang="en-US" sz="1600" dirty="0" smtClean="0"/>
              <a:t>Tariff Sustainability affects lumpy investments</a:t>
            </a:r>
          </a:p>
          <a:p>
            <a:pPr marL="400050" indent="-400050">
              <a:buFont typeface="+mj-lt"/>
              <a:buAutoNum type="romanLcPeriod"/>
            </a:pPr>
            <a:endParaRPr lang="en-US" sz="1600" dirty="0" smtClean="0"/>
          </a:p>
          <a:p>
            <a:pPr marL="400050" indent="-400050">
              <a:buFont typeface="+mj-lt"/>
              <a:buAutoNum type="romanLcPeriod"/>
            </a:pPr>
            <a:r>
              <a:rPr lang="en-US" sz="1600" dirty="0" smtClean="0"/>
              <a:t>Infrastructure and logistical constraints</a:t>
            </a:r>
          </a:p>
          <a:p>
            <a:pPr marL="400050" indent="-400050">
              <a:buFont typeface="+mj-lt"/>
              <a:buAutoNum type="romanLcPeriod"/>
            </a:pPr>
            <a:endParaRPr lang="en-US" sz="1600" dirty="0" smtClean="0"/>
          </a:p>
          <a:p>
            <a:pPr marL="400050" indent="-400050">
              <a:buFont typeface="+mj-lt"/>
              <a:buAutoNum type="romanLcPeriod"/>
            </a:pPr>
            <a:r>
              <a:rPr lang="en-US" sz="1600" dirty="0" smtClean="0"/>
              <a:t>Regulatory hurdles</a:t>
            </a:r>
          </a:p>
          <a:p>
            <a:pPr>
              <a:buNone/>
            </a:pPr>
            <a:endParaRPr lang="en-US" sz="1600" b="1" dirty="0" smtClean="0"/>
          </a:p>
          <a:p>
            <a:pPr>
              <a:buNone/>
            </a:pPr>
            <a:endParaRPr lang="en-US"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22</a:t>
            </a:fld>
            <a:endParaRPr lang="en-US"/>
          </a:p>
        </p:txBody>
      </p:sp>
      <p:sp>
        <p:nvSpPr>
          <p:cNvPr id="6" name="Text Placeholder 1"/>
          <p:cNvSpPr>
            <a:spLocks noGrp="1"/>
          </p:cNvSpPr>
          <p:nvPr>
            <p:ph type="body" sz="quarter" idx="13"/>
          </p:nvPr>
        </p:nvSpPr>
        <p:spPr/>
        <p:txBody>
          <a:bodyPr>
            <a:normAutofit fontScale="85000" lnSpcReduction="10000"/>
          </a:bodyPr>
          <a:lstStyle/>
          <a:p>
            <a:pPr lvl="0">
              <a:buNone/>
            </a:pPr>
            <a:r>
              <a:rPr lang="en-US" sz="2800" b="1" dirty="0" smtClean="0"/>
              <a:t>Impact of regulation on competition in the electricity sector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330200" y="1066800"/>
            <a:ext cx="8750300" cy="2209800"/>
          </a:xfrm>
        </p:spPr>
        <p:txBody>
          <a:bodyPr/>
          <a:lstStyle/>
          <a:p>
            <a:pPr lvl="0">
              <a:buSzPct val="140000"/>
              <a:buFont typeface="Arial" pitchFamily="34" charset="0"/>
              <a:buChar char="•"/>
            </a:pPr>
            <a:r>
              <a:rPr lang="en-IN" sz="1800" dirty="0" smtClean="0"/>
              <a:t>Government Monopoly over Major Inputs – Coal </a:t>
            </a:r>
          </a:p>
          <a:p>
            <a:pPr>
              <a:buSzPct val="140000"/>
              <a:buFont typeface="Arial" pitchFamily="34" charset="0"/>
              <a:buChar char="•"/>
            </a:pPr>
            <a:r>
              <a:rPr lang="en-IN" sz="1800" dirty="0" smtClean="0"/>
              <a:t>Unbundling of process: Not Successful </a:t>
            </a:r>
            <a:endParaRPr lang="en-US" sz="1800" dirty="0" smtClean="0"/>
          </a:p>
          <a:p>
            <a:pPr>
              <a:buSzPct val="140000"/>
              <a:buFont typeface="Arial" pitchFamily="34" charset="0"/>
              <a:buChar char="•"/>
            </a:pPr>
            <a:r>
              <a:rPr lang="en-IN" sz="1800" dirty="0" smtClean="0"/>
              <a:t>Retail Trade in Electricity: Open Access still a distant target</a:t>
            </a:r>
            <a:endParaRPr lang="en-US" sz="1800" dirty="0" smtClean="0"/>
          </a:p>
          <a:p>
            <a:pPr>
              <a:buSzPct val="140000"/>
              <a:buFont typeface="Arial" pitchFamily="34" charset="0"/>
              <a:buChar char="•"/>
            </a:pPr>
            <a:r>
              <a:rPr lang="en-IN" sz="1800" dirty="0" smtClean="0"/>
              <a:t>Ensuring Financial Health- Poor Performance of State Electricity Boards </a:t>
            </a:r>
            <a:endParaRPr lang="en-US" sz="1800" dirty="0" smtClean="0"/>
          </a:p>
          <a:p>
            <a:pPr>
              <a:buSzPct val="140000"/>
              <a:buFont typeface="Arial" pitchFamily="34" charset="0"/>
              <a:buChar char="•"/>
            </a:pPr>
            <a:r>
              <a:rPr lang="en-IN" sz="1800" dirty="0" smtClean="0"/>
              <a:t>The Problem of Subsidization </a:t>
            </a:r>
            <a:endParaRPr lang="en-US" sz="1800" dirty="0" smtClean="0"/>
          </a:p>
          <a:p>
            <a:pPr lvl="0">
              <a:buSzPct val="140000"/>
              <a:buFont typeface="Arial" pitchFamily="34" charset="0"/>
              <a:buChar char="•"/>
            </a:pPr>
            <a:r>
              <a:rPr lang="en-US" sz="1800" dirty="0" smtClean="0"/>
              <a:t>Tariff Setting and Non Revision</a:t>
            </a:r>
          </a:p>
          <a:p>
            <a:pPr>
              <a:buSzPct val="140000"/>
              <a:buFont typeface="Arial" pitchFamily="34" charset="0"/>
              <a:buChar char="•"/>
            </a:pPr>
            <a:endParaRPr lang="en-US" sz="1050"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23</a:t>
            </a:fld>
            <a:endParaRPr lang="en-US"/>
          </a:p>
        </p:txBody>
      </p:sp>
      <p:sp>
        <p:nvSpPr>
          <p:cNvPr id="6" name="Text Placeholder 1"/>
          <p:cNvSpPr>
            <a:spLocks noGrp="1"/>
          </p:cNvSpPr>
          <p:nvPr>
            <p:ph type="body" sz="quarter" idx="13"/>
          </p:nvPr>
        </p:nvSpPr>
        <p:spPr/>
        <p:txBody>
          <a:bodyPr>
            <a:normAutofit/>
          </a:bodyPr>
          <a:lstStyle/>
          <a:p>
            <a:pPr lvl="0">
              <a:buNone/>
            </a:pPr>
            <a:r>
              <a:rPr lang="en-US" sz="2800" b="1" dirty="0" smtClean="0"/>
              <a:t>Issues and recommendations</a:t>
            </a:r>
          </a:p>
        </p:txBody>
      </p:sp>
      <p:graphicFrame>
        <p:nvGraphicFramePr>
          <p:cNvPr id="5" name="Chart 4"/>
          <p:cNvGraphicFramePr/>
          <p:nvPr/>
        </p:nvGraphicFramePr>
        <p:xfrm>
          <a:off x="152400" y="3200400"/>
          <a:ext cx="9220200" cy="3505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24</a:t>
            </a:fld>
            <a:endParaRPr lang="en-US"/>
          </a:p>
        </p:txBody>
      </p:sp>
      <p:graphicFrame>
        <p:nvGraphicFramePr>
          <p:cNvPr id="6" name="Table 5"/>
          <p:cNvGraphicFramePr>
            <a:graphicFrameLocks noGrp="1"/>
          </p:cNvGraphicFramePr>
          <p:nvPr/>
        </p:nvGraphicFramePr>
        <p:xfrm>
          <a:off x="381000" y="1447800"/>
          <a:ext cx="8686800" cy="2743199"/>
        </p:xfrm>
        <a:graphic>
          <a:graphicData uri="http://schemas.openxmlformats.org/drawingml/2006/table">
            <a:tbl>
              <a:tblPr/>
              <a:tblGrid>
                <a:gridCol w="1045595"/>
                <a:gridCol w="1069335"/>
                <a:gridCol w="1032176"/>
                <a:gridCol w="882511"/>
                <a:gridCol w="882511"/>
                <a:gridCol w="1023920"/>
                <a:gridCol w="882511"/>
                <a:gridCol w="882511"/>
                <a:gridCol w="985730"/>
              </a:tblGrid>
              <a:tr h="920766">
                <a:tc>
                  <a:txBody>
                    <a:bodyPr/>
                    <a:lstStyle/>
                    <a:p>
                      <a:pPr marL="0" marR="0" algn="ctr">
                        <a:lnSpc>
                          <a:spcPct val="105000"/>
                        </a:lnSpc>
                        <a:spcBef>
                          <a:spcPts val="0"/>
                        </a:spcBef>
                        <a:spcAft>
                          <a:spcPts val="0"/>
                        </a:spcAft>
                        <a:tabLst>
                          <a:tab pos="6000750" algn="l"/>
                        </a:tabLst>
                      </a:pPr>
                      <a:r>
                        <a:rPr lang="en-US" sz="1400" dirty="0">
                          <a:solidFill>
                            <a:srgbClr val="000000"/>
                          </a:solidFill>
                          <a:latin typeface="Impact"/>
                          <a:ea typeface="Times New Roman"/>
                          <a:cs typeface="Times New Roman"/>
                        </a:rPr>
                        <a:t>Year</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Subsidy to Agricultural Consumers</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Subsidy to Domestic Consumers</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Subsidy on Inter-state Sales</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Gross Subsidy</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Subvention received from State</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Net Subsidy</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Surplus from Other Sectors</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5000"/>
                        </a:lnSpc>
                        <a:spcBef>
                          <a:spcPts val="0"/>
                        </a:spcBef>
                        <a:spcAft>
                          <a:spcPts val="0"/>
                        </a:spcAft>
                        <a:tabLst>
                          <a:tab pos="6000750" algn="l"/>
                        </a:tabLst>
                      </a:pPr>
                      <a:r>
                        <a:rPr lang="en-US" sz="1400">
                          <a:solidFill>
                            <a:srgbClr val="000000"/>
                          </a:solidFill>
                          <a:latin typeface="Impact"/>
                          <a:ea typeface="Times New Roman"/>
                          <a:cs typeface="Times New Roman"/>
                        </a:rPr>
                        <a:t>Uncovered Subsidy</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41024">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2007-08</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33,363</a:t>
                      </a:r>
                      <a:endParaRPr lang="en-US" sz="24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15,767</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-1124</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48,005</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17032</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30,973</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8,962</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22,011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24">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2008-09</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39,391</a:t>
                      </a:r>
                      <a:endParaRPr lang="en-US" sz="24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21,919</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-1,529</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59,781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23,049</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36,731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-3,694</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40,426</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24">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2009-10</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44,738</a:t>
                      </a:r>
                      <a:endParaRPr lang="en-US" sz="24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23,744</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1,333</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69,815</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24,453</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45,361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-2,780</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48,141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37">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2010-11 R.E.</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44,599</a:t>
                      </a:r>
                      <a:endParaRPr lang="en-US" sz="24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24,093</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587</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69,279</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18,210</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51,069</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39</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51,030</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024">
                <a:tc>
                  <a:txBody>
                    <a:bodyPr/>
                    <a:lstStyle/>
                    <a:p>
                      <a:pPr marL="0" marR="0">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2011-12 AP</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FF0000"/>
                          </a:solidFill>
                          <a:latin typeface="Book Antiqua"/>
                          <a:ea typeface="Times New Roman"/>
                          <a:cs typeface="Times New Roman"/>
                        </a:rPr>
                        <a:t>45,561</a:t>
                      </a:r>
                      <a:endParaRPr lang="en-US" sz="2400" dirty="0">
                        <a:solidFill>
                          <a:srgbClr val="FF00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25,006</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461</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71,028</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17,684</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53,343</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a:solidFill>
                            <a:srgbClr val="000000"/>
                          </a:solidFill>
                          <a:latin typeface="Book Antiqua"/>
                          <a:ea typeface="Times New Roman"/>
                          <a:cs typeface="Times New Roman"/>
                        </a:rPr>
                        <a:t>4,754</a:t>
                      </a:r>
                      <a:endParaRPr lang="en-US" sz="2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5000"/>
                        </a:lnSpc>
                        <a:spcBef>
                          <a:spcPts val="0"/>
                        </a:spcBef>
                        <a:spcAft>
                          <a:spcPts val="0"/>
                        </a:spcAft>
                        <a:tabLst>
                          <a:tab pos="6000750" algn="l"/>
                        </a:tabLst>
                      </a:pPr>
                      <a:r>
                        <a:rPr lang="en-US" sz="1400" dirty="0">
                          <a:solidFill>
                            <a:srgbClr val="000000"/>
                          </a:solidFill>
                          <a:latin typeface="Book Antiqua"/>
                          <a:ea typeface="Times New Roman"/>
                          <a:cs typeface="Times New Roman"/>
                        </a:rPr>
                        <a:t>48,590</a:t>
                      </a:r>
                      <a:endParaRPr lang="en-US" sz="2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339125" y="1066800"/>
            <a:ext cx="7287572" cy="338554"/>
          </a:xfrm>
          <a:prstGeom prst="rect">
            <a:avLst/>
          </a:prstGeom>
          <a:noFill/>
        </p:spPr>
        <p:txBody>
          <a:bodyPr wrap="none" rtlCol="0">
            <a:spAutoFit/>
          </a:bodyPr>
          <a:lstStyle/>
          <a:p>
            <a:r>
              <a:rPr lang="en-US" sz="1600" b="1" i="1" dirty="0" smtClean="0">
                <a:latin typeface="+mj-lt"/>
              </a:rPr>
              <a:t>Subsidy to Agriculture and Domestic Sector &amp; Uncovered Subsidy (INR </a:t>
            </a:r>
            <a:r>
              <a:rPr lang="en-US" sz="1600" b="1" i="1" dirty="0" err="1" smtClean="0">
                <a:latin typeface="+mj-lt"/>
              </a:rPr>
              <a:t>crore</a:t>
            </a:r>
            <a:r>
              <a:rPr lang="en-US" sz="1600" b="1" i="1" dirty="0" smtClean="0">
                <a:latin typeface="+mj-lt"/>
              </a:rPr>
              <a:t>)</a:t>
            </a:r>
            <a:endParaRPr lang="en-US" sz="1600" b="1" i="1" dirty="0">
              <a:latin typeface="+mj-lt"/>
            </a:endParaRPr>
          </a:p>
        </p:txBody>
      </p:sp>
      <p:sp>
        <p:nvSpPr>
          <p:cNvPr id="8" name="Text Placeholder 1"/>
          <p:cNvSpPr>
            <a:spLocks noGrp="1"/>
          </p:cNvSpPr>
          <p:nvPr>
            <p:ph type="body" sz="quarter" idx="13"/>
          </p:nvPr>
        </p:nvSpPr>
        <p:spPr>
          <a:xfrm>
            <a:off x="330200" y="381000"/>
            <a:ext cx="8750300" cy="533400"/>
          </a:xfrm>
        </p:spPr>
        <p:txBody>
          <a:bodyPr>
            <a:normAutofit/>
          </a:bodyPr>
          <a:lstStyle/>
          <a:p>
            <a:pPr lvl="0">
              <a:buNone/>
            </a:pPr>
            <a:r>
              <a:rPr lang="en-US" sz="2800" b="1" dirty="0" smtClean="0"/>
              <a:t>Issues and recommendations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25</a:t>
            </a:fld>
            <a:endParaRPr lang="en-US"/>
          </a:p>
        </p:txBody>
      </p:sp>
      <p:pic>
        <p:nvPicPr>
          <p:cNvPr id="6" name="Content Placeholder 4"/>
          <p:cNvPicPr>
            <a:picLocks noGrp="1" noChangeAspect="1" noChangeArrowheads="1"/>
          </p:cNvPicPr>
          <p:nvPr>
            <p:ph sz="quarter" idx="15"/>
          </p:nvPr>
        </p:nvPicPr>
        <p:blipFill>
          <a:blip r:embed="rId2" cstate="print"/>
          <a:srcRect/>
          <a:stretch>
            <a:fillRect/>
          </a:stretch>
        </p:blipFill>
        <p:spPr bwMode="auto">
          <a:xfrm>
            <a:off x="2895600" y="1219200"/>
            <a:ext cx="2857500" cy="2286000"/>
          </a:xfrm>
          <a:prstGeom prst="rect">
            <a:avLst/>
          </a:prstGeom>
          <a:noFill/>
          <a:ln w="9525">
            <a:noFill/>
            <a:miter lim="800000"/>
            <a:headEnd/>
            <a:tailEnd/>
          </a:ln>
        </p:spPr>
      </p:pic>
      <p:sp>
        <p:nvSpPr>
          <p:cNvPr id="7" name="Text Placeholder 2"/>
          <p:cNvSpPr>
            <a:spLocks noGrp="1"/>
          </p:cNvSpPr>
          <p:nvPr>
            <p:ph type="body" sz="quarter" idx="13"/>
          </p:nvPr>
        </p:nvSpPr>
        <p:spPr>
          <a:xfrm>
            <a:off x="384048" y="381000"/>
            <a:ext cx="8531352" cy="533400"/>
          </a:xfrm>
        </p:spPr>
        <p:txBody>
          <a:bodyPr anchor="ctr">
            <a:normAutofit/>
          </a:bodyPr>
          <a:lstStyle/>
          <a:p>
            <a:pPr>
              <a:buNone/>
            </a:pPr>
            <a:r>
              <a:rPr lang="en-US" sz="2000" dirty="0" smtClean="0">
                <a:latin typeface="Book Antiqua" pitchFamily="18" charset="0"/>
              </a:rPr>
              <a:t>Thank you</a:t>
            </a:r>
            <a:endParaRPr lang="en-US" sz="2000" dirty="0">
              <a:latin typeface="Book Antiqua" pitchFamily="18" charset="0"/>
            </a:endParaRPr>
          </a:p>
        </p:txBody>
      </p:sp>
      <p:sp>
        <p:nvSpPr>
          <p:cNvPr id="8" name="Rectangle 7"/>
          <p:cNvSpPr/>
          <p:nvPr/>
        </p:nvSpPr>
        <p:spPr>
          <a:xfrm>
            <a:off x="533400" y="3810000"/>
            <a:ext cx="8458200" cy="523220"/>
          </a:xfrm>
          <a:prstGeom prst="rect">
            <a:avLst/>
          </a:prstGeom>
        </p:spPr>
        <p:txBody>
          <a:bodyPr wrap="square">
            <a:spAutoFit/>
          </a:bodyPr>
          <a:lstStyle/>
          <a:p>
            <a:pPr lvl="0" algn="just" fontAlgn="base">
              <a:spcBef>
                <a:spcPct val="0"/>
              </a:spcBef>
              <a:spcAft>
                <a:spcPct val="0"/>
              </a:spcAft>
            </a:pPr>
            <a:r>
              <a:rPr lang="en-US" sz="1400" b="1" dirty="0" smtClean="0">
                <a:latin typeface="Book Antiqua" pitchFamily="18" charset="0"/>
                <a:ea typeface="Calibri" pitchFamily="34" charset="0"/>
                <a:cs typeface="Arial" pitchFamily="34" charset="0"/>
              </a:rPr>
              <a:t>Nathan India</a:t>
            </a:r>
            <a:r>
              <a:rPr lang="en-US" sz="1400" dirty="0" smtClean="0">
                <a:latin typeface="Book Antiqua" pitchFamily="18" charset="0"/>
                <a:ea typeface="Calibri" pitchFamily="34" charset="0"/>
                <a:cs typeface="Arial" pitchFamily="34" charset="0"/>
              </a:rPr>
              <a:t> is an economic consulting firm that specializes in survey design and research, market and business analytics and competition policy.</a:t>
            </a:r>
            <a:endParaRPr lang="en-US" sz="1400" dirty="0" smtClean="0">
              <a:latin typeface="Book Antiqua" pitchFamily="18" charset="0"/>
              <a:cs typeface="Arial" pitchFamily="34" charset="0"/>
            </a:endParaRPr>
          </a:p>
        </p:txBody>
      </p:sp>
      <p:sp>
        <p:nvSpPr>
          <p:cNvPr id="9" name="Rectangle 2"/>
          <p:cNvSpPr>
            <a:spLocks noChangeArrowheads="1"/>
          </p:cNvSpPr>
          <p:nvPr/>
        </p:nvSpPr>
        <p:spPr bwMode="auto">
          <a:xfrm>
            <a:off x="838200" y="4510445"/>
            <a:ext cx="77724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sz="1400" b="1" dirty="0" smtClean="0">
                <a:latin typeface="Book Antiqua" pitchFamily="18" charset="0"/>
                <a:ea typeface="Calibri" pitchFamily="34" charset="0"/>
                <a:cs typeface="Tahoma" pitchFamily="34" charset="0"/>
              </a:rPr>
              <a:t>Nathan Economic Consulting India Private Limited</a:t>
            </a:r>
          </a:p>
          <a:p>
            <a:pPr lvl="0" algn="ctr" fontAlgn="base">
              <a:spcBef>
                <a:spcPct val="0"/>
              </a:spcBef>
              <a:spcAft>
                <a:spcPct val="0"/>
              </a:spcAft>
            </a:pPr>
            <a:endParaRPr lang="en-US" sz="1600" dirty="0" smtClean="0">
              <a:latin typeface="Book Antiqua" pitchFamily="18" charset="0"/>
            </a:endParaRPr>
          </a:p>
          <a:p>
            <a:pPr lvl="0" algn="just" eaLnBrk="0" fontAlgn="base" hangingPunct="0">
              <a:spcBef>
                <a:spcPct val="0"/>
              </a:spcBef>
              <a:spcAft>
                <a:spcPct val="0"/>
              </a:spcAft>
            </a:pPr>
            <a:r>
              <a:rPr lang="en-US" sz="1200" b="1" dirty="0" smtClean="0">
                <a:latin typeface="Book Antiqua" pitchFamily="18" charset="0"/>
                <a:ea typeface="Calibri" pitchFamily="34" charset="0"/>
                <a:cs typeface="Tahoma" pitchFamily="34" charset="0"/>
              </a:rPr>
              <a:t>Chennai Office				Delhi Office</a:t>
            </a:r>
          </a:p>
          <a:p>
            <a:pPr algn="just" eaLnBrk="0" fontAlgn="base" hangingPunct="0">
              <a:spcBef>
                <a:spcPct val="0"/>
              </a:spcBef>
              <a:spcAft>
                <a:spcPct val="0"/>
              </a:spcAft>
            </a:pPr>
            <a:r>
              <a:rPr lang="en-US" sz="1200" dirty="0" smtClean="0">
                <a:latin typeface="Book Antiqua" pitchFamily="18" charset="0"/>
                <a:ea typeface="Calibri" pitchFamily="34" charset="0"/>
                <a:cs typeface="Tahoma" pitchFamily="34" charset="0"/>
              </a:rPr>
              <a:t>New No.45, T.T.K. Road, G-C Ground Floor,		Level 4,Rectangle 1,</a:t>
            </a:r>
          </a:p>
          <a:p>
            <a:pPr algn="just" eaLnBrk="0" fontAlgn="base" hangingPunct="0">
              <a:spcBef>
                <a:spcPct val="0"/>
              </a:spcBef>
              <a:spcAft>
                <a:spcPct val="0"/>
              </a:spcAft>
            </a:pPr>
            <a:r>
              <a:rPr lang="en-US" sz="1200" dirty="0" smtClean="0">
                <a:latin typeface="Book Antiqua" pitchFamily="18" charset="0"/>
                <a:ea typeface="Calibri" pitchFamily="34" charset="0"/>
                <a:cs typeface="Tahoma" pitchFamily="34" charset="0"/>
              </a:rPr>
              <a:t>George </a:t>
            </a:r>
            <a:r>
              <a:rPr lang="en-US" sz="1200" dirty="0" err="1" smtClean="0">
                <a:latin typeface="Book Antiqua" pitchFamily="18" charset="0"/>
                <a:ea typeface="Calibri" pitchFamily="34" charset="0"/>
                <a:cs typeface="Tahoma" pitchFamily="34" charset="0"/>
              </a:rPr>
              <a:t>Ponnaiya</a:t>
            </a:r>
            <a:r>
              <a:rPr lang="en-US" sz="1200" dirty="0" smtClean="0">
                <a:latin typeface="Book Antiqua" pitchFamily="18" charset="0"/>
                <a:ea typeface="Calibri" pitchFamily="34" charset="0"/>
                <a:cs typeface="Tahoma" pitchFamily="34" charset="0"/>
              </a:rPr>
              <a:t> Building,				Commercial Complex D-4,</a:t>
            </a:r>
          </a:p>
          <a:p>
            <a:pPr algn="just" eaLnBrk="0" fontAlgn="base" hangingPunct="0">
              <a:spcBef>
                <a:spcPct val="0"/>
              </a:spcBef>
              <a:spcAft>
                <a:spcPct val="0"/>
              </a:spcAft>
            </a:pPr>
            <a:r>
              <a:rPr lang="en-US" sz="1200" dirty="0" smtClean="0">
                <a:latin typeface="Book Antiqua" pitchFamily="18" charset="0"/>
                <a:ea typeface="Calibri" pitchFamily="34" charset="0"/>
                <a:cs typeface="Tahoma" pitchFamily="34" charset="0"/>
              </a:rPr>
              <a:t>Chennai-600018, Tamil Nadu, India			</a:t>
            </a:r>
            <a:r>
              <a:rPr lang="en-US" sz="1200" dirty="0" err="1" smtClean="0">
                <a:latin typeface="Book Antiqua" pitchFamily="18" charset="0"/>
                <a:ea typeface="Calibri" pitchFamily="34" charset="0"/>
                <a:cs typeface="Tahoma" pitchFamily="34" charset="0"/>
              </a:rPr>
              <a:t>Saket</a:t>
            </a:r>
            <a:r>
              <a:rPr lang="en-US" sz="1200" dirty="0" smtClean="0">
                <a:latin typeface="Book Antiqua" pitchFamily="18" charset="0"/>
                <a:ea typeface="Calibri" pitchFamily="34" charset="0"/>
                <a:cs typeface="Tahoma" pitchFamily="34" charset="0"/>
              </a:rPr>
              <a:t>, New Delhi-110017,India </a:t>
            </a:r>
          </a:p>
          <a:p>
            <a:pPr algn="just" eaLnBrk="0" fontAlgn="base" hangingPunct="0">
              <a:spcBef>
                <a:spcPct val="0"/>
              </a:spcBef>
              <a:spcAft>
                <a:spcPct val="0"/>
              </a:spcAft>
            </a:pPr>
            <a:r>
              <a:rPr lang="en-US" sz="1200" dirty="0" smtClean="0">
                <a:latin typeface="Book Antiqua" pitchFamily="18" charset="0"/>
                <a:ea typeface="Calibri" pitchFamily="34" charset="0"/>
                <a:cs typeface="Tahoma" pitchFamily="34" charset="0"/>
              </a:rPr>
              <a:t>T: +91 44 4293 7700; F: +91 44 4293 7773 			T:  +91 11 4051 4051</a:t>
            </a:r>
          </a:p>
          <a:p>
            <a:pPr algn="ctr" eaLnBrk="0" fontAlgn="base" hangingPunct="0">
              <a:spcBef>
                <a:spcPct val="0"/>
              </a:spcBef>
              <a:spcAft>
                <a:spcPct val="0"/>
              </a:spcAft>
            </a:pPr>
            <a:endParaRPr lang="en-US" sz="1300" dirty="0" smtClean="0">
              <a:latin typeface="Book Antiqua" pitchFamily="18" charset="0"/>
              <a:ea typeface="Calibri" pitchFamily="34" charset="0"/>
              <a:cs typeface="Tahoma" pitchFamily="34" charset="0"/>
            </a:endParaRPr>
          </a:p>
          <a:p>
            <a:pPr algn="ctr" eaLnBrk="0" fontAlgn="base" hangingPunct="0">
              <a:spcBef>
                <a:spcPct val="0"/>
              </a:spcBef>
              <a:spcAft>
                <a:spcPct val="0"/>
              </a:spcAft>
            </a:pPr>
            <a:r>
              <a:rPr lang="en-US" sz="1200" dirty="0" smtClean="0">
                <a:latin typeface="Book Antiqua" pitchFamily="18" charset="0"/>
                <a:ea typeface="Calibri" pitchFamily="34" charset="0"/>
                <a:cs typeface="Tahoma" pitchFamily="34" charset="0"/>
              </a:rPr>
              <a:t>E-mail:</a:t>
            </a:r>
            <a:r>
              <a:rPr lang="en-US" sz="1200" dirty="0" smtClean="0">
                <a:solidFill>
                  <a:srgbClr val="002060"/>
                </a:solidFill>
                <a:latin typeface="Book Antiqua" pitchFamily="18" charset="0"/>
                <a:ea typeface="Calibri" pitchFamily="34" charset="0"/>
                <a:cs typeface="Tahoma" pitchFamily="34" charset="0"/>
              </a:rPr>
              <a:t> nathanindia@nathaninc.com</a:t>
            </a:r>
          </a:p>
          <a:p>
            <a:pPr algn="ctr" eaLnBrk="0" fontAlgn="base" hangingPunct="0">
              <a:spcBef>
                <a:spcPct val="0"/>
              </a:spcBef>
              <a:spcAft>
                <a:spcPct val="0"/>
              </a:spcAft>
            </a:pPr>
            <a:r>
              <a:rPr lang="en-US" sz="1200" dirty="0" smtClean="0">
                <a:solidFill>
                  <a:srgbClr val="002060"/>
                </a:solidFill>
                <a:latin typeface="Book Antiqua" pitchFamily="18" charset="0"/>
                <a:cs typeface="Tahoma" pitchFamily="34" charset="0"/>
              </a:rPr>
              <a:t>www.nathaninc.com</a:t>
            </a:r>
            <a:endParaRPr lang="en-US" sz="1200" dirty="0" smtClean="0">
              <a:solidFill>
                <a:srgbClr val="002060"/>
              </a:solidFill>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ormAutofit/>
          </a:bodyPr>
          <a:lstStyle/>
          <a:p>
            <a:pPr>
              <a:buNone/>
            </a:pPr>
            <a:r>
              <a:rPr lang="en-US" sz="2800" b="1" dirty="0" smtClean="0"/>
              <a:t>Introduction</a:t>
            </a:r>
          </a:p>
        </p:txBody>
      </p:sp>
      <p:sp>
        <p:nvSpPr>
          <p:cNvPr id="4" name="Content Placeholder 3"/>
          <p:cNvSpPr>
            <a:spLocks noGrp="1"/>
          </p:cNvSpPr>
          <p:nvPr>
            <p:ph sz="quarter" idx="15"/>
          </p:nvPr>
        </p:nvSpPr>
        <p:spPr/>
        <p:txBody>
          <a:bodyPr/>
          <a:lstStyle/>
          <a:p>
            <a:pPr marL="457200" marR="0">
              <a:lnSpc>
                <a:spcPct val="105000"/>
              </a:lnSpc>
              <a:spcBef>
                <a:spcPts val="1000"/>
              </a:spcBef>
              <a:spcAft>
                <a:spcPts val="1200"/>
              </a:spcAft>
              <a:buNone/>
            </a:pPr>
            <a:r>
              <a:rPr lang="en-US" sz="1800" b="1" dirty="0" smtClean="0">
                <a:solidFill>
                  <a:srgbClr val="17365D"/>
                </a:solidFill>
                <a:latin typeface="Cambria"/>
                <a:ea typeface="Times New Roman"/>
                <a:cs typeface="Times New Roman"/>
              </a:rPr>
              <a:t>Development of the Electricity Sector in the Developed Economies</a:t>
            </a:r>
          </a:p>
          <a:p>
            <a:pPr marR="0">
              <a:lnSpc>
                <a:spcPct val="105000"/>
              </a:lnSpc>
            </a:pPr>
            <a:r>
              <a:rPr lang="en-US" sz="2000" dirty="0" smtClean="0">
                <a:latin typeface="+mj-lt"/>
              </a:rPr>
              <a:t> Here we do a literature review of how recent years have seen a decline in the scope of regulatory regime across countries and how major industries have become a par of market discipline and have delivered significant benefits to consumers in terms of choice, competitive rates and satisfaction from their use. </a:t>
            </a:r>
          </a:p>
          <a:p>
            <a:pPr marR="0">
              <a:lnSpc>
                <a:spcPct val="105000"/>
              </a:lnSpc>
            </a:pPr>
            <a:endParaRPr lang="en-US" sz="2000" dirty="0" smtClean="0">
              <a:latin typeface="+mj-lt"/>
            </a:endParaRPr>
          </a:p>
          <a:p>
            <a:pPr>
              <a:lnSpc>
                <a:spcPct val="105000"/>
              </a:lnSpc>
            </a:pPr>
            <a:r>
              <a:rPr lang="en-US" sz="2000" dirty="0" smtClean="0">
                <a:latin typeface="+mj-lt"/>
              </a:rPr>
              <a:t>Review the natural monopoly argument in the electricity sector, suggest that deregulation is desirable</a:t>
            </a:r>
          </a:p>
          <a:p>
            <a:pPr>
              <a:lnSpc>
                <a:spcPct val="105000"/>
              </a:lnSpc>
              <a:buNone/>
            </a:pPr>
            <a:endParaRPr lang="en-US" sz="2000" dirty="0" smtClean="0">
              <a:latin typeface="+mj-lt"/>
            </a:endParaRPr>
          </a:p>
          <a:p>
            <a:pPr>
              <a:lnSpc>
                <a:spcPct val="105000"/>
              </a:lnSpc>
            </a:pPr>
            <a:r>
              <a:rPr lang="en-US" sz="2000" dirty="0" smtClean="0">
                <a:latin typeface="+mj-lt"/>
              </a:rPr>
              <a:t>We study development of the electricity sector in the developed world and its transition to the market economy including that in Europe, France, Germany, North America, Canada, Australia, China, Japan, Russia </a:t>
            </a:r>
          </a:p>
          <a:p>
            <a:endParaRPr lang="en-US" dirty="0"/>
          </a:p>
        </p:txBody>
      </p:sp>
      <p:sp>
        <p:nvSpPr>
          <p:cNvPr id="5" name="Slide Number Placeholder 4"/>
          <p:cNvSpPr>
            <a:spLocks noGrp="1"/>
          </p:cNvSpPr>
          <p:nvPr>
            <p:ph type="sldNum" sz="quarter" idx="17"/>
          </p:nvPr>
        </p:nvSpPr>
        <p:spPr/>
        <p:txBody>
          <a:bodyPr/>
          <a:lstStyle/>
          <a:p>
            <a:pPr>
              <a:defRPr/>
            </a:pPr>
            <a:fld id="{2F397C0A-92A4-418E-9353-616FA789051C}"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pPr lvl="0">
              <a:buNone/>
            </a:pPr>
            <a:r>
              <a:rPr lang="en-US" sz="2800" b="1" dirty="0" smtClean="0"/>
              <a:t>Competition in the electricity sector</a:t>
            </a:r>
          </a:p>
          <a:p>
            <a:endParaRPr lang="en-US" dirty="0"/>
          </a:p>
        </p:txBody>
      </p:sp>
      <p:sp>
        <p:nvSpPr>
          <p:cNvPr id="4" name="Content Placeholder 3"/>
          <p:cNvSpPr>
            <a:spLocks noGrp="1"/>
          </p:cNvSpPr>
          <p:nvPr>
            <p:ph sz="quarter" idx="15"/>
          </p:nvPr>
        </p:nvSpPr>
        <p:spPr/>
        <p:txBody>
          <a:bodyPr/>
          <a:lstStyle/>
          <a:p>
            <a:pPr marL="457200" marR="0">
              <a:lnSpc>
                <a:spcPct val="105000"/>
              </a:lnSpc>
              <a:spcBef>
                <a:spcPts val="1000"/>
              </a:spcBef>
              <a:spcAft>
                <a:spcPts val="1200"/>
              </a:spcAft>
            </a:pPr>
            <a:r>
              <a:rPr lang="en-US" sz="1600" b="1" dirty="0" smtClean="0">
                <a:solidFill>
                  <a:srgbClr val="17365D"/>
                </a:solidFill>
                <a:latin typeface="+mj-lt"/>
                <a:ea typeface="Times New Roman"/>
                <a:cs typeface="Times New Roman"/>
              </a:rPr>
              <a:t>Uses of Electricity (Literature review) </a:t>
            </a:r>
            <a:endParaRPr lang="en-US" sz="1600" b="1" dirty="0" smtClean="0">
              <a:solidFill>
                <a:srgbClr val="4F81BD"/>
              </a:solidFill>
              <a:latin typeface="+mj-lt"/>
              <a:ea typeface="Times New Roman"/>
              <a:cs typeface="Times New Roman"/>
            </a:endParaRPr>
          </a:p>
          <a:p>
            <a:pPr marL="457200" marR="0">
              <a:lnSpc>
                <a:spcPct val="105000"/>
              </a:lnSpc>
              <a:spcBef>
                <a:spcPts val="1000"/>
              </a:spcBef>
              <a:spcAft>
                <a:spcPts val="1200"/>
              </a:spcAft>
            </a:pPr>
            <a:r>
              <a:rPr lang="en-US" sz="1600" b="1" dirty="0" smtClean="0">
                <a:solidFill>
                  <a:srgbClr val="17365D"/>
                </a:solidFill>
                <a:latin typeface="+mj-lt"/>
                <a:ea typeface="Times New Roman"/>
                <a:cs typeface="Times New Roman"/>
              </a:rPr>
              <a:t>Introducing Competition in the Electricity Sector</a:t>
            </a:r>
            <a:endParaRPr lang="en-US" sz="1600" b="1" dirty="0" smtClean="0">
              <a:solidFill>
                <a:srgbClr val="4F81BD"/>
              </a:solidFill>
              <a:latin typeface="+mj-lt"/>
              <a:ea typeface="Times New Roman"/>
              <a:cs typeface="Times New Roman"/>
            </a:endParaRPr>
          </a:p>
          <a:p>
            <a:pPr lvl="1"/>
            <a:r>
              <a:rPr lang="en-US" sz="1600" dirty="0" smtClean="0">
                <a:latin typeface="+mj-lt"/>
              </a:rPr>
              <a:t>Power Suppliers</a:t>
            </a:r>
          </a:p>
          <a:p>
            <a:pPr lvl="2"/>
            <a:r>
              <a:rPr lang="en-US" sz="1600" dirty="0" smtClean="0">
                <a:latin typeface="+mj-lt"/>
              </a:rPr>
              <a:t>Innovation</a:t>
            </a:r>
          </a:p>
          <a:p>
            <a:pPr lvl="2"/>
            <a:r>
              <a:rPr lang="en-US" sz="1600" dirty="0" smtClean="0">
                <a:latin typeface="+mj-lt"/>
              </a:rPr>
              <a:t>Investment</a:t>
            </a:r>
          </a:p>
          <a:p>
            <a:pPr lvl="1">
              <a:buNone/>
            </a:pPr>
            <a:endParaRPr lang="en-US" sz="1600" dirty="0" smtClean="0">
              <a:latin typeface="+mj-lt"/>
            </a:endParaRPr>
          </a:p>
          <a:p>
            <a:pPr lvl="1"/>
            <a:r>
              <a:rPr lang="en-US" sz="1600" dirty="0" smtClean="0">
                <a:latin typeface="+mj-lt"/>
              </a:rPr>
              <a:t>Consumers</a:t>
            </a:r>
          </a:p>
          <a:p>
            <a:pPr lvl="2"/>
            <a:r>
              <a:rPr lang="en-US" sz="1600" dirty="0" smtClean="0">
                <a:latin typeface="+mj-lt"/>
              </a:rPr>
              <a:t>Lower Prices</a:t>
            </a:r>
          </a:p>
          <a:p>
            <a:pPr lvl="2"/>
            <a:r>
              <a:rPr lang="en-US" sz="1600" dirty="0" smtClean="0">
                <a:latin typeface="+mj-lt"/>
              </a:rPr>
              <a:t>Choice of suppliers</a:t>
            </a:r>
          </a:p>
          <a:p>
            <a:pPr lvl="1"/>
            <a:endParaRPr lang="en-US" sz="1600" dirty="0" smtClean="0">
              <a:latin typeface="+mj-lt"/>
            </a:endParaRPr>
          </a:p>
          <a:p>
            <a:pPr lvl="1"/>
            <a:r>
              <a:rPr lang="en-US" sz="1600" dirty="0" smtClean="0">
                <a:latin typeface="+mj-lt"/>
                <a:ea typeface="Calibri"/>
                <a:cs typeface="Times New Roman"/>
              </a:rPr>
              <a:t>Others</a:t>
            </a:r>
          </a:p>
          <a:p>
            <a:pPr lvl="2"/>
            <a:r>
              <a:rPr lang="en-US" sz="1600" dirty="0" smtClean="0">
                <a:latin typeface="+mj-lt"/>
              </a:rPr>
              <a:t>Government</a:t>
            </a:r>
          </a:p>
          <a:p>
            <a:pPr lvl="2"/>
            <a:r>
              <a:rPr lang="en-US" sz="1600" dirty="0" smtClean="0">
                <a:latin typeface="+mj-lt"/>
              </a:rPr>
              <a:t>Environment Protection</a:t>
            </a:r>
          </a:p>
        </p:txBody>
      </p:sp>
      <p:sp>
        <p:nvSpPr>
          <p:cNvPr id="5" name="Slide Number Placeholder 4"/>
          <p:cNvSpPr>
            <a:spLocks noGrp="1"/>
          </p:cNvSpPr>
          <p:nvPr>
            <p:ph type="sldNum" sz="quarter" idx="17"/>
          </p:nvPr>
        </p:nvSpPr>
        <p:spPr/>
        <p:txBody>
          <a:bodyPr/>
          <a:lstStyle/>
          <a:p>
            <a:pPr>
              <a:defRPr/>
            </a:pPr>
            <a:fld id="{2F397C0A-92A4-418E-9353-616FA789051C}"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nchor="t">
            <a:normAutofit/>
          </a:bodyPr>
          <a:lstStyle/>
          <a:p>
            <a:pPr lvl="0">
              <a:buNone/>
            </a:pPr>
            <a:r>
              <a:rPr lang="en-US" sz="2800" b="1" dirty="0" smtClean="0"/>
              <a:t>Government monopoly over coal</a:t>
            </a:r>
          </a:p>
          <a:p>
            <a:endParaRPr lang="en-US" dirty="0"/>
          </a:p>
        </p:txBody>
      </p:sp>
      <p:sp>
        <p:nvSpPr>
          <p:cNvPr id="4" name="Content Placeholder 3"/>
          <p:cNvSpPr>
            <a:spLocks noGrp="1"/>
          </p:cNvSpPr>
          <p:nvPr>
            <p:ph sz="quarter" idx="15"/>
          </p:nvPr>
        </p:nvSpPr>
        <p:spPr>
          <a:xfrm>
            <a:off x="304800" y="990600"/>
            <a:ext cx="8750300" cy="5105400"/>
          </a:xfrm>
        </p:spPr>
        <p:txBody>
          <a:bodyPr/>
          <a:lstStyle/>
          <a:p>
            <a:pPr marL="457200" algn="just">
              <a:lnSpc>
                <a:spcPct val="150000"/>
              </a:lnSpc>
              <a:spcBef>
                <a:spcPts val="0"/>
              </a:spcBef>
              <a:spcAft>
                <a:spcPts val="1200"/>
              </a:spcAft>
              <a:tabLst>
                <a:tab pos="6000750" algn="l"/>
              </a:tabLst>
            </a:pPr>
            <a:r>
              <a:rPr lang="en-US" sz="1600" dirty="0" smtClean="0">
                <a:ea typeface="Calibri"/>
                <a:cs typeface="Times New Roman"/>
              </a:rPr>
              <a:t>Producing around 80 percent of India’s overall coal production, the monopoly in coal is led by the state owned Coal India Ltd (CIL), gives preferential treatment to public generating companies. Coal India under CCI scanner for abuse of dominance</a:t>
            </a:r>
          </a:p>
          <a:p>
            <a:pPr marL="457200" algn="just">
              <a:lnSpc>
                <a:spcPct val="150000"/>
              </a:lnSpc>
              <a:spcBef>
                <a:spcPts val="0"/>
              </a:spcBef>
              <a:spcAft>
                <a:spcPts val="1200"/>
              </a:spcAft>
              <a:tabLst>
                <a:tab pos="6000750" algn="l"/>
              </a:tabLst>
            </a:pPr>
            <a:r>
              <a:rPr lang="en-US" sz="1600" dirty="0" smtClean="0">
                <a:ea typeface="Calibri"/>
                <a:cs typeface="Times New Roman"/>
              </a:rPr>
              <a:t>Government’s initiative in the last 5-6 years to allocate coal blocks to private players backfired as competition neutrality was ignored, resulted in a INR1.86 </a:t>
            </a:r>
            <a:r>
              <a:rPr lang="en-US" sz="1600" dirty="0" err="1" smtClean="0">
                <a:ea typeface="Calibri"/>
                <a:cs typeface="Times New Roman"/>
              </a:rPr>
              <a:t>lakh</a:t>
            </a:r>
            <a:r>
              <a:rPr lang="en-US" sz="1600" dirty="0" smtClean="0">
                <a:ea typeface="Calibri"/>
                <a:cs typeface="Times New Roman"/>
              </a:rPr>
              <a:t> </a:t>
            </a:r>
            <a:r>
              <a:rPr lang="en-US" sz="1600" dirty="0" err="1" smtClean="0">
                <a:ea typeface="Calibri"/>
                <a:cs typeface="Times New Roman"/>
              </a:rPr>
              <a:t>crore</a:t>
            </a:r>
            <a:r>
              <a:rPr lang="en-US" sz="1600" dirty="0" smtClean="0">
                <a:ea typeface="Calibri"/>
                <a:cs typeface="Times New Roman"/>
              </a:rPr>
              <a:t> scam dubbed ‘Coalgate’</a:t>
            </a:r>
          </a:p>
          <a:p>
            <a:pPr marL="457200" algn="just">
              <a:lnSpc>
                <a:spcPct val="150000"/>
              </a:lnSpc>
              <a:spcBef>
                <a:spcPts val="0"/>
              </a:spcBef>
              <a:spcAft>
                <a:spcPts val="1200"/>
              </a:spcAft>
              <a:tabLst>
                <a:tab pos="6000750" algn="l"/>
              </a:tabLst>
            </a:pPr>
            <a:r>
              <a:rPr lang="en-US" sz="1600" dirty="0" smtClean="0">
                <a:ea typeface="Calibri"/>
                <a:cs typeface="Times New Roman"/>
              </a:rPr>
              <a:t>The federal auditor Comptroller and Auditor General (CAG), has recommended a competitive bidding process.</a:t>
            </a:r>
          </a:p>
          <a:p>
            <a:pPr marL="457200" algn="just">
              <a:lnSpc>
                <a:spcPct val="150000"/>
              </a:lnSpc>
              <a:spcBef>
                <a:spcPts val="0"/>
              </a:spcBef>
              <a:spcAft>
                <a:spcPts val="1200"/>
              </a:spcAft>
              <a:tabLst>
                <a:tab pos="6000750" algn="l"/>
              </a:tabLst>
            </a:pPr>
            <a:r>
              <a:rPr lang="en-US" sz="1600" dirty="0" smtClean="0">
                <a:ea typeface="Calibri"/>
                <a:cs typeface="Times New Roman"/>
              </a:rPr>
              <a:t>We also study the auction and non auction models of coal supply in US, Australia, China, South Africa and Indonesia</a:t>
            </a:r>
          </a:p>
          <a:p>
            <a:pPr marL="457200" algn="just">
              <a:lnSpc>
                <a:spcPct val="150000"/>
              </a:lnSpc>
              <a:spcBef>
                <a:spcPts val="0"/>
              </a:spcBef>
              <a:spcAft>
                <a:spcPts val="1200"/>
              </a:spcAft>
              <a:tabLst>
                <a:tab pos="6000750" algn="l"/>
              </a:tabLst>
            </a:pPr>
            <a:endParaRPr lang="en-IN" sz="1600" dirty="0" smtClean="0">
              <a:ea typeface="Calibri"/>
              <a:cs typeface="Times New Roman"/>
            </a:endParaRPr>
          </a:p>
          <a:p>
            <a:endParaRPr lang="en-US" sz="1200" dirty="0"/>
          </a:p>
        </p:txBody>
      </p:sp>
      <p:sp>
        <p:nvSpPr>
          <p:cNvPr id="5" name="Slide Number Placeholder 4"/>
          <p:cNvSpPr>
            <a:spLocks noGrp="1"/>
          </p:cNvSpPr>
          <p:nvPr>
            <p:ph type="sldNum" sz="quarter" idx="17"/>
          </p:nvPr>
        </p:nvSpPr>
        <p:spPr/>
        <p:txBody>
          <a:bodyPr/>
          <a:lstStyle/>
          <a:p>
            <a:pPr>
              <a:defRPr/>
            </a:pPr>
            <a:fld id="{2F397C0A-92A4-418E-9353-616FA789051C}"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lvl="0">
              <a:buNone/>
            </a:pPr>
            <a:r>
              <a:rPr lang="en-US" sz="2800" b="1" dirty="0" smtClean="0"/>
              <a:t>Government monopoly over coal </a:t>
            </a:r>
            <a:r>
              <a:rPr lang="en-US" sz="1600" b="1" dirty="0" smtClean="0"/>
              <a:t>(continues…)</a:t>
            </a:r>
          </a:p>
        </p:txBody>
      </p:sp>
      <p:sp>
        <p:nvSpPr>
          <p:cNvPr id="3" name="Content Placeholder 2"/>
          <p:cNvSpPr>
            <a:spLocks noGrp="1"/>
          </p:cNvSpPr>
          <p:nvPr>
            <p:ph sz="quarter" idx="15"/>
          </p:nvPr>
        </p:nvSpPr>
        <p:spPr/>
        <p:txBody>
          <a:bodyPr/>
          <a:lstStyle/>
          <a:p>
            <a:pPr>
              <a:buNone/>
            </a:pPr>
            <a:r>
              <a:rPr lang="en-IN" sz="1200" b="1" dirty="0" smtClean="0">
                <a:solidFill>
                  <a:srgbClr val="17365D"/>
                </a:solidFill>
                <a:ea typeface="Calibri"/>
                <a:cs typeface="Times New Roman"/>
              </a:rPr>
              <a:t>	</a:t>
            </a:r>
            <a:r>
              <a:rPr lang="en-IN" sz="1800" b="1" dirty="0" smtClean="0">
                <a:ea typeface="Calibri"/>
                <a:cs typeface="Times New Roman"/>
              </a:rPr>
              <a:t>Fallout of Coalgate</a:t>
            </a:r>
            <a:endParaRPr lang="en-IN" sz="1200" b="1" dirty="0" smtClean="0">
              <a:ea typeface="Calibri"/>
              <a:cs typeface="Times New Roman"/>
            </a:endParaRPr>
          </a:p>
          <a:p>
            <a:pPr>
              <a:buNone/>
            </a:pPr>
            <a:endParaRPr lang="en-US" sz="1600" dirty="0" smtClean="0">
              <a:ea typeface="Calibri"/>
              <a:cs typeface="Times New Roman"/>
            </a:endParaRPr>
          </a:p>
          <a:p>
            <a:r>
              <a:rPr lang="en-US" sz="1600" dirty="0" smtClean="0">
                <a:ea typeface="Calibri"/>
                <a:cs typeface="Times New Roman"/>
              </a:rPr>
              <a:t>Following the CAG report and its outburst the Government de-allocated 15 coal blocks</a:t>
            </a:r>
          </a:p>
          <a:p>
            <a:endParaRPr lang="en-US" sz="1600" dirty="0" smtClean="0">
              <a:ea typeface="Calibri"/>
              <a:cs typeface="Times New Roman"/>
            </a:endParaRPr>
          </a:p>
          <a:p>
            <a:r>
              <a:rPr lang="en-US" sz="1600" dirty="0" smtClean="0"/>
              <a:t>Government periodically monitors and reviews the development of allocated blocks as well as end use plants by the </a:t>
            </a:r>
            <a:r>
              <a:rPr lang="en-US" sz="1600" dirty="0" err="1" smtClean="0"/>
              <a:t>allocatee</a:t>
            </a:r>
            <a:r>
              <a:rPr lang="en-US" sz="1600" dirty="0" smtClean="0"/>
              <a:t> companies</a:t>
            </a:r>
          </a:p>
          <a:p>
            <a:endParaRPr lang="en-US" sz="1600" dirty="0" smtClean="0">
              <a:ea typeface="Calibri"/>
              <a:cs typeface="Times New Roman"/>
            </a:endParaRPr>
          </a:p>
          <a:p>
            <a:pPr algn="just"/>
            <a:r>
              <a:rPr lang="en-US" sz="1600" dirty="0" smtClean="0"/>
              <a:t>An Inter-Ministerial Group (IMG) constituted on 21 June 2012 which would undertake periodic review and monitor the progress of allocated coal/lignite blocks and make recommendations on action to be taken including de-allocation, if required.</a:t>
            </a:r>
          </a:p>
          <a:p>
            <a:pPr algn="just"/>
            <a:endParaRPr lang="en-US" sz="1600" dirty="0" smtClean="0">
              <a:ea typeface="Calibri"/>
              <a:cs typeface="Times New Roman"/>
            </a:endParaRPr>
          </a:p>
          <a:p>
            <a:pPr algn="just"/>
            <a:r>
              <a:rPr lang="en-US" sz="1600" dirty="0" smtClean="0"/>
              <a:t>CBI  has registered three preliminary cases on allocation of coal blocks to private companies during the period 1993-2004 and 2006-2009</a:t>
            </a:r>
            <a:endParaRPr lang="en-US" sz="1600" dirty="0" smtClean="0">
              <a:ea typeface="Calibri"/>
              <a:cs typeface="Times New Roman"/>
            </a:endParaRPr>
          </a:p>
          <a:p>
            <a:endParaRPr lang="en-US" sz="1600" dirty="0" smtClean="0">
              <a:latin typeface="Calibri"/>
              <a:ea typeface="Calibri"/>
              <a:cs typeface="Times New Roman"/>
            </a:endParaRPr>
          </a:p>
          <a:p>
            <a:r>
              <a:rPr lang="en-US" sz="1600" dirty="0" smtClean="0"/>
              <a:t>Supreme Court has questioned the Centre’s power to allocate coal bocks under existing laws </a:t>
            </a:r>
            <a:endParaRPr lang="en-US" sz="1600" dirty="0" smtClean="0">
              <a:latin typeface="Calibri"/>
              <a:ea typeface="Calibri"/>
              <a:cs typeface="Times New Roman"/>
            </a:endParaRPr>
          </a:p>
          <a:p>
            <a:endParaRPr lang="en-US" sz="1200" dirty="0" smtClean="0"/>
          </a:p>
          <a:p>
            <a:endParaRPr lang="en-US" sz="1200" dirty="0" smtClean="0"/>
          </a:p>
          <a:p>
            <a:endParaRPr lang="en-US" sz="1200"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lvl="0">
              <a:buNone/>
            </a:pPr>
            <a:r>
              <a:rPr lang="en-US" sz="2800" b="1" dirty="0" smtClean="0"/>
              <a:t>Electricity Sector in India</a:t>
            </a:r>
          </a:p>
        </p:txBody>
      </p:sp>
      <p:sp>
        <p:nvSpPr>
          <p:cNvPr id="3" name="Content Placeholder 2"/>
          <p:cNvSpPr>
            <a:spLocks noGrp="1"/>
          </p:cNvSpPr>
          <p:nvPr>
            <p:ph sz="quarter" idx="15"/>
          </p:nvPr>
        </p:nvSpPr>
        <p:spPr>
          <a:xfrm>
            <a:off x="304800" y="1066800"/>
            <a:ext cx="8750300" cy="5105400"/>
          </a:xfrm>
        </p:spPr>
        <p:txBody>
          <a:bodyPr/>
          <a:lstStyle/>
          <a:p>
            <a:pPr>
              <a:buNone/>
            </a:pPr>
            <a:r>
              <a:rPr lang="en-US" sz="1600" dirty="0" smtClean="0"/>
              <a:t>Electric Power Supply Chain Process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1600" dirty="0" smtClean="0"/>
              <a:t>Statutory bodies involved in the electricity supply chain :</a:t>
            </a:r>
          </a:p>
          <a:p>
            <a:pPr>
              <a:buNone/>
            </a:pPr>
            <a:endParaRPr lang="en-US" sz="1600" dirty="0" smtClean="0"/>
          </a:p>
          <a:p>
            <a:r>
              <a:rPr lang="en-US" sz="1600" i="1" dirty="0" smtClean="0"/>
              <a:t>Central Electricity Authority (</a:t>
            </a:r>
            <a:r>
              <a:rPr lang="en-US" sz="1600" b="1" i="1" dirty="0" smtClean="0"/>
              <a:t>CEA</a:t>
            </a:r>
            <a:r>
              <a:rPr lang="en-US" sz="1600" i="1" dirty="0" smtClean="0"/>
              <a:t>)</a:t>
            </a:r>
          </a:p>
          <a:p>
            <a:r>
              <a:rPr lang="en-US" sz="1600" i="1" dirty="0" smtClean="0"/>
              <a:t>Central Electricity Regulatory Commission (</a:t>
            </a:r>
            <a:r>
              <a:rPr lang="en-US" sz="1600" b="1" i="1" dirty="0" smtClean="0"/>
              <a:t>CERC</a:t>
            </a:r>
            <a:r>
              <a:rPr lang="en-US" sz="1600" i="1" dirty="0" smtClean="0"/>
              <a:t>)</a:t>
            </a:r>
          </a:p>
          <a:p>
            <a:r>
              <a:rPr lang="en-US" sz="1600" i="1" dirty="0" smtClean="0"/>
              <a:t>State Electricity Regulatory Commission (</a:t>
            </a:r>
            <a:r>
              <a:rPr lang="en-US" sz="1600" b="1" i="1" dirty="0" smtClean="0"/>
              <a:t>SERC</a:t>
            </a:r>
            <a:r>
              <a:rPr lang="en-US" sz="1600" i="1" dirty="0" smtClean="0"/>
              <a:t>)</a:t>
            </a:r>
          </a:p>
          <a:p>
            <a:r>
              <a:rPr lang="en-US" sz="1600" i="1" dirty="0" smtClean="0"/>
              <a:t>Central Transmission Utility (</a:t>
            </a:r>
            <a:r>
              <a:rPr lang="en-US" sz="1600" b="1" i="1" dirty="0" smtClean="0"/>
              <a:t>CTU</a:t>
            </a:r>
            <a:r>
              <a:rPr lang="en-US" sz="1600" i="1" dirty="0" smtClean="0"/>
              <a:t>)</a:t>
            </a:r>
          </a:p>
          <a:p>
            <a:r>
              <a:rPr lang="en-US" sz="1600" i="1" dirty="0" smtClean="0"/>
              <a:t>State Transmission Utility (</a:t>
            </a:r>
            <a:r>
              <a:rPr lang="en-US" sz="1600" b="1" i="1" dirty="0" smtClean="0"/>
              <a:t>STU</a:t>
            </a:r>
            <a:r>
              <a:rPr lang="en-US" sz="1600" i="1" dirty="0" smtClean="0"/>
              <a:t>)</a:t>
            </a:r>
          </a:p>
          <a:p>
            <a:r>
              <a:rPr lang="en-US" sz="1600" i="1" dirty="0" smtClean="0"/>
              <a:t>National Load </a:t>
            </a:r>
            <a:r>
              <a:rPr lang="en-US" sz="1600" i="1" dirty="0" err="1" smtClean="0"/>
              <a:t>Despatch</a:t>
            </a:r>
            <a:r>
              <a:rPr lang="en-US" sz="1600" i="1" dirty="0" smtClean="0"/>
              <a:t> Centre (</a:t>
            </a:r>
            <a:r>
              <a:rPr lang="en-US" sz="1600" b="1" i="1" dirty="0" smtClean="0"/>
              <a:t>NLDC</a:t>
            </a:r>
            <a:r>
              <a:rPr lang="en-US" sz="1600" i="1" dirty="0" smtClean="0"/>
              <a:t>)</a:t>
            </a:r>
          </a:p>
          <a:p>
            <a:r>
              <a:rPr lang="en-US" sz="1600" i="1" dirty="0" smtClean="0"/>
              <a:t>Regional Load </a:t>
            </a:r>
            <a:r>
              <a:rPr lang="en-US" sz="1600" i="1" dirty="0" err="1" smtClean="0"/>
              <a:t>Despatch</a:t>
            </a:r>
            <a:r>
              <a:rPr lang="en-US" sz="1600" i="1" dirty="0" smtClean="0"/>
              <a:t> </a:t>
            </a:r>
            <a:r>
              <a:rPr lang="en-US" sz="1600" i="1" dirty="0" err="1" smtClean="0"/>
              <a:t>Centres</a:t>
            </a:r>
            <a:r>
              <a:rPr lang="en-US" sz="1600" i="1" dirty="0" smtClean="0"/>
              <a:t> (</a:t>
            </a:r>
            <a:r>
              <a:rPr lang="en-US" sz="1600" b="1" i="1" dirty="0" smtClean="0"/>
              <a:t>RLDC</a:t>
            </a:r>
            <a:r>
              <a:rPr lang="en-US" sz="1600" i="1" dirty="0" smtClean="0"/>
              <a:t>)</a:t>
            </a:r>
          </a:p>
          <a:p>
            <a:r>
              <a:rPr lang="en-US" sz="1600" i="1" dirty="0" smtClean="0"/>
              <a:t>State Load </a:t>
            </a:r>
            <a:r>
              <a:rPr lang="en-US" sz="1600" i="1" dirty="0" err="1" smtClean="0"/>
              <a:t>Despatch</a:t>
            </a:r>
            <a:r>
              <a:rPr lang="en-US" sz="1600" i="1" dirty="0" smtClean="0"/>
              <a:t> </a:t>
            </a:r>
            <a:r>
              <a:rPr lang="en-US" sz="1600" i="1" dirty="0" err="1" smtClean="0"/>
              <a:t>Centres</a:t>
            </a:r>
            <a:r>
              <a:rPr lang="en-US" sz="1600" i="1" dirty="0" smtClean="0"/>
              <a:t> (</a:t>
            </a:r>
            <a:r>
              <a:rPr lang="en-US" sz="1600" b="1" i="1" dirty="0" smtClean="0"/>
              <a:t>SLDC</a:t>
            </a:r>
            <a:r>
              <a:rPr lang="en-US" sz="1600" i="1" dirty="0" smtClean="0"/>
              <a:t>)</a:t>
            </a:r>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7</a:t>
            </a:fld>
            <a:endParaRPr lang="en-US"/>
          </a:p>
        </p:txBody>
      </p:sp>
      <p:sp>
        <p:nvSpPr>
          <p:cNvPr id="6" name="Rectangle 5"/>
          <p:cNvSpPr/>
          <p:nvPr/>
        </p:nvSpPr>
        <p:spPr>
          <a:xfrm>
            <a:off x="609600" y="1676400"/>
            <a:ext cx="1752600" cy="1219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Generation </a:t>
            </a:r>
            <a:r>
              <a:rPr lang="en-US" sz="1100" dirty="0" smtClean="0">
                <a:solidFill>
                  <a:schemeClr val="tx1"/>
                </a:solidFill>
              </a:rPr>
              <a:t>(Source: Coal , Gas, Nuclear fuel or Water Storage)</a:t>
            </a:r>
            <a:endParaRPr lang="en-US" sz="1100" dirty="0">
              <a:solidFill>
                <a:schemeClr val="tx1"/>
              </a:solidFill>
            </a:endParaRPr>
          </a:p>
        </p:txBody>
      </p:sp>
      <p:sp>
        <p:nvSpPr>
          <p:cNvPr id="7" name="Rectangle 6"/>
          <p:cNvSpPr/>
          <p:nvPr/>
        </p:nvSpPr>
        <p:spPr>
          <a:xfrm>
            <a:off x="3733800" y="1676400"/>
            <a:ext cx="1676400" cy="1219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Transmission </a:t>
            </a:r>
            <a:r>
              <a:rPr lang="en-US" dirty="0" smtClean="0">
                <a:solidFill>
                  <a:schemeClr val="tx1"/>
                </a:solidFill>
              </a:rPr>
              <a:t>through high voltage lines </a:t>
            </a:r>
            <a:endParaRPr lang="en-US" dirty="0">
              <a:solidFill>
                <a:schemeClr val="tx1"/>
              </a:solidFill>
            </a:endParaRPr>
          </a:p>
        </p:txBody>
      </p:sp>
      <p:sp>
        <p:nvSpPr>
          <p:cNvPr id="8" name="Rectangle 7"/>
          <p:cNvSpPr/>
          <p:nvPr/>
        </p:nvSpPr>
        <p:spPr>
          <a:xfrm>
            <a:off x="6781800" y="1676400"/>
            <a:ext cx="1676400" cy="12192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Distribution</a:t>
            </a:r>
            <a:r>
              <a:rPr lang="en-US" dirty="0" smtClean="0">
                <a:solidFill>
                  <a:schemeClr val="tx1"/>
                </a:solidFill>
              </a:rPr>
              <a:t> to customers</a:t>
            </a:r>
          </a:p>
          <a:p>
            <a:pPr algn="ctr"/>
            <a:r>
              <a:rPr lang="en-US" sz="1100" dirty="0" smtClean="0">
                <a:solidFill>
                  <a:schemeClr val="tx1"/>
                </a:solidFill>
              </a:rPr>
              <a:t>(subsidized sectors and individual metered customers)</a:t>
            </a:r>
            <a:endParaRPr lang="en-US" sz="1100" dirty="0">
              <a:solidFill>
                <a:schemeClr val="tx1"/>
              </a:solidFill>
            </a:endParaRPr>
          </a:p>
        </p:txBody>
      </p:sp>
      <p:cxnSp>
        <p:nvCxnSpPr>
          <p:cNvPr id="10" name="Straight Arrow Connector 9"/>
          <p:cNvCxnSpPr/>
          <p:nvPr/>
        </p:nvCxnSpPr>
        <p:spPr>
          <a:xfrm>
            <a:off x="2590800" y="2209800"/>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638800" y="2209800"/>
            <a:ext cx="990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lvl="0">
              <a:buNone/>
            </a:pPr>
            <a:r>
              <a:rPr lang="en-US" sz="2800" b="1" dirty="0" smtClean="0"/>
              <a:t>Electricity Sector in India</a:t>
            </a:r>
            <a:r>
              <a:rPr lang="en-US" sz="2800" dirty="0" smtClean="0"/>
              <a:t> </a:t>
            </a:r>
            <a:r>
              <a:rPr lang="en-US" sz="1600" dirty="0" smtClean="0"/>
              <a:t>(continues..)</a:t>
            </a:r>
            <a:endParaRPr lang="en-US" sz="2800" b="1" dirty="0" smtClean="0"/>
          </a:p>
        </p:txBody>
      </p:sp>
      <p:sp>
        <p:nvSpPr>
          <p:cNvPr id="3" name="Content Placeholder 2"/>
          <p:cNvSpPr>
            <a:spLocks noGrp="1"/>
          </p:cNvSpPr>
          <p:nvPr>
            <p:ph sz="quarter" idx="15"/>
          </p:nvPr>
        </p:nvSpPr>
        <p:spPr/>
        <p:txBody>
          <a:bodyPr/>
          <a:lstStyle/>
          <a:p>
            <a:pPr marL="457200" marR="0">
              <a:lnSpc>
                <a:spcPct val="105000"/>
              </a:lnSpc>
              <a:spcBef>
                <a:spcPts val="1000"/>
              </a:spcBef>
              <a:spcAft>
                <a:spcPts val="1200"/>
              </a:spcAft>
              <a:buNone/>
            </a:pPr>
            <a:r>
              <a:rPr lang="en-US" sz="2400" dirty="0" smtClean="0">
                <a:solidFill>
                  <a:srgbClr val="17365D"/>
                </a:solidFill>
                <a:latin typeface="Cambria"/>
                <a:ea typeface="Times New Roman"/>
                <a:cs typeface="Times New Roman"/>
              </a:rPr>
              <a:t>Generation Segment</a:t>
            </a:r>
          </a:p>
          <a:p>
            <a:pPr marL="457200">
              <a:lnSpc>
                <a:spcPct val="105000"/>
              </a:lnSpc>
              <a:spcBef>
                <a:spcPts val="1000"/>
              </a:spcBef>
              <a:spcAft>
                <a:spcPts val="1200"/>
              </a:spcAft>
            </a:pPr>
            <a:r>
              <a:rPr lang="en-US" sz="1800" dirty="0" smtClean="0"/>
              <a:t>Central Sector or Public Sector Undertakings (PSUs)</a:t>
            </a:r>
          </a:p>
          <a:p>
            <a:pPr marL="857250" lvl="1">
              <a:lnSpc>
                <a:spcPct val="105000"/>
              </a:lnSpc>
              <a:spcBef>
                <a:spcPts val="1000"/>
              </a:spcBef>
              <a:spcAft>
                <a:spcPts val="1200"/>
              </a:spcAft>
            </a:pPr>
            <a:r>
              <a:rPr lang="en-US" sz="1400" dirty="0" smtClean="0">
                <a:ea typeface="Calibri"/>
                <a:cs typeface="Times New Roman"/>
              </a:rPr>
              <a:t>National Thermal Power Corporation (NTPC), National Hydroelectric Power Corporation (NHPC), etc</a:t>
            </a:r>
            <a:endParaRPr lang="en-US" sz="1400" dirty="0" smtClean="0"/>
          </a:p>
          <a:p>
            <a:pPr marL="457200">
              <a:lnSpc>
                <a:spcPct val="105000"/>
              </a:lnSpc>
              <a:spcBef>
                <a:spcPts val="1000"/>
              </a:spcBef>
              <a:spcAft>
                <a:spcPts val="1200"/>
              </a:spcAft>
            </a:pPr>
            <a:r>
              <a:rPr lang="en-US" sz="1800" dirty="0" smtClean="0"/>
              <a:t>State level corporations</a:t>
            </a:r>
          </a:p>
          <a:p>
            <a:pPr marL="857250" lvl="1">
              <a:lnSpc>
                <a:spcPct val="105000"/>
              </a:lnSpc>
              <a:spcBef>
                <a:spcPts val="1000"/>
              </a:spcBef>
              <a:spcAft>
                <a:spcPts val="1200"/>
              </a:spcAft>
            </a:pPr>
            <a:r>
              <a:rPr lang="en-US" sz="1400" dirty="0" smtClean="0"/>
              <a:t>Maharashtra State Power Generation Company Ltd (MSPGCL), Gujarat State Electricity Corporation Limited (GSEC), etc.</a:t>
            </a:r>
          </a:p>
          <a:p>
            <a:pPr marL="457200">
              <a:lnSpc>
                <a:spcPct val="105000"/>
              </a:lnSpc>
              <a:spcBef>
                <a:spcPts val="1000"/>
              </a:spcBef>
              <a:spcAft>
                <a:spcPts val="1200"/>
              </a:spcAft>
            </a:pPr>
            <a:r>
              <a:rPr lang="en-US" sz="1800" dirty="0" smtClean="0"/>
              <a:t>Private sector enterprises</a:t>
            </a:r>
          </a:p>
          <a:p>
            <a:pPr marL="857250" lvl="1">
              <a:lnSpc>
                <a:spcPct val="105000"/>
              </a:lnSpc>
              <a:spcBef>
                <a:spcPts val="1000"/>
              </a:spcBef>
              <a:spcAft>
                <a:spcPts val="1200"/>
              </a:spcAft>
            </a:pPr>
            <a:r>
              <a:rPr lang="en-US" sz="1400" dirty="0" smtClean="0"/>
              <a:t>Reliance, Tata, Torrent, </a:t>
            </a:r>
            <a:r>
              <a:rPr lang="en-US" sz="1400" dirty="0" err="1" smtClean="0"/>
              <a:t>Adani</a:t>
            </a:r>
            <a:r>
              <a:rPr lang="en-US" sz="1400" dirty="0" smtClean="0"/>
              <a:t> et</a:t>
            </a:r>
            <a:endParaRPr lang="en-US" sz="1800" dirty="0" smtClean="0">
              <a:ea typeface="Calibri"/>
              <a:cs typeface="Times New Roman"/>
            </a:endParaRPr>
          </a:p>
          <a:p>
            <a:endParaRPr lang="en-US" dirty="0"/>
          </a:p>
        </p:txBody>
      </p:sp>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7"/>
          </p:nvPr>
        </p:nvSpPr>
        <p:spPr/>
        <p:txBody>
          <a:bodyPr/>
          <a:lstStyle/>
          <a:p>
            <a:pPr>
              <a:defRPr/>
            </a:pPr>
            <a:fld id="{2F397C0A-92A4-418E-9353-616FA789051C}" type="slidenum">
              <a:rPr lang="en-US" smtClean="0"/>
              <a:pPr>
                <a:defRPr/>
              </a:pPr>
              <a:t>9</a:t>
            </a:fld>
            <a:endParaRPr lang="en-US"/>
          </a:p>
        </p:txBody>
      </p:sp>
      <p:graphicFrame>
        <p:nvGraphicFramePr>
          <p:cNvPr id="7" name="Content Placeholder 6"/>
          <p:cNvGraphicFramePr>
            <a:graphicFrameLocks noGrp="1"/>
          </p:cNvGraphicFramePr>
          <p:nvPr>
            <p:ph sz="quarter" idx="15"/>
          </p:nvPr>
        </p:nvGraphicFramePr>
        <p:xfrm>
          <a:off x="228600" y="1066800"/>
          <a:ext cx="5093208" cy="502615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p:nvPr/>
        </p:nvGraphicFramePr>
        <p:xfrm>
          <a:off x="5334000" y="1219200"/>
          <a:ext cx="3977640" cy="473049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Placeholder 1"/>
          <p:cNvSpPr txBox="1">
            <a:spLocks/>
          </p:cNvSpPr>
          <p:nvPr/>
        </p:nvSpPr>
        <p:spPr bwMode="auto">
          <a:xfrm>
            <a:off x="304800" y="381000"/>
            <a:ext cx="8750300" cy="533400"/>
          </a:xfrm>
          <a:prstGeom prst="rect">
            <a:avLst/>
          </a:prstGeom>
          <a:solidFill>
            <a:schemeClr val="accent6">
              <a:shade val="75000"/>
            </a:schemeClr>
          </a:solid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schemeClr val="bg1"/>
                </a:solidFill>
                <a:effectLst/>
                <a:uLnTx/>
                <a:uFillTx/>
                <a:latin typeface="+mn-lt"/>
                <a:ea typeface="+mn-ea"/>
                <a:cs typeface="+mn-cs"/>
              </a:rPr>
              <a:t>Electricity Sector in India</a:t>
            </a:r>
            <a:r>
              <a:rPr kumimoji="0" lang="en-US" sz="2800" b="0" i="0" u="none" strike="noStrike" kern="0" cap="none" spc="0" normalizeH="0" baseline="0" noProof="0" dirty="0" smtClean="0">
                <a:ln>
                  <a:noFill/>
                </a:ln>
                <a:solidFill>
                  <a:schemeClr val="bg1"/>
                </a:solidFill>
                <a:effectLst/>
                <a:uLnTx/>
                <a:uFillTx/>
                <a:latin typeface="+mn-lt"/>
                <a:ea typeface="+mn-ea"/>
                <a:cs typeface="+mn-cs"/>
              </a:rPr>
              <a:t> </a:t>
            </a:r>
            <a:r>
              <a:rPr kumimoji="0" lang="en-US" sz="1600" b="0" i="0" u="none" strike="noStrike" kern="0" cap="none" spc="0" normalizeH="0" baseline="0" noProof="0" dirty="0" smtClean="0">
                <a:ln>
                  <a:noFill/>
                </a:ln>
                <a:solidFill>
                  <a:schemeClr val="bg1"/>
                </a:solidFill>
                <a:effectLst/>
                <a:uLnTx/>
                <a:uFillTx/>
                <a:latin typeface="+mn-lt"/>
                <a:ea typeface="+mn-ea"/>
                <a:cs typeface="+mn-cs"/>
              </a:rPr>
              <a:t>(continues..)</a:t>
            </a:r>
            <a:endParaRPr kumimoji="0" lang="en-US" sz="2800" b="1" i="0" u="none" strike="noStrike" kern="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ustom 3">
      <a:dk1>
        <a:sysClr val="windowText" lastClr="000000"/>
      </a:dk1>
      <a:lt1>
        <a:srgbClr val="FFFFFF"/>
      </a:lt1>
      <a:dk2>
        <a:srgbClr val="666666"/>
      </a:dk2>
      <a:lt2>
        <a:srgbClr val="D2D2D2"/>
      </a:lt2>
      <a:accent1>
        <a:srgbClr val="FF388C"/>
      </a:accent1>
      <a:accent2>
        <a:srgbClr val="E40059"/>
      </a:accent2>
      <a:accent3>
        <a:srgbClr val="7F0000"/>
      </a:accent3>
      <a:accent4>
        <a:srgbClr val="2B2B37"/>
      </a:accent4>
      <a:accent5>
        <a:srgbClr val="7F0000"/>
      </a:accent5>
      <a:accent6>
        <a:srgbClr val="5F0000"/>
      </a:accent6>
      <a:hlink>
        <a:srgbClr val="17BBFD"/>
      </a:hlink>
      <a:folHlink>
        <a:srgbClr val="FF79C2"/>
      </a:folHlink>
    </a:clrScheme>
    <a:fontScheme name="Custom 1">
      <a:majorFont>
        <a:latin typeface="Book Antiqua"/>
        <a:ea typeface=""/>
        <a:cs typeface=""/>
      </a:majorFont>
      <a:minorFont>
        <a:latin typeface="Book Antiqua"/>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Design">
  <a:themeElements>
    <a:clrScheme name="Custom 3">
      <a:dk1>
        <a:sysClr val="windowText" lastClr="000000"/>
      </a:dk1>
      <a:lt1>
        <a:srgbClr val="FFFFFF"/>
      </a:lt1>
      <a:dk2>
        <a:srgbClr val="666666"/>
      </a:dk2>
      <a:lt2>
        <a:srgbClr val="D2D2D2"/>
      </a:lt2>
      <a:accent1>
        <a:srgbClr val="FF388C"/>
      </a:accent1>
      <a:accent2>
        <a:srgbClr val="E40059"/>
      </a:accent2>
      <a:accent3>
        <a:srgbClr val="7F0000"/>
      </a:accent3>
      <a:accent4>
        <a:srgbClr val="2B2B37"/>
      </a:accent4>
      <a:accent5>
        <a:srgbClr val="7F0000"/>
      </a:accent5>
      <a:accent6>
        <a:srgbClr val="5F0000"/>
      </a:accent6>
      <a:hlink>
        <a:srgbClr val="17BBFD"/>
      </a:hlink>
      <a:folHlink>
        <a:srgbClr val="FF79C2"/>
      </a:folHlink>
    </a:clrScheme>
    <a:fontScheme name="Custom 1">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0" ma:contentTypeDescription="Create a new document." ma:contentTypeScope="" ma:versionID="b6358c8e9ccf10d22debe3a56dce56ac"/>
</file>

<file path=customXml/itemProps1.xml><?xml version="1.0" encoding="utf-8"?>
<ds:datastoreItem xmlns:ds="http://schemas.openxmlformats.org/officeDocument/2006/customXml" ds:itemID="{74C87CFE-642B-4AB0-BDFB-C5D4996E96E9}">
  <ds:schemaRefs>
    <ds:schemaRef ds:uri="http://schemas.microsoft.com/sharepoint/v3/contenttype/forms"/>
  </ds:schemaRefs>
</ds:datastoreItem>
</file>

<file path=customXml/itemProps2.xml><?xml version="1.0" encoding="utf-8"?>
<ds:datastoreItem xmlns:ds="http://schemas.openxmlformats.org/officeDocument/2006/customXml" ds:itemID="{8F6149DF-F144-45F0-9970-671994429CB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7DA8821-8116-4E5A-A85E-45DD6036F096}">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
  <TotalTime>0</TotalTime>
  <Words>2041</Words>
  <Application>Microsoft Office PowerPoint</Application>
  <PresentationFormat>A4 Paper (210x297 mm)</PresentationFormat>
  <Paragraphs>531</Paragraphs>
  <Slides>25</Slides>
  <Notes>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Pitchbook</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2010-10-18T07:08:56Z</dcterms:created>
  <dcterms:modified xsi:type="dcterms:W3CDTF">2013-02-07T03:02:09Z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TC101769289990</vt:lpwstr>
  </property>
</Properties>
</file>