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2" r:id="rId4"/>
    <p:sldId id="273" r:id="rId5"/>
    <p:sldId id="274" r:id="rId6"/>
    <p:sldId id="278" r:id="rId7"/>
    <p:sldId id="271" r:id="rId8"/>
    <p:sldId id="265" r:id="rId9"/>
    <p:sldId id="276" r:id="rId10"/>
    <p:sldId id="277" r:id="rId11"/>
    <p:sldId id="275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71" autoAdjust="0"/>
  </p:normalViewPr>
  <p:slideViewPr>
    <p:cSldViewPr>
      <p:cViewPr>
        <p:scale>
          <a:sx n="60" d="100"/>
          <a:sy n="60" d="100"/>
        </p:scale>
        <p:origin x="-150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7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A395-921C-4DD1-AC03-6B67647F73F0}" type="datetimeFigureOut">
              <a:rPr lang="en-IN" smtClean="0"/>
              <a:t>02-09-2013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4F25-CEB5-47D6-BF12-2EC0431CC5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62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4A39A-F172-4C33-A521-0EA51D92084C}" type="datetimeFigureOut">
              <a:rPr lang="en-ZW" smtClean="0"/>
              <a:pPr/>
              <a:t>9/2/2013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7EA62-86E6-4C1E-99E6-510BDCEEC78B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5436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EA62-86E6-4C1E-99E6-510BDCEEC78B}" type="slidenum">
              <a:rPr lang="en-ZW" smtClean="0"/>
              <a:pPr/>
              <a:t>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7241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D1342-6984-4521-A8B6-CC820137F890}" type="slidenum">
              <a:rPr lang="en-GB"/>
              <a:pPr/>
              <a:t>8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778D-3EB6-4EB1-B470-CD196E4E9CB5}" type="datetime1">
              <a:rPr lang="en-ZW" smtClean="0"/>
              <a:t>9/2/2013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286000" y="76200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39B0-846F-4F4A-947C-C051921C20D3}" type="datetime1">
              <a:rPr lang="en-ZW" smtClean="0"/>
              <a:t>9/2/2013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DDBA-D1C1-4837-9022-DC002B00405B}" type="datetime1">
              <a:rPr lang="en-ZW" smtClean="0"/>
              <a:t>9/2/2013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E530-01D1-4444-930B-C77B0BA3503C}" type="datetime1">
              <a:rPr lang="en-ZW" smtClean="0"/>
              <a:t>9/2/2013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447800" cy="482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0"/>
          <a:stretch/>
        </p:blipFill>
        <p:spPr>
          <a:xfrm>
            <a:off x="0" y="-2667000"/>
            <a:ext cx="9152313" cy="4133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17FB-4FAE-42D8-A523-0C74ADB3A906}" type="datetime1">
              <a:rPr lang="en-ZW" smtClean="0"/>
              <a:t>9/2/2013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BBAA-29C6-468A-ADCC-4ABC167B8D0D}" type="datetime1">
              <a:rPr lang="en-ZW" smtClean="0"/>
              <a:t>9/2/2013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6CBE-5AF1-4967-9467-3B9176017B3C}" type="datetime1">
              <a:rPr lang="en-ZW" smtClean="0"/>
              <a:t>9/2/2013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7699-F8ED-4D54-AA51-1C290633E2E0}" type="datetime1">
              <a:rPr lang="en-ZW" smtClean="0"/>
              <a:t>9/2/2013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6EF0-393F-40B3-AD93-E1F4E8351BCB}" type="datetime1">
              <a:rPr lang="en-ZW" smtClean="0"/>
              <a:t>9/2/2013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9A79-BB2C-48A8-B44B-7FE0002A2DD7}" type="datetime1">
              <a:rPr lang="en-ZW" smtClean="0"/>
              <a:t>9/2/2013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9EC8-5EB6-4680-90FE-9C85A6B69C19}" type="datetime1">
              <a:rPr lang="en-ZW" smtClean="0"/>
              <a:t>9/2/2013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4E17-E120-407B-99FA-9030608EFA12}" type="datetime1">
              <a:rPr lang="en-ZW" smtClean="0"/>
              <a:t>9/2/2013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1A672-BECA-475A-9DC1-1DCE1E3312EC}" type="slidenum">
              <a:rPr lang="en-ZW" smtClean="0"/>
              <a:pPr/>
              <a:t>‹#›</a:t>
            </a:fld>
            <a:endParaRPr lang="en-Z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sm@cut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77165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Some bottlenecks to competition enforcement in COMESA </a:t>
            </a:r>
            <a:r>
              <a:rPr lang="en-US" sz="3200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&amp; possible 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mitigation – CUTS views</a:t>
            </a:r>
            <a:endParaRPr lang="en-ZW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6764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Pradeep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 Mehta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Secretary General, CUTS International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August 2013, Lusaka (Zambia)</a:t>
            </a:r>
            <a:endParaRPr lang="en-ZW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10</a:t>
            </a:fld>
            <a:endParaRPr lang="en-ZW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68785"/>
              </p:ext>
            </p:extLst>
          </p:nvPr>
        </p:nvGraphicFramePr>
        <p:xfrm>
          <a:off x="609600" y="2133600"/>
          <a:ext cx="7924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KEY ISSUES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CUTS INITIATIVES (Current &amp; Future)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Stimulating policymakers’ attention towards competition reforms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CREW project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Facilitating</a:t>
                      </a:r>
                      <a:r>
                        <a:rPr lang="en-US" sz="2400" baseline="0" dirty="0" smtClean="0"/>
                        <a:t> coordinated intervention in key sectors – </a:t>
                      </a:r>
                      <a:r>
                        <a:rPr lang="en-US" sz="2400" baseline="0" dirty="0" err="1" smtClean="0"/>
                        <a:t>fertiliser</a:t>
                      </a:r>
                      <a:r>
                        <a:rPr lang="en-US" sz="2400" baseline="0" dirty="0" smtClean="0"/>
                        <a:t>, transportation, etc.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CUTS developing ideas…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991860"/>
            <a:ext cx="8115300" cy="96043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990600"/>
            <a:ext cx="8001000" cy="96043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Approach to competition issues in COMESA</a:t>
            </a:r>
            <a:b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MITIGATING KEY 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en-IN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05400"/>
            <a:ext cx="7772400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…And we continue to strive for well-functioning markets to benefit ordinary consumers and small  producers</a:t>
            </a:r>
            <a:endParaRPr lang="en-IN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Thank You!</a:t>
            </a:r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psm@cuts.org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www.cuts-ccier.org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11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659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001000" cy="6096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CUTS Capability of Competition Issues</a:t>
            </a:r>
            <a:endParaRPr lang="en-ZW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pPr marL="360363" indent="-29845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About CUTS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From a humble beginning to an international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30 years. Linking grassroots realities with national and international policy processes</a:t>
            </a:r>
          </a:p>
          <a:p>
            <a:pPr marL="360363" indent="-29845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7Up Model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Evidence based advocacy approach involving national stakeholders</a:t>
            </a:r>
          </a:p>
          <a:p>
            <a:pPr marL="360363" indent="-29845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Impacts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Stakeholder awareness and understanding; focused enforcement law; policy influence</a:t>
            </a:r>
          </a:p>
          <a:p>
            <a:pPr marL="360363" indent="-29845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Eastern, Southern and Western Africa; South and South-East Asia</a:t>
            </a:r>
          </a:p>
          <a:p>
            <a:pPr marL="360363" indent="-29845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African experience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CUTS has undertaken competition policy projects in nearly 20 countries in Sub-Saharan Africa, which includes contiguous countries and regions.</a:t>
            </a:r>
          </a:p>
          <a:p>
            <a:pPr marL="660400" indent="-660400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2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71596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Outline of Presentation</a:t>
            </a:r>
            <a:endParaRPr lang="en-IN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3001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Key Facts on CPL in COMESA region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Policy induced distortions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Problems in design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Challenges in implementation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CUTS initiatives to mitigate challenges</a:t>
            </a:r>
          </a:p>
          <a:p>
            <a:pPr marL="0" indent="0">
              <a:buNone/>
            </a:pPr>
            <a:endParaRPr lang="en-US" sz="2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806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98332"/>
            <a:ext cx="8107680" cy="73046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baseline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baseline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KEY FACTS</a:t>
            </a:r>
            <a:r>
              <a:rPr lang="en-US" sz="3200" b="1" baseline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baseline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countries adopted competition laws, but only few have achieved effective enforcement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Concentrated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markets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vested interest affect implementation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Policies distort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competition, beyond jurisdiction of CAs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political will, little SH support for competition reforms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Few champions of competition (state and non-state circles)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Anomalies in legislation and structure leads to confusion</a:t>
            </a:r>
          </a:p>
          <a:p>
            <a:r>
              <a:rPr lang="en-GB" sz="2400" dirty="0">
                <a:latin typeface="Times New Roman" pitchFamily="18" charset="0"/>
              </a:rPr>
              <a:t>Harmonisation of </a:t>
            </a:r>
            <a:r>
              <a:rPr lang="en-GB" sz="2400" dirty="0" smtClean="0">
                <a:latin typeface="Times New Roman" pitchFamily="18" charset="0"/>
              </a:rPr>
              <a:t>regional </a:t>
            </a:r>
            <a:r>
              <a:rPr lang="en-GB" sz="2400" dirty="0">
                <a:latin typeface="Times New Roman" pitchFamily="18" charset="0"/>
              </a:rPr>
              <a:t>&amp; n</a:t>
            </a:r>
            <a:r>
              <a:rPr lang="en-GB" sz="2400" dirty="0" smtClean="0">
                <a:latin typeface="Times New Roman" pitchFamily="18" charset="0"/>
              </a:rPr>
              <a:t>ational enforcement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0068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332"/>
            <a:ext cx="8229600" cy="730468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663300"/>
                </a:solidFill>
                <a:latin typeface="Times New Roman" pitchFamily="18" charset="0"/>
              </a:rPr>
              <a:t>POLICY INDUCED DISTORTIONS</a:t>
            </a:r>
            <a:endParaRPr lang="en-IN" sz="3200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>
            <a:normAutofit/>
          </a:bodyPr>
          <a:lstStyle/>
          <a:p>
            <a:pPr marL="349250" lvl="1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Malawi, some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sugar and beer enterprises granted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exclusive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concessions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9250" lvl="1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Mauritius, oligopolistic tendency in sugar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 marL="349250" lvl="1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Kenya, according to the Sugar Act, no two sugar factories can exist within a radius of 40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Kms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9250" lvl="1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Ethiopia, distortions in Cement and Mineral Water markets attributed to government decision to own &amp; run them</a:t>
            </a:r>
          </a:p>
          <a:p>
            <a:pPr marL="63500" lvl="1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162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098"/>
            <a:ext cx="8229600" cy="63850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663300"/>
                </a:solidFill>
                <a:latin typeface="Times New Roman" pitchFamily="18" charset="0"/>
              </a:rPr>
              <a:t>POLICY INDUCED DISTORTIONS-2</a:t>
            </a:r>
            <a:endParaRPr lang="en-IN" sz="3200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</p:spPr>
        <p:txBody>
          <a:bodyPr>
            <a:normAutofit/>
          </a:bodyPr>
          <a:lstStyle/>
          <a:p>
            <a:pPr marL="349250" lvl="1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Botswana,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(Botswana Meat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Corpn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enjoyed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monopoly position for exportation of beef, live animals and abuses its position</a:t>
            </a:r>
          </a:p>
          <a:p>
            <a:pPr marL="349250" lvl="1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Mozambique,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Govt.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granted monopoly rights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tobacco, cotton and sugar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sectors</a:t>
            </a:r>
          </a:p>
          <a:p>
            <a:pPr marL="349250" lvl="1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Etc….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779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CHALLENGES IN DESIGN</a:t>
            </a:r>
            <a:endParaRPr lang="en-ZW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7733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Often competition laws are drafted by foreign entities using templates and not based on ground realities and conditions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Enforcement proves difficult due to weaknesses in the law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Lack of functional autonomy affects the performance of the enforcement agency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Laws don’t specify coordination/cooperation with other sections of Govt.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Deptts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Agencies, Regulators)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Engagement with stakeholders is sometimes absent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7</a:t>
            </a:fld>
            <a:endParaRPr lang="en-Z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35B6-E301-427E-B2F5-E9E960EAB58B}" type="slidenum">
              <a:rPr lang="en-GB"/>
              <a:pPr/>
              <a:t>8</a:t>
            </a:fld>
            <a:endParaRPr lang="en-GB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8382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</a:rPr>
              <a:t>PROBLEMS IN IMPLEMENTATION</a:t>
            </a:r>
            <a:endParaRPr lang="en-US" sz="32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Competition reforms often not a priority for resource allocation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Functional autonomy of the competition authority is often compromised – unnecessary interferences is common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Selection of the Commissioners, CEO is often influenced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much emphasis on capacity building, training of staff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Non-availability of data/market information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Interface with other regulators not well-defined</a:t>
            </a:r>
          </a:p>
          <a:p>
            <a:pPr marL="0" indent="0">
              <a:buNone/>
            </a:pPr>
            <a:endParaRPr lang="en-ZW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153400" cy="914400"/>
          </a:xfr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Approach 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competition issues in COMESA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MITIGATING KEY CHALLENGES</a:t>
            </a:r>
            <a:endParaRPr lang="en-IN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A672-BECA-475A-9DC1-1DCE1E3312EC}" type="slidenum">
              <a:rPr lang="en-ZW" smtClean="0"/>
              <a:pPr/>
              <a:t>9</a:t>
            </a:fld>
            <a:endParaRPr lang="en-ZW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95946"/>
              </p:ext>
            </p:extLst>
          </p:nvPr>
        </p:nvGraphicFramePr>
        <p:xfrm>
          <a:off x="609600" y="2086302"/>
          <a:ext cx="7924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KEY ISSUES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CUTS INITIATIVES (Current &amp; Future)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Harmonisation</a:t>
                      </a:r>
                      <a:r>
                        <a:rPr lang="en-US" sz="2400" dirty="0" smtClean="0"/>
                        <a:t> of national competition</a:t>
                      </a:r>
                      <a:r>
                        <a:rPr lang="en-US" sz="2400" baseline="0" dirty="0" smtClean="0"/>
                        <a:t> enforcement process with regional integration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CUTS project</a:t>
                      </a:r>
                      <a:r>
                        <a:rPr lang="en-US" sz="2400" baseline="0" dirty="0" smtClean="0"/>
                        <a:t> in 5 EAC members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Generating background information for </a:t>
                      </a:r>
                      <a:r>
                        <a:rPr lang="en-US" sz="2400" baseline="0" dirty="0" smtClean="0"/>
                        <a:t>competition enforcement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CUTS assignment for MINICOM, Rwanda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Capacity building for competition enforcement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r>
                        <a:rPr lang="en-US" sz="2400" baseline="0" dirty="0" smtClean="0"/>
                        <a:t>raining module and Courses developed by CUTS (CIRC)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7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563</Words>
  <Application>Microsoft Office PowerPoint</Application>
  <PresentationFormat>On-screen Show (4:3)</PresentationFormat>
  <Paragraphs>81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Some bottlenecks to competition enforcement in COMESA &amp; possible mitigation – CUTS views</vt:lpstr>
      <vt:lpstr>CUTS Capability of Competition Issues</vt:lpstr>
      <vt:lpstr>Outline of Presentation</vt:lpstr>
      <vt:lpstr> KEY FACTS </vt:lpstr>
      <vt:lpstr>POLICY INDUCED DISTORTIONS</vt:lpstr>
      <vt:lpstr>POLICY INDUCED DISTORTIONS-2</vt:lpstr>
      <vt:lpstr>CHALLENGES IN DESIGN</vt:lpstr>
      <vt:lpstr>PROBLEMS IN IMPLEMENTATION</vt:lpstr>
      <vt:lpstr>Approach to competition issues in COMESA MITIGATING KEY 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challenges in SSA- CUTS Perspective</dc:title>
  <dc:creator>Rijit Sengupta</dc:creator>
  <cp:lastModifiedBy>USER-09</cp:lastModifiedBy>
  <cp:revision>92</cp:revision>
  <cp:lastPrinted>2012-02-29T09:24:23Z</cp:lastPrinted>
  <dcterms:created xsi:type="dcterms:W3CDTF">2012-02-20T12:59:19Z</dcterms:created>
  <dcterms:modified xsi:type="dcterms:W3CDTF">2013-09-02T04:52:51Z</dcterms:modified>
</cp:coreProperties>
</file>