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3"/>
  </p:handoutMasterIdLst>
  <p:sldIdLst>
    <p:sldId id="256" r:id="rId2"/>
    <p:sldId id="265" r:id="rId3"/>
    <p:sldId id="260" r:id="rId4"/>
    <p:sldId id="261" r:id="rId5"/>
    <p:sldId id="262" r:id="rId6"/>
    <p:sldId id="257" r:id="rId7"/>
    <p:sldId id="258" r:id="rId8"/>
    <p:sldId id="264" r:id="rId9"/>
    <p:sldId id="259" r:id="rId10"/>
    <p:sldId id="263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994" autoAdjust="0"/>
    <p:restoredTop sz="94624" autoAdjust="0"/>
  </p:normalViewPr>
  <p:slideViewPr>
    <p:cSldViewPr>
      <p:cViewPr>
        <p:scale>
          <a:sx n="51" d="100"/>
          <a:sy n="51" d="100"/>
        </p:scale>
        <p:origin x="-1014" y="-4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D6A0C-BE03-4B9B-90A8-6E8270342072}" type="datetimeFigureOut">
              <a:rPr lang="en-US" smtClean="0"/>
              <a:t>4/7/2012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2F6067-2460-49E9-8578-4ED88B8976A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6A2C-1C73-4B87-A895-E44E0BE50EBA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1EB12-1C82-4A05-A7B9-1B31C39046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6A2C-1C73-4B87-A895-E44E0BE50EBA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1EB12-1C82-4A05-A7B9-1B31C39046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6A2C-1C73-4B87-A895-E44E0BE50EBA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1EB12-1C82-4A05-A7B9-1B31C39046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6A2C-1C73-4B87-A895-E44E0BE50EBA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1EB12-1C82-4A05-A7B9-1B31C39046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6A2C-1C73-4B87-A895-E44E0BE50EBA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1EB12-1C82-4A05-A7B9-1B31C39046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6A2C-1C73-4B87-A895-E44E0BE50EBA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1EB12-1C82-4A05-A7B9-1B31C39046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6A2C-1C73-4B87-A895-E44E0BE50EBA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1EB12-1C82-4A05-A7B9-1B31C39046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6A2C-1C73-4B87-A895-E44E0BE50EBA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1EB12-1C82-4A05-A7B9-1B31C39046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6A2C-1C73-4B87-A895-E44E0BE50EBA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1EB12-1C82-4A05-A7B9-1B31C39046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6A2C-1C73-4B87-A895-E44E0BE50EBA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F1EB12-1C82-4A05-A7B9-1B31C39046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166A2C-1C73-4B87-A895-E44E0BE50EBA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AF1EB12-1C82-4A05-A7B9-1B31C39046B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166A2C-1C73-4B87-A895-E44E0BE50EBA}" type="datetimeFigureOut">
              <a:rPr lang="en-US" smtClean="0"/>
              <a:pPr/>
              <a:t>4/7/2012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AF1EB12-1C82-4A05-A7B9-1B31C39046B6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3810000"/>
          </a:xfrm>
          <a:solidFill>
            <a:schemeClr val="accent2"/>
          </a:solidFill>
        </p:spPr>
        <p:txBody>
          <a:bodyPr anchor="t">
            <a:normAutofit/>
          </a:bodyPr>
          <a:lstStyle/>
          <a:p>
            <a:pPr marL="914400" indent="-914400" algn="ctr"/>
            <a:r>
              <a:rPr lang="en-US" sz="6600" b="1" dirty="0" smtClean="0">
                <a:solidFill>
                  <a:schemeClr val="tx1"/>
                </a:solidFill>
              </a:rPr>
              <a:t>Role of CSOs in promoting Renewable </a:t>
            </a:r>
            <a:r>
              <a:rPr lang="en-US" sz="6600" b="1" dirty="0" smtClean="0">
                <a:solidFill>
                  <a:schemeClr val="tx1"/>
                </a:solidFill>
              </a:rPr>
              <a:t>Energy </a:t>
            </a:r>
            <a:endParaRPr lang="en-US" sz="6600" b="1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657600"/>
            <a:ext cx="7854696" cy="1752600"/>
          </a:xfrm>
        </p:spPr>
        <p:txBody>
          <a:bodyPr>
            <a:normAutofit/>
          </a:bodyPr>
          <a:lstStyle/>
          <a:p>
            <a:endParaRPr lang="en-US" sz="5600" dirty="0" smtClean="0"/>
          </a:p>
          <a:p>
            <a:pPr marL="914400" indent="-914400" algn="l">
              <a:buFont typeface="+mj-lt"/>
              <a:buAutoNum type="arabicPeriod"/>
            </a:pPr>
            <a:endParaRPr lang="en-US" sz="5600" dirty="0" smtClean="0"/>
          </a:p>
          <a:p>
            <a:pPr marL="914400" indent="-914400" algn="l">
              <a:buFont typeface="+mj-lt"/>
              <a:buAutoNum type="arabicPeriod"/>
            </a:pPr>
            <a:endParaRPr lang="en-US" sz="5600" dirty="0" smtClean="0"/>
          </a:p>
          <a:p>
            <a:pPr marL="514350" indent="-514350" algn="l">
              <a:buFont typeface="+mj-lt"/>
              <a:buAutoNum type="arabicPeriod"/>
            </a:pP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6781800" cy="972312"/>
          </a:xfrm>
        </p:spPr>
        <p:txBody>
          <a:bodyPr/>
          <a:lstStyle/>
          <a:p>
            <a:r>
              <a:rPr lang="en-US" dirty="0" smtClean="0"/>
              <a:t>Success indicators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770120"/>
          </a:xfrm>
        </p:spPr>
        <p:txBody>
          <a:bodyPr/>
          <a:lstStyle/>
          <a:p>
            <a:r>
              <a:rPr lang="en-US" dirty="0" smtClean="0"/>
              <a:t>Increase in number of people using RE run appliances </a:t>
            </a:r>
          </a:p>
          <a:p>
            <a:r>
              <a:rPr lang="en-US" dirty="0" smtClean="0"/>
              <a:t>Increase in number of people participating in awareness programme</a:t>
            </a:r>
          </a:p>
          <a:p>
            <a:r>
              <a:rPr lang="en-US" dirty="0" smtClean="0"/>
              <a:t>Achievements of govt. programmes on RE </a:t>
            </a:r>
          </a:p>
          <a:p>
            <a:r>
              <a:rPr lang="en-US" dirty="0" smtClean="0"/>
              <a:t>Energy self-reliance </a:t>
            </a:r>
          </a:p>
          <a:p>
            <a:r>
              <a:rPr lang="en-US" dirty="0" smtClean="0"/>
              <a:t>Proper use of domestic and agriculture waste </a:t>
            </a:r>
          </a:p>
          <a:p>
            <a:r>
              <a:rPr lang="en-US" dirty="0" smtClean="0"/>
              <a:t>Access to organic fertilizer for agriculture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066800"/>
          </a:xfrm>
        </p:spPr>
        <p:txBody>
          <a:bodyPr/>
          <a:lstStyle/>
          <a:p>
            <a:r>
              <a:rPr lang="en-US" dirty="0" smtClean="0"/>
              <a:t>Conclusion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/>
          <a:lstStyle/>
          <a:p>
            <a:r>
              <a:rPr lang="en-US" dirty="0" smtClean="0"/>
              <a:t>There is a need to work for RE for energy sustainability and conservation of environment </a:t>
            </a:r>
          </a:p>
          <a:p>
            <a:r>
              <a:rPr lang="en-US" dirty="0" smtClean="0"/>
              <a:t>Proven RE technology are available in market </a:t>
            </a:r>
          </a:p>
          <a:p>
            <a:r>
              <a:rPr lang="en-US" dirty="0" smtClean="0"/>
              <a:t>Enough potentiality of RE is existing but people need to be encouraged and provide support for its use </a:t>
            </a:r>
          </a:p>
          <a:p>
            <a:r>
              <a:rPr lang="en-US" dirty="0" smtClean="0"/>
              <a:t>CSOs has credibility and good rapport with community </a:t>
            </a:r>
          </a:p>
          <a:p>
            <a:r>
              <a:rPr lang="en-US" dirty="0" smtClean="0"/>
              <a:t>CSOs are have strength to promote RE in a an effective manner   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Presentation objective </a:t>
            </a:r>
          </a:p>
          <a:p>
            <a:endParaRPr lang="en-US" dirty="0" smtClean="0"/>
          </a:p>
          <a:p>
            <a:r>
              <a:rPr lang="en-US" dirty="0" smtClean="0"/>
              <a:t>Intervention area </a:t>
            </a:r>
          </a:p>
          <a:p>
            <a:endParaRPr lang="en-US" dirty="0" smtClean="0"/>
          </a:p>
          <a:p>
            <a:r>
              <a:rPr lang="en-US" dirty="0" smtClean="0"/>
              <a:t>Implementation strategy </a:t>
            </a:r>
          </a:p>
          <a:p>
            <a:endParaRPr lang="en-US" dirty="0" smtClean="0"/>
          </a:p>
          <a:p>
            <a:r>
              <a:rPr lang="en-US" dirty="0" smtClean="0"/>
              <a:t>Intervention outcomes </a:t>
            </a:r>
          </a:p>
          <a:p>
            <a:endParaRPr lang="en-US" dirty="0" smtClean="0"/>
          </a:p>
          <a:p>
            <a:r>
              <a:rPr lang="en-US" dirty="0" smtClean="0"/>
              <a:t>Success indicators </a:t>
            </a:r>
          </a:p>
          <a:p>
            <a:endParaRPr lang="en-US" dirty="0" smtClean="0"/>
          </a:p>
          <a:p>
            <a:r>
              <a:rPr lang="en-US" dirty="0" smtClean="0"/>
              <a:t>Conclusion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19912"/>
          </a:xfrm>
        </p:spPr>
        <p:txBody>
          <a:bodyPr/>
          <a:lstStyle/>
          <a:p>
            <a:r>
              <a:rPr lang="en-US" dirty="0" smtClean="0"/>
              <a:t>O</a:t>
            </a:r>
            <a:r>
              <a:rPr lang="en-US" dirty="0" smtClean="0"/>
              <a:t>bjective of the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610600" cy="4389120"/>
          </a:xfrm>
        </p:spPr>
        <p:txBody>
          <a:bodyPr/>
          <a:lstStyle/>
          <a:p>
            <a:r>
              <a:rPr lang="en-US" sz="2800" dirty="0" smtClean="0"/>
              <a:t>To offer viable solution to promote RE for conservation of environment </a:t>
            </a:r>
          </a:p>
          <a:p>
            <a:endParaRPr lang="en-US" sz="2800" dirty="0" smtClean="0"/>
          </a:p>
          <a:p>
            <a:r>
              <a:rPr lang="en-US" sz="2800" dirty="0" smtClean="0"/>
              <a:t>To explore scope of sustainable energy sources for mass use  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990600"/>
            <a:ext cx="8534400" cy="838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Proposed stakeholders of intervention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57600"/>
          </a:xfrm>
        </p:spPr>
        <p:txBody>
          <a:bodyPr/>
          <a:lstStyle/>
          <a:p>
            <a:r>
              <a:rPr lang="en-US" dirty="0" smtClean="0"/>
              <a:t>Domestic consumers </a:t>
            </a:r>
            <a:endParaRPr lang="en-US" dirty="0" smtClean="0"/>
          </a:p>
          <a:p>
            <a:r>
              <a:rPr lang="en-US" dirty="0" smtClean="0"/>
              <a:t>Agriculture consumers </a:t>
            </a:r>
            <a:endParaRPr lang="en-US" dirty="0" smtClean="0"/>
          </a:p>
          <a:p>
            <a:r>
              <a:rPr lang="en-US" dirty="0" smtClean="0"/>
              <a:t>Public </a:t>
            </a:r>
            <a:r>
              <a:rPr lang="en-US" dirty="0" smtClean="0"/>
              <a:t>institutional consumers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 sources for domestics </a:t>
            </a:r>
            <a:r>
              <a:rPr lang="en-US" dirty="0" smtClean="0"/>
              <a:t>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Solar </a:t>
            </a:r>
            <a:r>
              <a:rPr lang="en-US" dirty="0" smtClean="0"/>
              <a:t>lantern</a:t>
            </a:r>
            <a:endParaRPr lang="en-US" dirty="0" smtClean="0"/>
          </a:p>
          <a:p>
            <a:r>
              <a:rPr lang="en-US" dirty="0" smtClean="0"/>
              <a:t>Solar cooker</a:t>
            </a:r>
          </a:p>
          <a:p>
            <a:r>
              <a:rPr lang="en-US" dirty="0" smtClean="0"/>
              <a:t>Solar heater</a:t>
            </a:r>
          </a:p>
          <a:p>
            <a:r>
              <a:rPr lang="en-US" dirty="0" smtClean="0"/>
              <a:t>Solar </a:t>
            </a:r>
            <a:r>
              <a:rPr lang="en-US" dirty="0" smtClean="0"/>
              <a:t>RO </a:t>
            </a:r>
            <a:r>
              <a:rPr lang="en-US" dirty="0" smtClean="0"/>
              <a:t>plant</a:t>
            </a:r>
            <a:endParaRPr lang="en-US" dirty="0" smtClean="0"/>
          </a:p>
          <a:p>
            <a:r>
              <a:rPr lang="en-US" dirty="0" smtClean="0"/>
              <a:t>Compact Bio-gas 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RE sources for Agriculture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>
              <a:solidFill>
                <a:srgbClr val="00B0F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S</a:t>
            </a:r>
            <a:r>
              <a:rPr lang="en-US" sz="2400" dirty="0" smtClean="0">
                <a:solidFill>
                  <a:srgbClr val="002060"/>
                </a:solidFill>
              </a:rPr>
              <a:t>olar </a:t>
            </a:r>
            <a:r>
              <a:rPr lang="en-US" sz="2400" dirty="0" smtClean="0">
                <a:solidFill>
                  <a:srgbClr val="002060"/>
                </a:solidFill>
              </a:rPr>
              <a:t>pump set for irrigation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Solar Cold storage 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Solar drying</a:t>
            </a:r>
            <a:r>
              <a:rPr lang="en-US" sz="2400" dirty="0" smtClean="0">
                <a:solidFill>
                  <a:srgbClr val="002060"/>
                </a:solidFill>
              </a:rPr>
              <a:t>, grading &amp; packing </a:t>
            </a:r>
            <a:endParaRPr lang="en-US" sz="2400" dirty="0" smtClean="0">
              <a:solidFill>
                <a:srgbClr val="002060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>
                <a:solidFill>
                  <a:srgbClr val="002060"/>
                </a:solidFill>
              </a:rPr>
              <a:t>Mini </a:t>
            </a:r>
            <a:r>
              <a:rPr lang="en-US" sz="2400" dirty="0" smtClean="0">
                <a:solidFill>
                  <a:srgbClr val="002060"/>
                </a:solidFill>
              </a:rPr>
              <a:t>wind mill for R.E</a:t>
            </a:r>
          </a:p>
          <a:p>
            <a:pPr marL="457200" indent="-457200">
              <a:buFont typeface="+mj-lt"/>
              <a:buAutoNum type="arabicPeriod"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457200" indent="-457200">
              <a:buNone/>
            </a:pPr>
            <a:endParaRPr lang="en-US" sz="2400" dirty="0" smtClean="0">
              <a:solidFill>
                <a:srgbClr val="002060"/>
              </a:solidFill>
            </a:endParaRPr>
          </a:p>
          <a:p>
            <a:pPr marL="457200" indent="-457200">
              <a:buAutoNum type="arabicPlain" startAt="2"/>
            </a:pPr>
            <a:endParaRPr lang="en-US" sz="2400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33400"/>
            <a:ext cx="8229600" cy="743712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Public institute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School, hospitals, &amp; collages- lighting , heating &amp; cooking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Street light in Govt. office, </a:t>
            </a:r>
            <a:r>
              <a:rPr lang="en-US" dirty="0" err="1" smtClean="0"/>
              <a:t>panchayat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 of waste generated in temples, </a:t>
            </a:r>
            <a:r>
              <a:rPr lang="en-US" dirty="0" err="1" smtClean="0"/>
              <a:t>dhaba</a:t>
            </a:r>
            <a:r>
              <a:rPr lang="en-US" dirty="0" smtClean="0"/>
              <a:t>, hotels etc for bio-gas; solar lighting in these institutions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Solar lighting in Dairy </a:t>
            </a:r>
            <a:r>
              <a:rPr lang="en-US" dirty="0" smtClean="0"/>
              <a:t>&amp; </a:t>
            </a:r>
            <a:r>
              <a:rPr lang="en-US" dirty="0" smtClean="0"/>
              <a:t>commercial </a:t>
            </a:r>
            <a:endParaRPr lang="en-US" dirty="0" smtClean="0"/>
          </a:p>
          <a:p>
            <a:pPr marL="514350" indent="-51435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896112"/>
          </a:xfrm>
        </p:spPr>
        <p:txBody>
          <a:bodyPr/>
          <a:lstStyle/>
          <a:p>
            <a:r>
              <a:rPr lang="en-US" dirty="0" smtClean="0"/>
              <a:t>Implementation strategy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382000" cy="510540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Awareness </a:t>
            </a:r>
            <a:r>
              <a:rPr lang="en-US" dirty="0" smtClean="0"/>
              <a:t>programme- street play, rally, small group discussion, IEC materials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Demonstration of proven technology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Exposure to existing RE initiatives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Interaction with existing users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Targeted stakeholders- women, children, management of institutions, PRI members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Behaviour</a:t>
            </a:r>
            <a:r>
              <a:rPr lang="en-US" dirty="0" smtClean="0"/>
              <a:t> </a:t>
            </a:r>
            <a:r>
              <a:rPr lang="en-US" dirty="0" smtClean="0"/>
              <a:t>change workshops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Liasioning</a:t>
            </a:r>
            <a:r>
              <a:rPr lang="en-US" dirty="0" smtClean="0"/>
              <a:t>  with govt. institutions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Networking and collective work of NGOs working with energy issues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8229600" cy="819912"/>
          </a:xfrm>
        </p:spPr>
        <p:txBody>
          <a:bodyPr/>
          <a:lstStyle/>
          <a:p>
            <a:pPr algn="ctr"/>
            <a:r>
              <a:rPr lang="en-US" dirty="0" smtClean="0"/>
              <a:t>O</a:t>
            </a:r>
            <a:r>
              <a:rPr lang="en-US" dirty="0" smtClean="0"/>
              <a:t>utcome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/>
          </a:bodyPr>
          <a:lstStyle/>
          <a:p>
            <a:r>
              <a:rPr lang="en-US" sz="3300" dirty="0" smtClean="0"/>
              <a:t>Increase in awareness for importance of RE </a:t>
            </a:r>
          </a:p>
          <a:p>
            <a:r>
              <a:rPr lang="en-US" sz="3300" dirty="0" smtClean="0"/>
              <a:t>Increase in level of preparedness to accept RE technology  </a:t>
            </a:r>
          </a:p>
          <a:p>
            <a:r>
              <a:rPr lang="en-US" sz="3300" dirty="0" smtClean="0"/>
              <a:t>Increase in use of RE run appliances </a:t>
            </a:r>
          </a:p>
          <a:p>
            <a:r>
              <a:rPr lang="en-US" sz="3300" dirty="0" smtClean="0"/>
              <a:t>Develop market leading to access to better products </a:t>
            </a:r>
          </a:p>
          <a:p>
            <a:endParaRPr lang="en-US" sz="33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170</TotalTime>
  <Words>334</Words>
  <Application>Microsoft Office PowerPoint</Application>
  <PresentationFormat>On-screen Show (4:3)</PresentationFormat>
  <Paragraphs>70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Flow</vt:lpstr>
      <vt:lpstr>Role of CSOs in promoting Renewable Energy </vt:lpstr>
      <vt:lpstr>Outline </vt:lpstr>
      <vt:lpstr>Objective of the presentation</vt:lpstr>
      <vt:lpstr>Proposed stakeholders of intervention </vt:lpstr>
      <vt:lpstr>RE sources for domestics use</vt:lpstr>
      <vt:lpstr>RE sources for Agriculture use</vt:lpstr>
      <vt:lpstr>Public institute</vt:lpstr>
      <vt:lpstr>Implementation strategy </vt:lpstr>
      <vt:lpstr>Outcome</vt:lpstr>
      <vt:lpstr>Success indicators </vt:lpstr>
      <vt:lpstr>Conclusion 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Renewable Energy</dc:title>
  <dc:creator>TOSHIBA</dc:creator>
  <cp:lastModifiedBy>TOSHIBA</cp:lastModifiedBy>
  <cp:revision>27</cp:revision>
  <dcterms:created xsi:type="dcterms:W3CDTF">2012-04-06T15:05:31Z</dcterms:created>
  <dcterms:modified xsi:type="dcterms:W3CDTF">2012-04-07T05:06:30Z</dcterms:modified>
</cp:coreProperties>
</file>