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7" r:id="rId3"/>
    <p:sldId id="265" r:id="rId4"/>
    <p:sldId id="278" r:id="rId5"/>
    <p:sldId id="298" r:id="rId6"/>
    <p:sldId id="302" r:id="rId7"/>
    <p:sldId id="299" r:id="rId8"/>
    <p:sldId id="300" r:id="rId9"/>
    <p:sldId id="301" r:id="rId10"/>
    <p:sldId id="303" r:id="rId11"/>
    <p:sldId id="304" r:id="rId12"/>
    <p:sldId id="305" r:id="rId13"/>
    <p:sldId id="307" r:id="rId14"/>
    <p:sldId id="308" r:id="rId15"/>
    <p:sldId id="306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4"/>
    <a:srgbClr val="0000BC"/>
    <a:srgbClr val="007033"/>
    <a:srgbClr val="00823B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6" autoAdjust="0"/>
  </p:normalViewPr>
  <p:slideViewPr>
    <p:cSldViewPr>
      <p:cViewPr>
        <p:scale>
          <a:sx n="73" d="100"/>
          <a:sy n="73" d="100"/>
        </p:scale>
        <p:origin x="-3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Friday, August 08,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BC592-1A19-4C9D-8D4F-0ADC63349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761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Friday, August 08, 2014</a:t>
            </a:r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240BA-9A61-4649-AFD5-398A9090E7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0242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472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40BA-9A61-4649-AFD5-398A9090E768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August 08, 2014</a:t>
            </a:r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00E4-B9DF-45E1-A6F2-68CA60790D15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66ED-2050-4271-B820-A91FDE04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appyhippu@gmail.com" TargetMode="External"/><Relationship Id="rId2" Type="http://schemas.openxmlformats.org/officeDocument/2006/relationships/hyperlink" Target="mailto:hsknathan@nias.iisc.ernet.i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1371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C00000"/>
                </a:solidFill>
              </a:rPr>
              <a:t>Think global act regional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– Setting the agenda through Global grid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2861171"/>
            <a:ext cx="86868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spc="80" dirty="0">
                <a:latin typeface="Arial Narrow" pitchFamily="34" charset="0"/>
                <a:cs typeface="+mn-cs"/>
              </a:rPr>
              <a:t>Hippu Salk </a:t>
            </a:r>
            <a:r>
              <a:rPr lang="en-GB" sz="2400" b="1" spc="80" dirty="0" err="1">
                <a:latin typeface="Arial Narrow" pitchFamily="34" charset="0"/>
                <a:cs typeface="+mn-cs"/>
              </a:rPr>
              <a:t>Kristle</a:t>
            </a:r>
            <a:r>
              <a:rPr lang="en-GB" sz="2400" b="1" spc="80" dirty="0">
                <a:latin typeface="Arial Narrow" pitchFamily="34" charset="0"/>
                <a:cs typeface="+mn-cs"/>
              </a:rPr>
              <a:t> </a:t>
            </a:r>
            <a:r>
              <a:rPr lang="en-GB" sz="2400" b="1" spc="80" dirty="0" smtClean="0">
                <a:latin typeface="Arial Narrow" pitchFamily="34" charset="0"/>
                <a:cs typeface="+mn-cs"/>
              </a:rPr>
              <a:t>Nathan</a:t>
            </a:r>
            <a:endParaRPr lang="en-GB" sz="2200" b="1" spc="80" dirty="0">
              <a:latin typeface="Arial Narrow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3000" y="3317285"/>
            <a:ext cx="6858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>
                <a:solidFill>
                  <a:srgbClr val="0000BC"/>
                </a:solidFill>
                <a:latin typeface="Calibri" pitchFamily="34" charset="0"/>
              </a:rPr>
              <a:t>National Institute of Advanced </a:t>
            </a:r>
            <a:r>
              <a:rPr lang="en-US" sz="2200" b="1" dirty="0" smtClean="0">
                <a:solidFill>
                  <a:srgbClr val="0000BC"/>
                </a:solidFill>
                <a:latin typeface="Calibri" pitchFamily="34" charset="0"/>
              </a:rPr>
              <a:t>Studies (NIAS)</a:t>
            </a:r>
            <a:endParaRPr lang="en-US" sz="2200" b="1" dirty="0">
              <a:solidFill>
                <a:srgbClr val="0000BC"/>
              </a:solidFill>
              <a:latin typeface="Calibri" pitchFamily="34" charset="0"/>
            </a:endParaRPr>
          </a:p>
          <a:p>
            <a:pPr algn="ctr"/>
            <a:r>
              <a:rPr lang="en-US" sz="2200" dirty="0" smtClean="0">
                <a:latin typeface="Calibri" pitchFamily="34" charset="0"/>
              </a:rPr>
              <a:t>Bangalore, India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843796" y="6226587"/>
            <a:ext cx="17188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Kolkata, India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65094" y="5814925"/>
            <a:ext cx="2333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b="1" dirty="0" smtClean="0"/>
              <a:t>August 07‒08, 2014 </a:t>
            </a:r>
            <a:endParaRPr lang="en-IN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461210" y="5329535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solidFill>
                  <a:srgbClr val="C00000"/>
                </a:solidFill>
              </a:rPr>
              <a:t>REGIONAL COOPERATION FOR ENERGY SECURITY IN SOUTH ASIA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5358" y="4952547"/>
            <a:ext cx="2006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000064"/>
                </a:solidFill>
              </a:rPr>
              <a:t>CUTS </a:t>
            </a:r>
            <a:r>
              <a:rPr lang="en-IN" b="1" dirty="0" smtClean="0">
                <a:solidFill>
                  <a:srgbClr val="000064"/>
                </a:solidFill>
              </a:rPr>
              <a:t>CONFERENCE</a:t>
            </a:r>
            <a:endParaRPr lang="en-IN" b="1" dirty="0">
              <a:solidFill>
                <a:srgbClr val="00006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64"/>
                </a:solidFill>
              </a:rPr>
              <a:t>Keynote Presentation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Support for Global Grid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800" y="762000"/>
            <a:ext cx="1574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Individuals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5326" y="1295400"/>
            <a:ext cx="8444132" cy="842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Al Gore, Boutros Boutros-Ghali, the Dalai Lama, Desmond M. Tutu, and Dr. Jonas Salk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04800" y="2286000"/>
            <a:ext cx="1935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Organizations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5326" y="2819400"/>
            <a:ext cx="8444132" cy="1636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African Unity</a:t>
            </a:r>
          </a:p>
          <a:p>
            <a:pPr>
              <a:lnSpc>
                <a:spcPct val="114000"/>
              </a:lnSpc>
            </a:pPr>
            <a:r>
              <a:rPr lang="en-IN" sz="2200" dirty="0" smtClean="0"/>
              <a:t>International Union for Conservation of Nature </a:t>
            </a:r>
          </a:p>
          <a:p>
            <a:pPr>
              <a:lnSpc>
                <a:spcPct val="114000"/>
              </a:lnSpc>
            </a:pPr>
            <a:r>
              <a:rPr lang="en-US" sz="2200" dirty="0" smtClean="0"/>
              <a:t>United Nations and its agencies</a:t>
            </a:r>
          </a:p>
          <a:p>
            <a:pPr>
              <a:lnSpc>
                <a:spcPct val="114000"/>
              </a:lnSpc>
            </a:pPr>
            <a:r>
              <a:rPr lang="en-US" sz="2200" dirty="0" smtClean="0"/>
              <a:t>Ministries of some national governments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04800" y="4567535"/>
            <a:ext cx="267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Assessment studies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9342" y="5091440"/>
            <a:ext cx="8444132" cy="1636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Nationally simple</a:t>
            </a:r>
          </a:p>
          <a:p>
            <a:pPr>
              <a:lnSpc>
                <a:spcPct val="114000"/>
              </a:lnSpc>
            </a:pPr>
            <a:r>
              <a:rPr lang="en-IN" sz="2200" dirty="0" smtClean="0"/>
              <a:t>Theoretically undisputable</a:t>
            </a:r>
          </a:p>
          <a:p>
            <a:pPr>
              <a:lnSpc>
                <a:spcPct val="114000"/>
              </a:lnSpc>
            </a:pPr>
            <a:r>
              <a:rPr lang="en-US" sz="2200" dirty="0" smtClean="0"/>
              <a:t>Technically/technologically feasible</a:t>
            </a:r>
          </a:p>
          <a:p>
            <a:pPr>
              <a:lnSpc>
                <a:spcPct val="114000"/>
              </a:lnSpc>
            </a:pPr>
            <a:r>
              <a:rPr lang="en-US" sz="2200" dirty="0" smtClean="0"/>
              <a:t>Economically doable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Challenges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838200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Sheer dimension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372457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Multiple stakeholders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905857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Diverse political and legal regime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1000" y="4278777"/>
            <a:ext cx="5619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0064"/>
                </a:solidFill>
              </a:rPr>
              <a:t>In the absence of strong global institutions</a:t>
            </a:r>
            <a:endParaRPr lang="en-US" sz="2400" b="1" i="1" dirty="0">
              <a:solidFill>
                <a:srgbClr val="00006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9868" y="4800600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Who will invest and why?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5334857"/>
            <a:ext cx="8444132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Who will regulate and how?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5846328"/>
            <a:ext cx="8444132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Who will protect?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2467331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Security complexities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3048000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Cyber-terrorists; global black-outs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3598299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Cultural aspects – ‘imposed’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In short…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838200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i="1" dirty="0" smtClean="0">
                <a:solidFill>
                  <a:srgbClr val="000064"/>
                </a:solidFill>
              </a:rPr>
              <a:t>Inevitable</a:t>
            </a:r>
            <a:r>
              <a:rPr lang="en-US" sz="2200" dirty="0" smtClean="0"/>
              <a:t> -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235242"/>
            <a:ext cx="7605932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as more and more appliance move to electric – electric vehicles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80868" y="1708484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as fossil fuel depletes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2286000"/>
            <a:ext cx="8444132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i="1" dirty="0" smtClean="0">
                <a:solidFill>
                  <a:srgbClr val="000064"/>
                </a:solidFill>
              </a:rPr>
              <a:t>Equitable</a:t>
            </a:r>
            <a:r>
              <a:rPr lang="en-US" sz="2200" dirty="0" smtClean="0"/>
              <a:t> -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2683042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the problem with energy is NOT </a:t>
            </a:r>
            <a:r>
              <a:rPr lang="en-US" sz="2200" u="sng" dirty="0" smtClean="0"/>
              <a:t>supply</a:t>
            </a:r>
            <a:r>
              <a:rPr lang="en-US" sz="2200" dirty="0" smtClean="0"/>
              <a:t>, BUT </a:t>
            </a:r>
            <a:r>
              <a:rPr lang="en-US" sz="2200" u="sng" dirty="0" smtClean="0"/>
              <a:t>distribution</a:t>
            </a:r>
            <a:r>
              <a:rPr lang="en-US" sz="2200" dirty="0" smtClean="0"/>
              <a:t>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80868" y="3156284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connects remote areas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82842" y="3645568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balances the mismatch in demand and supply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4328215"/>
            <a:ext cx="8444132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i="1" dirty="0" smtClean="0">
                <a:solidFill>
                  <a:srgbClr val="000064"/>
                </a:solidFill>
              </a:rPr>
              <a:t>Diversify the supply</a:t>
            </a:r>
            <a:r>
              <a:rPr lang="en-US" sz="2200" dirty="0" smtClean="0"/>
              <a:t> -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66800" y="4800600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with more </a:t>
            </a:r>
            <a:r>
              <a:rPr lang="en-US" sz="2200" dirty="0" err="1" smtClean="0"/>
              <a:t>renewables</a:t>
            </a:r>
            <a:r>
              <a:rPr lang="en-US" sz="2200" dirty="0" smtClean="0"/>
              <a:t>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9184" y="5483247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b="1" dirty="0" smtClean="0"/>
              <a:t>Global energy internet</a:t>
            </a:r>
            <a:r>
              <a:rPr lang="en-US" sz="2200" dirty="0" smtClean="0"/>
              <a:t>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Indian situation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854242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>
                <a:solidFill>
                  <a:srgbClr val="000064"/>
                </a:solidFill>
              </a:rPr>
              <a:t>Centrality to South Asia</a:t>
            </a:r>
            <a:r>
              <a:rPr lang="en-US" sz="2200" dirty="0" smtClean="0"/>
              <a:t>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235242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1378602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>
                <a:solidFill>
                  <a:srgbClr val="000064"/>
                </a:solidFill>
              </a:rPr>
              <a:t>One nation – one grid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1828800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Jan 01, 2014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80868" y="2286000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South – North got interconnected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4191000"/>
            <a:ext cx="8444132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>
                <a:solidFill>
                  <a:srgbClr val="000064"/>
                </a:solidFill>
              </a:rPr>
              <a:t>Desert power development</a:t>
            </a:r>
            <a:r>
              <a:rPr lang="en-US" sz="2200" dirty="0" smtClean="0"/>
              <a:t> -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4716" y="3190431"/>
            <a:ext cx="7605932" cy="86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One of the largest interconnected grid – 232 GW with additional 15% captive power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2744057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A single efficient market – increases trading potential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648200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Power grid corporation of India December, 2013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80868" y="5105400"/>
            <a:ext cx="7834532" cy="86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5-10% of desert areas of </a:t>
            </a:r>
            <a:r>
              <a:rPr lang="en-US" sz="2200" dirty="0" err="1" smtClean="0"/>
              <a:t>Thar</a:t>
            </a:r>
            <a:r>
              <a:rPr lang="en-US" sz="2200" dirty="0" smtClean="0"/>
              <a:t> (Rajasthan), </a:t>
            </a:r>
            <a:r>
              <a:rPr lang="en-US" sz="2200" dirty="0" err="1" smtClean="0"/>
              <a:t>Rann</a:t>
            </a:r>
            <a:r>
              <a:rPr lang="en-US" sz="2200" dirty="0" smtClean="0"/>
              <a:t> of Kutch (Gujarat), </a:t>
            </a:r>
            <a:r>
              <a:rPr lang="en-US" sz="2200" dirty="0" err="1" smtClean="0"/>
              <a:t>Ladakh</a:t>
            </a:r>
            <a:r>
              <a:rPr lang="en-US" sz="2200" dirty="0" smtClean="0"/>
              <a:t> (J &amp; K), and </a:t>
            </a:r>
            <a:r>
              <a:rPr lang="en-US" sz="2200" dirty="0" err="1" smtClean="0"/>
              <a:t>Lahul</a:t>
            </a:r>
            <a:r>
              <a:rPr lang="en-US" sz="2200" dirty="0" smtClean="0"/>
              <a:t> &amp; </a:t>
            </a:r>
            <a:r>
              <a:rPr lang="en-US" sz="2200" dirty="0" err="1" smtClean="0"/>
              <a:t>Sipti</a:t>
            </a:r>
            <a:r>
              <a:rPr lang="en-US" sz="2200" dirty="0" smtClean="0"/>
              <a:t> valley (HP)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66800" y="6035842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Potentially can be part of South Asian or Global grid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South Asian grid - prospects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854242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>
                <a:solidFill>
                  <a:srgbClr val="000064"/>
                </a:solidFill>
              </a:rPr>
              <a:t>Intra regional surplus and deficits </a:t>
            </a:r>
            <a:r>
              <a:rPr lang="en-US" sz="2200" dirty="0" smtClean="0"/>
              <a:t>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235242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1378602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>
                <a:solidFill>
                  <a:srgbClr val="000064"/>
                </a:solidFill>
              </a:rPr>
              <a:t>Tap vast untapped potential of </a:t>
            </a:r>
            <a:r>
              <a:rPr lang="en-US" sz="2200" dirty="0" err="1" smtClean="0">
                <a:solidFill>
                  <a:srgbClr val="000064"/>
                </a:solidFill>
              </a:rPr>
              <a:t>renewables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1828800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Jan 01, 2014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66800" y="2286000"/>
            <a:ext cx="7834532" cy="48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Sixth meeting of the SAFTA </a:t>
            </a:r>
            <a:r>
              <a:rPr lang="en-IN" sz="2200" dirty="0" smtClean="0"/>
              <a:t>(South Asia Free Trade Agreement)</a:t>
            </a:r>
            <a:r>
              <a:rPr lang="en-US" sz="2200" dirty="0" smtClean="0"/>
              <a:t>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3276600"/>
            <a:ext cx="84441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>
                <a:solidFill>
                  <a:srgbClr val="000064"/>
                </a:solidFill>
              </a:rPr>
              <a:t>Natural gas pipelines</a:t>
            </a:r>
            <a:r>
              <a:rPr lang="en-US" sz="2200" dirty="0" smtClean="0"/>
              <a:t> -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2744057"/>
            <a:ext cx="8444132" cy="48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300 $ billion South Asia grid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3733800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Iran‒Pakistan‒India (IPI) </a:t>
            </a:r>
            <a:r>
              <a:rPr lang="en-US" sz="2200" dirty="0" err="1" smtClean="0"/>
              <a:t>pippeline</a:t>
            </a:r>
            <a:r>
              <a:rPr lang="en-US" sz="2200" dirty="0" smtClean="0"/>
              <a:t>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66800" y="4191857"/>
            <a:ext cx="7605932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Turkmenistan–Afghanistan–Pakistan–India (TAPI) pipeline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66800" y="4649057"/>
            <a:ext cx="7605932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Myanmar–Bangladesh–India Pipeline (MBI) pipeline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5326559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64"/>
                </a:solidFill>
              </a:rPr>
              <a:t>Spillover effects on the larger economic and political engagements</a:t>
            </a:r>
            <a:endParaRPr lang="en-IN" sz="2200" dirty="0">
              <a:solidFill>
                <a:srgbClr val="000064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1143000"/>
            <a:ext cx="1501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Thank You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13211" y="5523688"/>
            <a:ext cx="2890705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hlinkClick r:id="rId2"/>
              </a:rPr>
              <a:t>hsknathan@nias.iisc.ernet.in</a:t>
            </a:r>
            <a:endParaRPr lang="en-US" dirty="0" smtClean="0"/>
          </a:p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ea typeface="SimSun" charset="-122"/>
                <a:hlinkClick r:id="rId3"/>
              </a:rPr>
              <a:t>happyhippu@gmail.com</a:t>
            </a:r>
            <a:endParaRPr lang="en-GB" dirty="0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25244" y="5206765"/>
            <a:ext cx="946356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/>
              <a:t>E-mail:</a:t>
            </a:r>
            <a:endParaRPr lang="en-GB" b="1" dirty="0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00150" y="205740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Queries and Suggestions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 Idea of global grid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99655" y="755075"/>
            <a:ext cx="1178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Genesis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6775" y="5893713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/>
              <a:t>Dymaxion</a:t>
            </a:r>
            <a:r>
              <a:rPr lang="en-US" sz="2200" b="1" dirty="0" smtClean="0"/>
              <a:t> Map</a:t>
            </a:r>
          </a:p>
        </p:txBody>
      </p:sp>
      <p:sp>
        <p:nvSpPr>
          <p:cNvPr id="7" name="Rectangle 6"/>
          <p:cNvSpPr/>
          <p:nvPr/>
        </p:nvSpPr>
        <p:spPr>
          <a:xfrm>
            <a:off x="542637" y="1431758"/>
            <a:ext cx="26688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/>
              <a:t>R. Buckminster Fuller</a:t>
            </a:r>
            <a:endParaRPr lang="en-IN" sz="2200" b="1" dirty="0"/>
          </a:p>
        </p:txBody>
      </p:sp>
      <p:sp>
        <p:nvSpPr>
          <p:cNvPr id="9" name="Rectangle 8"/>
          <p:cNvSpPr/>
          <p:nvPr/>
        </p:nvSpPr>
        <p:spPr>
          <a:xfrm>
            <a:off x="532016" y="1981200"/>
            <a:ext cx="84275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Global grid as a </a:t>
            </a:r>
            <a:r>
              <a:rPr lang="en-US" sz="2200" u="sng" dirty="0" smtClean="0"/>
              <a:t>strategy</a:t>
            </a:r>
            <a:r>
              <a:rPr lang="en-US" sz="2200" dirty="0" smtClean="0"/>
              <a:t> in </a:t>
            </a:r>
            <a:r>
              <a:rPr lang="en-US" sz="2200" dirty="0" smtClean="0">
                <a:solidFill>
                  <a:srgbClr val="000064"/>
                </a:solidFill>
              </a:rPr>
              <a:t>World Peace</a:t>
            </a:r>
            <a:r>
              <a:rPr lang="en-US" sz="2200" dirty="0" smtClean="0"/>
              <a:t> games (alt. to world war games)</a:t>
            </a:r>
            <a:endParaRPr lang="en-IN" sz="2200" dirty="0"/>
          </a:p>
        </p:txBody>
      </p:sp>
      <p:sp>
        <p:nvSpPr>
          <p:cNvPr id="11" name="Rectangle 10"/>
          <p:cNvSpPr/>
          <p:nvPr/>
        </p:nvSpPr>
        <p:spPr>
          <a:xfrm>
            <a:off x="533400" y="4953000"/>
            <a:ext cx="80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Global grid - </a:t>
            </a:r>
            <a:r>
              <a:rPr lang="en-US" sz="2200" b="1" dirty="0" smtClean="0"/>
              <a:t>Number ONE priority</a:t>
            </a:r>
            <a:r>
              <a:rPr lang="en-US" sz="2200" dirty="0" smtClean="0"/>
              <a:t> to solve many of the world’s most pressing problems like overpopulation and resource disparity</a:t>
            </a:r>
            <a:endParaRPr lang="en-IN" sz="2200" dirty="0"/>
          </a:p>
        </p:txBody>
      </p:sp>
      <p:sp>
        <p:nvSpPr>
          <p:cNvPr id="12" name="Rectangle 11"/>
          <p:cNvSpPr/>
          <p:nvPr/>
        </p:nvSpPr>
        <p:spPr>
          <a:xfrm>
            <a:off x="545432" y="3544214"/>
            <a:ext cx="8305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“</a:t>
            </a:r>
            <a:r>
              <a:rPr lang="en-US" sz="2200" i="1" dirty="0" smtClean="0"/>
              <a:t>How do we make the world work for 100% of humanity in the shortest possible time through spontaneous cooperation without ecological damage or disadvantage to anyone?</a:t>
            </a:r>
            <a:r>
              <a:rPr lang="en-US" sz="2200" dirty="0" smtClean="0"/>
              <a:t>”</a:t>
            </a:r>
            <a:endParaRPr lang="en-IN" sz="2200" dirty="0"/>
          </a:p>
        </p:txBody>
      </p:sp>
      <p:sp>
        <p:nvSpPr>
          <p:cNvPr id="13" name="Rectangle 12"/>
          <p:cNvSpPr/>
          <p:nvPr/>
        </p:nvSpPr>
        <p:spPr>
          <a:xfrm>
            <a:off x="533400" y="2590800"/>
            <a:ext cx="8382000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dirty="0" smtClean="0"/>
              <a:t>Challenged the prevailing </a:t>
            </a:r>
            <a:r>
              <a:rPr lang="en-US" sz="2200" u="sng" dirty="0" smtClean="0"/>
              <a:t>nation-state perspective</a:t>
            </a:r>
            <a:r>
              <a:rPr lang="en-US" sz="2200" dirty="0" smtClean="0"/>
              <a:t> and offered a </a:t>
            </a:r>
            <a:r>
              <a:rPr lang="en-US" sz="2200" u="sng" dirty="0" smtClean="0"/>
              <a:t>‘holistic’ world view</a:t>
            </a:r>
            <a:r>
              <a:rPr lang="en-US" sz="2200" dirty="0" smtClean="0"/>
              <a:t>.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 Idea of global grid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99655" y="755075"/>
            <a:ext cx="3987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Global grid on </a:t>
            </a:r>
            <a:r>
              <a:rPr lang="en-US" sz="2400" b="1" dirty="0" err="1" smtClean="0">
                <a:solidFill>
                  <a:srgbClr val="0000BC"/>
                </a:solidFill>
              </a:rPr>
              <a:t>Dymaxion</a:t>
            </a:r>
            <a:r>
              <a:rPr lang="en-US" sz="2400" b="1" dirty="0" smtClean="0">
                <a:solidFill>
                  <a:srgbClr val="0000BC"/>
                </a:solidFill>
              </a:rPr>
              <a:t> Map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53666" y="533400"/>
            <a:ext cx="814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Cont…</a:t>
            </a:r>
            <a:endParaRPr lang="en-IN" dirty="0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228600" y="6324600"/>
            <a:ext cx="5172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Global Energy Network Institute (GENI)</a:t>
            </a:r>
            <a:endParaRPr lang="en-US" sz="2400" dirty="0"/>
          </a:p>
        </p:txBody>
      </p:sp>
      <p:pic>
        <p:nvPicPr>
          <p:cNvPr id="33" name="Picture 32" descr="Image_DymaxGridFlows-Geopolit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2700"/>
            <a:ext cx="9144000" cy="492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Why Global Grid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800" y="762000"/>
            <a:ext cx="3707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Supply source point of view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53666" y="533400"/>
            <a:ext cx="814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Cont…</a:t>
            </a:r>
            <a:endParaRPr lang="en-IN" dirty="0"/>
          </a:p>
        </p:txBody>
      </p:sp>
      <p:sp>
        <p:nvSpPr>
          <p:cNvPr id="31" name="Rectangle 30"/>
          <p:cNvSpPr/>
          <p:nvPr/>
        </p:nvSpPr>
        <p:spPr>
          <a:xfrm>
            <a:off x="505326" y="129540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/>
              <a:t>Compatible</a:t>
            </a:r>
            <a:r>
              <a:rPr lang="en-US" sz="2200" dirty="0" smtClean="0"/>
              <a:t> with renewable sources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3768" y="266700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i</a:t>
            </a:r>
            <a:r>
              <a:rPr lang="en-US" sz="2200" dirty="0" smtClean="0"/>
              <a:t>). Solar, wind, and hydro – never ‘transported’, but ‘transmitted’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3158" y="2057400"/>
            <a:ext cx="2726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/>
              <a:t>Two specific rationale</a:t>
            </a:r>
            <a:endParaRPr lang="en-IN" sz="2200" dirty="0"/>
          </a:p>
        </p:txBody>
      </p:sp>
      <p:sp>
        <p:nvSpPr>
          <p:cNvPr id="27" name="Rectangle 26"/>
          <p:cNvSpPr/>
          <p:nvPr/>
        </p:nvSpPr>
        <p:spPr>
          <a:xfrm>
            <a:off x="675742" y="3276600"/>
            <a:ext cx="8444132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/>
              <a:t>ii). Generally demand centers are NOT endowed with </a:t>
            </a:r>
            <a:r>
              <a:rPr lang="en-US" sz="2200" dirty="0" err="1" smtClean="0"/>
              <a:t>renewables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/>
              <a:t>	– </a:t>
            </a:r>
            <a:r>
              <a:rPr lang="en-US" sz="2200" i="1" dirty="0" smtClean="0">
                <a:solidFill>
                  <a:srgbClr val="000064"/>
                </a:solidFill>
              </a:rPr>
              <a:t>wind</a:t>
            </a:r>
            <a:r>
              <a:rPr lang="en-US" sz="2200" dirty="0" smtClean="0"/>
              <a:t> and </a:t>
            </a:r>
            <a:r>
              <a:rPr lang="en-US" sz="2200" i="1" dirty="0" smtClean="0">
                <a:solidFill>
                  <a:srgbClr val="000064"/>
                </a:solidFill>
              </a:rPr>
              <a:t>hydro</a:t>
            </a:r>
            <a:r>
              <a:rPr lang="en-US" sz="2200" dirty="0" smtClean="0"/>
              <a:t> in </a:t>
            </a:r>
            <a:r>
              <a:rPr lang="en-US" sz="2200" i="1" dirty="0" smtClean="0">
                <a:solidFill>
                  <a:srgbClr val="000064"/>
                </a:solidFill>
              </a:rPr>
              <a:t>Greenland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	– </a:t>
            </a:r>
            <a:r>
              <a:rPr lang="en-US" sz="2200" i="1" dirty="0" smtClean="0">
                <a:solidFill>
                  <a:srgbClr val="000064"/>
                </a:solidFill>
              </a:rPr>
              <a:t>solar</a:t>
            </a:r>
            <a:r>
              <a:rPr lang="en-US" sz="2200" dirty="0" smtClean="0">
                <a:solidFill>
                  <a:srgbClr val="000064"/>
                </a:solidFill>
              </a:rPr>
              <a:t> </a:t>
            </a:r>
            <a:r>
              <a:rPr lang="en-US" sz="2200" dirty="0" smtClean="0"/>
              <a:t>irradiation from </a:t>
            </a:r>
            <a:r>
              <a:rPr lang="en-US" sz="2200" i="1" dirty="0" smtClean="0">
                <a:solidFill>
                  <a:srgbClr val="000064"/>
                </a:solidFill>
              </a:rPr>
              <a:t>Sahara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      Global grid potentially connects </a:t>
            </a:r>
            <a:r>
              <a:rPr lang="en-US" sz="2200" u="sng" dirty="0" smtClean="0"/>
              <a:t>remote locations</a:t>
            </a:r>
            <a:r>
              <a:rPr lang="en-US" sz="2200" i="1" dirty="0" smtClean="0"/>
              <a:t> </a:t>
            </a:r>
            <a:r>
              <a:rPr lang="en-US" sz="2200" dirty="0" smtClean="0"/>
              <a:t>to </a:t>
            </a:r>
            <a:r>
              <a:rPr lang="en-US" sz="2200" u="sng" dirty="0" smtClean="0"/>
              <a:t>demand centers</a:t>
            </a:r>
            <a:endParaRPr lang="en-US" sz="2200" u="sng" dirty="0" smtClean="0">
              <a:solidFill>
                <a:srgbClr val="0000BC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3872" y="5767136"/>
            <a:ext cx="86386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Faster replacement of fossil fuels; </a:t>
            </a:r>
          </a:p>
          <a:p>
            <a:r>
              <a:rPr lang="en-US" sz="2200" dirty="0" smtClean="0"/>
              <a:t>	CO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emissions from power sector.</a:t>
            </a:r>
            <a:endParaRPr lang="en-US" sz="2200" baseline="30000" dirty="0" smtClean="0">
              <a:solidFill>
                <a:srgbClr val="0000BC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7358" y="5253335"/>
            <a:ext cx="12616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/>
              <a:t>Outcome</a:t>
            </a:r>
            <a:endParaRPr lang="en-IN" sz="2200" dirty="0"/>
          </a:p>
        </p:txBody>
      </p:sp>
      <p:sp>
        <p:nvSpPr>
          <p:cNvPr id="37" name="Down Arrow 36"/>
          <p:cNvSpPr/>
          <p:nvPr/>
        </p:nvSpPr>
        <p:spPr>
          <a:xfrm>
            <a:off x="1371600" y="61722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Why Global Grid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800" y="762000"/>
            <a:ext cx="3707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Supply source point of view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53666" y="533400"/>
            <a:ext cx="814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Cont…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690393" y="1824335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An emphatic YES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3158" y="1290935"/>
            <a:ext cx="38456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/>
              <a:t>Is renewable sources enough!!!</a:t>
            </a:r>
            <a:endParaRPr lang="en-IN" sz="2200" dirty="0"/>
          </a:p>
        </p:txBody>
      </p:sp>
      <p:sp>
        <p:nvSpPr>
          <p:cNvPr id="27" name="Rectangle 26"/>
          <p:cNvSpPr/>
          <p:nvPr/>
        </p:nvSpPr>
        <p:spPr>
          <a:xfrm>
            <a:off x="675742" y="327660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64"/>
                </a:solidFill>
              </a:rPr>
              <a:t>0.3% </a:t>
            </a:r>
            <a:r>
              <a:rPr lang="en-US" sz="2200" dirty="0" smtClean="0"/>
              <a:t>of sunlight falling </a:t>
            </a:r>
            <a:r>
              <a:rPr lang="en-US" sz="2200" dirty="0" smtClean="0">
                <a:solidFill>
                  <a:srgbClr val="000064"/>
                </a:solidFill>
              </a:rPr>
              <a:t>Sahara</a:t>
            </a:r>
            <a:r>
              <a:rPr lang="en-US" sz="2200" dirty="0" smtClean="0"/>
              <a:t> area </a:t>
            </a:r>
            <a:r>
              <a:rPr lang="en-US" sz="2200" dirty="0" smtClean="0">
                <a:solidFill>
                  <a:prstClr val="black"/>
                </a:solidFill>
              </a:rPr>
              <a:t>– </a:t>
            </a:r>
            <a:r>
              <a:rPr lang="en-US" sz="2200" dirty="0" smtClean="0"/>
              <a:t>can power the Europe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1684" y="3934326"/>
            <a:ext cx="29716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/>
              <a:t>Desertec</a:t>
            </a:r>
            <a:r>
              <a:rPr lang="en-US" sz="2200" b="1" dirty="0" smtClean="0"/>
              <a:t> Energy Project</a:t>
            </a:r>
            <a:endParaRPr lang="en-IN" sz="2200" dirty="0"/>
          </a:p>
        </p:txBody>
      </p:sp>
      <p:sp>
        <p:nvSpPr>
          <p:cNvPr id="12" name="Rectangle 11"/>
          <p:cNvSpPr/>
          <p:nvPr/>
        </p:nvSpPr>
        <p:spPr>
          <a:xfrm>
            <a:off x="3962400" y="838200"/>
            <a:ext cx="8576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BC"/>
                </a:solidFill>
              </a:rPr>
              <a:t>(Cont…)</a:t>
            </a:r>
            <a:endParaRPr lang="en-IN" sz="1600" dirty="0">
              <a:solidFill>
                <a:srgbClr val="0000B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2286000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64"/>
                </a:solidFill>
              </a:rPr>
              <a:t>One-hr</a:t>
            </a:r>
            <a:r>
              <a:rPr lang="en-US" sz="2200" dirty="0" smtClean="0">
                <a:solidFill>
                  <a:prstClr val="black"/>
                </a:solidFill>
              </a:rPr>
              <a:t> of solar beams on earth – enough to supply </a:t>
            </a:r>
            <a:r>
              <a:rPr lang="en-US" sz="2200" dirty="0" smtClean="0">
                <a:solidFill>
                  <a:srgbClr val="000064"/>
                </a:solidFill>
              </a:rPr>
              <a:t>one-year</a:t>
            </a:r>
            <a:r>
              <a:rPr lang="en-US" sz="2200" dirty="0" smtClean="0">
                <a:solidFill>
                  <a:prstClr val="black"/>
                </a:solidFill>
              </a:rPr>
              <a:t> of earth’s 								     energy needs </a:t>
            </a:r>
            <a:endParaRPr lang="en-IN" sz="2200" dirty="0"/>
          </a:p>
        </p:txBody>
      </p:sp>
      <p:sp>
        <p:nvSpPr>
          <p:cNvPr id="14" name="Rectangle 13"/>
          <p:cNvSpPr/>
          <p:nvPr/>
        </p:nvSpPr>
        <p:spPr>
          <a:xfrm>
            <a:off x="828142" y="4491335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EUMENA countries – Europe, Middle East, and North Africa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2158" y="5024735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by 2050 - MENA </a:t>
            </a:r>
            <a:r>
              <a:rPr lang="en-US" sz="2200" u="sng" dirty="0" smtClean="0"/>
              <a:t>satisfy own</a:t>
            </a:r>
            <a:r>
              <a:rPr lang="en-US" sz="2200" dirty="0" smtClean="0"/>
              <a:t> energy needs, </a:t>
            </a:r>
            <a:r>
              <a:rPr lang="en-US" sz="2200" u="sng" dirty="0" smtClean="0"/>
              <a:t>supply 20%</a:t>
            </a:r>
            <a:r>
              <a:rPr lang="en-US" sz="2200" dirty="0" smtClean="0"/>
              <a:t> of Europe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9961" y="5562600"/>
            <a:ext cx="75966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Interconnections - </a:t>
            </a:r>
            <a:r>
              <a:rPr lang="en-US" sz="2200" b="1" dirty="0" smtClean="0"/>
              <a:t>secure</a:t>
            </a:r>
            <a:r>
              <a:rPr lang="en-US" sz="2200" dirty="0" smtClean="0"/>
              <a:t>, </a:t>
            </a:r>
            <a:r>
              <a:rPr lang="en-US" sz="2200" b="1" dirty="0" smtClean="0"/>
              <a:t>affordable</a:t>
            </a:r>
            <a:r>
              <a:rPr lang="en-US" sz="2200" dirty="0" smtClean="0"/>
              <a:t>, </a:t>
            </a:r>
            <a:r>
              <a:rPr lang="en-US" sz="2200" b="1" dirty="0" smtClean="0"/>
              <a:t>clean</a:t>
            </a:r>
            <a:r>
              <a:rPr lang="en-US" sz="2200" dirty="0" smtClean="0"/>
              <a:t>, and </a:t>
            </a:r>
            <a:r>
              <a:rPr lang="en-US" sz="2200" b="1" dirty="0" smtClean="0"/>
              <a:t>durable</a:t>
            </a:r>
            <a:r>
              <a:rPr lang="en-US" sz="2200" dirty="0" smtClean="0"/>
              <a:t> supply</a:t>
            </a:r>
            <a:endParaRPr lang="en-IN" sz="2200" dirty="0"/>
          </a:p>
        </p:txBody>
      </p:sp>
      <p:sp>
        <p:nvSpPr>
          <p:cNvPr id="17" name="Rectangle 16"/>
          <p:cNvSpPr/>
          <p:nvPr/>
        </p:nvSpPr>
        <p:spPr>
          <a:xfrm>
            <a:off x="1143000" y="6036425"/>
            <a:ext cx="78238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As against interconnection of supply based on depleting fossil fuels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Why Global Grid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800" y="762000"/>
            <a:ext cx="3707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Supply source point of view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53666" y="533400"/>
            <a:ext cx="814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Cont…</a:t>
            </a:r>
            <a:endParaRPr lang="en-IN" dirty="0"/>
          </a:p>
        </p:txBody>
      </p:sp>
      <p:sp>
        <p:nvSpPr>
          <p:cNvPr id="30" name="Rectangle 29"/>
          <p:cNvSpPr/>
          <p:nvPr/>
        </p:nvSpPr>
        <p:spPr>
          <a:xfrm>
            <a:off x="641684" y="1219200"/>
            <a:ext cx="29716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/>
              <a:t>Desertec</a:t>
            </a:r>
            <a:r>
              <a:rPr lang="en-US" sz="2200" b="1" dirty="0" smtClean="0"/>
              <a:t> Energy Project</a:t>
            </a:r>
            <a:endParaRPr lang="en-IN" sz="2200" dirty="0"/>
          </a:p>
        </p:txBody>
      </p:sp>
      <p:sp>
        <p:nvSpPr>
          <p:cNvPr id="12" name="Rectangle 11"/>
          <p:cNvSpPr/>
          <p:nvPr/>
        </p:nvSpPr>
        <p:spPr>
          <a:xfrm>
            <a:off x="3962400" y="838200"/>
            <a:ext cx="8576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BC"/>
                </a:solidFill>
              </a:rPr>
              <a:t>(Cont…)</a:t>
            </a:r>
            <a:endParaRPr lang="en-IN" sz="1600" dirty="0">
              <a:solidFill>
                <a:srgbClr val="0000B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61993" y="1261646"/>
            <a:ext cx="8576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(Cont…)</a:t>
            </a:r>
            <a:endParaRPr lang="en-IN" sz="1600" dirty="0"/>
          </a:p>
        </p:txBody>
      </p:sp>
      <p:pic>
        <p:nvPicPr>
          <p:cNvPr id="19" name="Picture 18" descr="deserte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88283"/>
            <a:ext cx="8382000" cy="50935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Why Global Grid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800" y="762000"/>
            <a:ext cx="485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Operational advantage point of view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53666" y="533400"/>
            <a:ext cx="814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Cont…</a:t>
            </a:r>
            <a:endParaRPr lang="en-IN" dirty="0"/>
          </a:p>
        </p:txBody>
      </p:sp>
      <p:sp>
        <p:nvSpPr>
          <p:cNvPr id="31" name="Rectangle 30"/>
          <p:cNvSpPr/>
          <p:nvPr/>
        </p:nvSpPr>
        <p:spPr>
          <a:xfrm>
            <a:off x="505326" y="129540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‘NO’ storage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3768" y="281940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Gap of several hours b/w peak time of Europe and North America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3158" y="2382252"/>
            <a:ext cx="25141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Example:</a:t>
            </a:r>
            <a:r>
              <a:rPr lang="en-US" sz="2200" b="1" dirty="0" smtClean="0"/>
              <a:t> </a:t>
            </a:r>
            <a:r>
              <a:rPr lang="en-US" sz="2200" i="1" dirty="0" smtClean="0">
                <a:solidFill>
                  <a:srgbClr val="000064"/>
                </a:solidFill>
              </a:rPr>
              <a:t>Greenland</a:t>
            </a:r>
            <a:endParaRPr lang="en-IN" sz="2200" i="1" dirty="0">
              <a:solidFill>
                <a:srgbClr val="000064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1788" y="4400001"/>
            <a:ext cx="86386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solidFill>
                  <a:srgbClr val="000064"/>
                </a:solidFill>
              </a:rPr>
              <a:t>HVDC line</a:t>
            </a:r>
            <a:r>
              <a:rPr lang="en-US" sz="2200" dirty="0" smtClean="0"/>
              <a:t>: Transmission loss 3% per 1000 km</a:t>
            </a:r>
            <a:endParaRPr lang="en-IN" sz="22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517358" y="3886200"/>
            <a:ext cx="42863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/>
              <a:t>How long the transmission line be?</a:t>
            </a:r>
            <a:endParaRPr lang="en-IN" sz="2200" b="1" dirty="0"/>
          </a:p>
        </p:txBody>
      </p:sp>
      <p:sp>
        <p:nvSpPr>
          <p:cNvPr id="12" name="Rectangle 11"/>
          <p:cNvSpPr/>
          <p:nvPr/>
        </p:nvSpPr>
        <p:spPr>
          <a:xfrm>
            <a:off x="505326" y="175260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Taps into ‘intermittent’ nature of solar, wind, and hydro power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487680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More economic and efficient than storage systems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5383887"/>
            <a:ext cx="8444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Beneficial for USA to </a:t>
            </a:r>
            <a:r>
              <a:rPr lang="en-IN" sz="2200" dirty="0" smtClean="0"/>
              <a:t>to import renewable power from Europe than operate its own fossil fuel</a:t>
            </a:r>
            <a:r>
              <a:rPr lang="en-US" sz="2200" dirty="0" smtClean="0"/>
              <a:t>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82658" y="6183868"/>
            <a:ext cx="3056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33"/>
                </a:solidFill>
              </a:rPr>
              <a:t>(</a:t>
            </a:r>
            <a:r>
              <a:rPr lang="en-US" b="1" dirty="0" err="1" smtClean="0">
                <a:solidFill>
                  <a:srgbClr val="007033"/>
                </a:solidFill>
              </a:rPr>
              <a:t>Chatzivasileiadis</a:t>
            </a:r>
            <a:r>
              <a:rPr lang="en-US" b="1" dirty="0" smtClean="0">
                <a:solidFill>
                  <a:srgbClr val="007033"/>
                </a:solidFill>
              </a:rPr>
              <a:t> et al., 2013) </a:t>
            </a:r>
            <a:endParaRPr lang="en-IN" b="1" dirty="0">
              <a:solidFill>
                <a:srgbClr val="00703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3260556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No need for storage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Why Global Grid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800" y="762000"/>
            <a:ext cx="485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Operational advantage point of view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53666" y="533400"/>
            <a:ext cx="814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Cont…</a:t>
            </a:r>
            <a:endParaRPr lang="en-IN" dirty="0"/>
          </a:p>
        </p:txBody>
      </p:sp>
      <p:sp>
        <p:nvSpPr>
          <p:cNvPr id="30" name="Rectangle 29"/>
          <p:cNvSpPr/>
          <p:nvPr/>
        </p:nvSpPr>
        <p:spPr>
          <a:xfrm>
            <a:off x="517358" y="1267326"/>
            <a:ext cx="62073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/>
              <a:t>Transport or transmit?</a:t>
            </a:r>
            <a:r>
              <a:rPr lang="en-US" sz="2200" dirty="0" smtClean="0"/>
              <a:t> – the great fossil fuel debate</a:t>
            </a:r>
            <a:endParaRPr lang="en-IN" sz="2200" dirty="0"/>
          </a:p>
        </p:txBody>
      </p:sp>
      <p:sp>
        <p:nvSpPr>
          <p:cNvPr id="13" name="Rectangle 12"/>
          <p:cNvSpPr/>
          <p:nvPr/>
        </p:nvSpPr>
        <p:spPr>
          <a:xfrm>
            <a:off x="533400" y="304399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/>
              <a:t>Three scenarios </a:t>
            </a:r>
            <a:endParaRPr lang="en-US" sz="2200" u="sng" dirty="0" smtClean="0">
              <a:solidFill>
                <a:srgbClr val="0000B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350520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(1) </a:t>
            </a:r>
            <a:r>
              <a:rPr lang="en-IN" sz="2200" dirty="0" smtClean="0"/>
              <a:t>Coal by </a:t>
            </a:r>
            <a:r>
              <a:rPr lang="en-IN" sz="2200" u="sng" dirty="0" smtClean="0"/>
              <a:t>rail</a:t>
            </a:r>
            <a:r>
              <a:rPr lang="en-IN" sz="2200" dirty="0" smtClean="0"/>
              <a:t> with a coal fired power plant in the vicinity of load </a:t>
            </a:r>
            <a:r>
              <a:rPr lang="en-IN" sz="2200" dirty="0" err="1" smtClean="0"/>
              <a:t>center</a:t>
            </a:r>
            <a:r>
              <a:rPr lang="en-US" sz="2200" dirty="0" smtClean="0"/>
              <a:t>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838200"/>
            <a:ext cx="8576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BC"/>
                </a:solidFill>
              </a:rPr>
              <a:t>(Cont…)</a:t>
            </a:r>
            <a:endParaRPr lang="en-IN" sz="1600" dirty="0">
              <a:solidFill>
                <a:srgbClr val="0000B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64750" y="1688068"/>
            <a:ext cx="2674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33"/>
                </a:solidFill>
              </a:rPr>
              <a:t>(</a:t>
            </a:r>
            <a:r>
              <a:rPr lang="en-US" b="1" dirty="0" err="1" smtClean="0">
                <a:solidFill>
                  <a:srgbClr val="007033"/>
                </a:solidFill>
              </a:rPr>
              <a:t>Oudalov</a:t>
            </a:r>
            <a:r>
              <a:rPr lang="en-US" b="1" dirty="0" smtClean="0">
                <a:solidFill>
                  <a:srgbClr val="007033"/>
                </a:solidFill>
              </a:rPr>
              <a:t> and Reza, 2008) </a:t>
            </a:r>
            <a:endParaRPr lang="en-IN" b="1" dirty="0">
              <a:solidFill>
                <a:srgbClr val="007033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" y="2007513"/>
            <a:ext cx="49252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</a:rPr>
              <a:t>Primary energy distant from load centers </a:t>
            </a:r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>
            <a:off x="1066800" y="2540913"/>
            <a:ext cx="71995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smtClean="0">
                <a:solidFill>
                  <a:srgbClr val="000064"/>
                </a:solidFill>
              </a:rPr>
              <a:t>Physical transport of fossil fuel</a:t>
            </a:r>
            <a:r>
              <a:rPr lang="en-US" sz="2200" dirty="0" smtClean="0">
                <a:solidFill>
                  <a:prstClr val="black"/>
                </a:solidFill>
              </a:rPr>
              <a:t> OR </a:t>
            </a:r>
            <a:r>
              <a:rPr lang="en-US" sz="2200" i="1" dirty="0" smtClean="0">
                <a:solidFill>
                  <a:srgbClr val="000064"/>
                </a:solidFill>
              </a:rPr>
              <a:t>long distance transmission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endParaRPr lang="en-IN" dirty="0"/>
          </a:p>
        </p:txBody>
      </p:sp>
      <p:sp>
        <p:nvSpPr>
          <p:cNvPr id="24" name="Rectangle 23"/>
          <p:cNvSpPr/>
          <p:nvPr/>
        </p:nvSpPr>
        <p:spPr>
          <a:xfrm>
            <a:off x="685800" y="3944597"/>
            <a:ext cx="8444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(2) </a:t>
            </a:r>
            <a:r>
              <a:rPr lang="en-IN" sz="2200" dirty="0" smtClean="0"/>
              <a:t>Coal to synthetic natural gas - by </a:t>
            </a:r>
            <a:r>
              <a:rPr lang="en-IN" sz="2200" u="sng" dirty="0" smtClean="0"/>
              <a:t>pipeline</a:t>
            </a:r>
            <a:r>
              <a:rPr lang="en-IN" sz="2200" dirty="0" smtClean="0"/>
              <a:t> coupled with a gas fired power plant in the vicinity of load </a:t>
            </a:r>
            <a:r>
              <a:rPr lang="en-IN" sz="2200" dirty="0" err="1" smtClean="0"/>
              <a:t>center</a:t>
            </a:r>
            <a:r>
              <a:rPr lang="en-US" sz="2200" dirty="0" smtClean="0"/>
              <a:t>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4716959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(3) Mine-mouth </a:t>
            </a:r>
            <a:r>
              <a:rPr lang="en-IN" sz="2200" dirty="0" smtClean="0"/>
              <a:t>coal-fired power plant and transmit through </a:t>
            </a:r>
            <a:r>
              <a:rPr lang="en-IN" sz="2200" u="sng" dirty="0" smtClean="0"/>
              <a:t>wire</a:t>
            </a:r>
            <a:r>
              <a:rPr lang="en-IN" sz="2200" dirty="0" smtClean="0"/>
              <a:t>.</a:t>
            </a:r>
            <a:r>
              <a:rPr lang="en-US" sz="2200" dirty="0" smtClean="0"/>
              <a:t>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5800" y="5207913"/>
            <a:ext cx="53717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smtClean="0">
                <a:solidFill>
                  <a:srgbClr val="000064"/>
                </a:solidFill>
              </a:rPr>
              <a:t>For a 1000 MW power for 1000 km distance -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endParaRPr lang="en-IN" dirty="0"/>
          </a:p>
        </p:txBody>
      </p:sp>
      <p:sp>
        <p:nvSpPr>
          <p:cNvPr id="27" name="Rectangle 26"/>
          <p:cNvSpPr/>
          <p:nvPr/>
        </p:nvSpPr>
        <p:spPr>
          <a:xfrm>
            <a:off x="685800" y="5665113"/>
            <a:ext cx="2590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64"/>
                </a:solidFill>
              </a:rPr>
              <a:t>(3)</a:t>
            </a:r>
            <a:r>
              <a:rPr lang="en-US" sz="2200" dirty="0" smtClean="0"/>
              <a:t> is the </a:t>
            </a:r>
            <a:r>
              <a:rPr lang="en-US" sz="2200" dirty="0" smtClean="0">
                <a:solidFill>
                  <a:srgbClr val="000064"/>
                </a:solidFill>
              </a:rPr>
              <a:t>cheapest</a:t>
            </a:r>
            <a:r>
              <a:rPr lang="en-US" sz="2200" dirty="0" smtClean="0"/>
              <a:t>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31958" y="5698958"/>
            <a:ext cx="243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(2) is the next best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70360" y="5715000"/>
            <a:ext cx="243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64"/>
                </a:solidFill>
              </a:rPr>
              <a:t>(1)</a:t>
            </a:r>
            <a:r>
              <a:rPr lang="en-US" sz="2200" dirty="0" smtClean="0"/>
              <a:t> is the </a:t>
            </a:r>
            <a:r>
              <a:rPr lang="en-US" sz="2200" dirty="0" smtClean="0">
                <a:solidFill>
                  <a:srgbClr val="000064"/>
                </a:solidFill>
              </a:rPr>
              <a:t>costliest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85800" y="6236368"/>
            <a:ext cx="5562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prstClr val="black"/>
                </a:solidFill>
              </a:rPr>
              <a:t>Result dependent on multitude factors</a:t>
            </a:r>
            <a:endParaRPr lang="en-IN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Why Global Grid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800" y="762000"/>
            <a:ext cx="2313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BC"/>
                </a:solidFill>
              </a:rPr>
              <a:t>Political purpose</a:t>
            </a:r>
            <a:endParaRPr lang="en-US" sz="2400" dirty="0">
              <a:solidFill>
                <a:srgbClr val="0000B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53666" y="533400"/>
            <a:ext cx="814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Cont…</a:t>
            </a:r>
            <a:endParaRPr lang="en-IN" dirty="0"/>
          </a:p>
        </p:txBody>
      </p:sp>
      <p:sp>
        <p:nvSpPr>
          <p:cNvPr id="31" name="Rectangle 30"/>
          <p:cNvSpPr/>
          <p:nvPr/>
        </p:nvSpPr>
        <p:spPr>
          <a:xfrm>
            <a:off x="505326" y="1295400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Cause and consequence of international cooperation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5326" y="1855113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Fuller – integrates the </a:t>
            </a:r>
            <a:r>
              <a:rPr lang="en-US" sz="2200" dirty="0" smtClean="0">
                <a:solidFill>
                  <a:srgbClr val="000064"/>
                </a:solidFill>
              </a:rPr>
              <a:t>day-time</a:t>
            </a:r>
            <a:r>
              <a:rPr lang="en-US" sz="2200" dirty="0" smtClean="0"/>
              <a:t> and </a:t>
            </a:r>
            <a:r>
              <a:rPr lang="en-US" sz="2200" dirty="0" smtClean="0">
                <a:solidFill>
                  <a:srgbClr val="000064"/>
                </a:solidFill>
              </a:rPr>
              <a:t>night-time</a:t>
            </a:r>
            <a:r>
              <a:rPr lang="en-US" sz="2200" dirty="0" smtClean="0"/>
              <a:t> hemisphere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5542" y="3352800"/>
            <a:ext cx="8444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 smtClean="0"/>
              <a:t>Energy interdependence compels nations to protect each other’s interests rather than harm them</a:t>
            </a:r>
            <a:r>
              <a:rPr lang="en-US" sz="2200" dirty="0" smtClean="0"/>
              <a:t> 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65475" y="3974068"/>
            <a:ext cx="2197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33"/>
                </a:solidFill>
              </a:rPr>
              <a:t>(Nathan et al., 2013) </a:t>
            </a:r>
            <a:endParaRPr lang="en-IN" b="1" dirty="0">
              <a:solidFill>
                <a:srgbClr val="007033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1600" y="2286000"/>
            <a:ext cx="7467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increases the </a:t>
            </a:r>
            <a:r>
              <a:rPr lang="en-IN" sz="2200" dirty="0" smtClean="0">
                <a:solidFill>
                  <a:srgbClr val="000064"/>
                </a:solidFill>
              </a:rPr>
              <a:t>operating capacity</a:t>
            </a:r>
            <a:r>
              <a:rPr lang="en-IN" sz="2200" dirty="0" smtClean="0"/>
              <a:t> of electrical energy system</a:t>
            </a:r>
            <a:endParaRPr lang="en-US" sz="2200" dirty="0" smtClean="0">
              <a:solidFill>
                <a:srgbClr val="0000B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600" y="2741439"/>
            <a:ext cx="7467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unprecedented feat of </a:t>
            </a:r>
            <a:r>
              <a:rPr lang="en-US" sz="2200" dirty="0" smtClean="0">
                <a:solidFill>
                  <a:srgbClr val="000064"/>
                </a:solidFill>
              </a:rPr>
              <a:t>international cooperation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5326" y="4213303"/>
            <a:ext cx="8444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Mutually assured protection (MAP)</a:t>
            </a:r>
            <a:endParaRPr lang="en-US" sz="2200" b="1" dirty="0" smtClean="0">
              <a:solidFill>
                <a:srgbClr val="0000B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" y="5859959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>
                <a:solidFill>
                  <a:srgbClr val="000000"/>
                </a:solidFill>
                <a:ea typeface="Calibri"/>
              </a:rPr>
              <a:t>Positive</a:t>
            </a:r>
            <a:r>
              <a:rPr lang="en-US" sz="2200" dirty="0" smtClean="0">
                <a:solidFill>
                  <a:srgbClr val="000000"/>
                </a:solidFill>
                <a:ea typeface="Calibri"/>
              </a:rPr>
              <a:t> ‘alternative’ deterrence strategy to the military strategy of Mutually Assured Destruction (MAD).</a:t>
            </a:r>
            <a:endParaRPr lang="en-IN" sz="2200" dirty="0"/>
          </a:p>
        </p:txBody>
      </p:sp>
      <p:sp>
        <p:nvSpPr>
          <p:cNvPr id="24" name="Rectangle 23"/>
          <p:cNvSpPr/>
          <p:nvPr/>
        </p:nvSpPr>
        <p:spPr>
          <a:xfrm>
            <a:off x="609600" y="4598313"/>
            <a:ext cx="792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‘Joint-ventured, mutually-benefitting’ cross border projects –  </a:t>
            </a:r>
            <a:endParaRPr lang="en-IN" sz="2200" dirty="0"/>
          </a:p>
        </p:txBody>
      </p:sp>
      <p:sp>
        <p:nvSpPr>
          <p:cNvPr id="25" name="Rectangle 24"/>
          <p:cNvSpPr/>
          <p:nvPr/>
        </p:nvSpPr>
        <p:spPr>
          <a:xfrm>
            <a:off x="949541" y="4979313"/>
            <a:ext cx="49940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‘increase peace and stability in the region’</a:t>
            </a:r>
            <a:endParaRPr lang="en-IN" sz="2200" dirty="0"/>
          </a:p>
        </p:txBody>
      </p:sp>
      <p:sp>
        <p:nvSpPr>
          <p:cNvPr id="26" name="Rectangle 25"/>
          <p:cNvSpPr/>
          <p:nvPr/>
        </p:nvSpPr>
        <p:spPr>
          <a:xfrm>
            <a:off x="949541" y="5392397"/>
            <a:ext cx="80761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‘economic deterrence’ - adverse actions/decisions against each other</a:t>
            </a:r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4779</TotalTime>
  <Words>1056</Words>
  <Application>Microsoft Office PowerPoint</Application>
  <PresentationFormat>On-screen Show (4:3)</PresentationFormat>
  <Paragraphs>185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Think global act regional – Setting the agenda through Global grid </vt:lpstr>
      <vt:lpstr>The Idea of global grid</vt:lpstr>
      <vt:lpstr>The Idea of global grid</vt:lpstr>
      <vt:lpstr>Why Global Grid</vt:lpstr>
      <vt:lpstr>Why Global Grid</vt:lpstr>
      <vt:lpstr>Why Global Grid</vt:lpstr>
      <vt:lpstr>Why Global Grid</vt:lpstr>
      <vt:lpstr>Why Global Grid</vt:lpstr>
      <vt:lpstr>Why Global Grid</vt:lpstr>
      <vt:lpstr>Support for Global Grid</vt:lpstr>
      <vt:lpstr>Challenges</vt:lpstr>
      <vt:lpstr>In short…</vt:lpstr>
      <vt:lpstr>Indian situation</vt:lpstr>
      <vt:lpstr>South Asian grid - prospects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Government for World Peace –  A Gandhian agenda for research and activism</dc:title>
  <dc:creator>hippu</dc:creator>
  <cp:lastModifiedBy>Gaurav Shukla</cp:lastModifiedBy>
  <cp:revision>132</cp:revision>
  <cp:lastPrinted>2014-08-05T07:55:50Z</cp:lastPrinted>
  <dcterms:created xsi:type="dcterms:W3CDTF">2012-08-21T14:16:05Z</dcterms:created>
  <dcterms:modified xsi:type="dcterms:W3CDTF">2014-08-05T08:04:10Z</dcterms:modified>
</cp:coreProperties>
</file>