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0" r:id="rId3"/>
    <p:sldId id="279" r:id="rId4"/>
    <p:sldId id="281" r:id="rId5"/>
    <p:sldId id="282" r:id="rId6"/>
    <p:sldId id="283" r:id="rId7"/>
    <p:sldId id="285" r:id="rId8"/>
    <p:sldId id="286" r:id="rId9"/>
    <p:sldId id="287" r:id="rId10"/>
    <p:sldId id="290" r:id="rId11"/>
    <p:sldId id="291" r:id="rId12"/>
    <p:sldId id="292" r:id="rId1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984CC"/>
    <a:srgbClr val="03136A"/>
    <a:srgbClr val="35759D"/>
    <a:srgbClr val="35B19D"/>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3" autoAdjust="0"/>
    <p:restoredTop sz="95596" autoAdjust="0"/>
  </p:normalViewPr>
  <p:slideViewPr>
    <p:cSldViewPr>
      <p:cViewPr>
        <p:scale>
          <a:sx n="98" d="100"/>
          <a:sy n="98" d="100"/>
        </p:scale>
        <p:origin x="-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77CB68-B922-4A36-9D70-1B94DA32ED9A}" type="slidenum">
              <a:rPr lang="en-US"/>
              <a:pPr/>
              <a:t>‹#›</a:t>
            </a:fld>
            <a:endParaRPr lang="en-US"/>
          </a:p>
        </p:txBody>
      </p:sp>
    </p:spTree>
    <p:extLst>
      <p:ext uri="{BB962C8B-B14F-4D97-AF65-F5344CB8AC3E}">
        <p14:creationId xmlns:p14="http://schemas.microsoft.com/office/powerpoint/2010/main" val="6292575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74E98-8B64-4544-AD2B-878D6F283679}"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A535-BC71-4C0E-9F42-68ECB7743952}"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A535-BC71-4C0E-9F42-68ECB7743952}"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A535-BC71-4C0E-9F42-68ECB7743952}"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A535-BC71-4C0E-9F42-68ECB7743952}"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A535-BC71-4C0E-9F42-68ECB7743952}"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A535-BC71-4C0E-9F42-68ECB7743952}"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A535-BC71-4C0E-9F42-68ECB7743952}"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771775"/>
            <a:ext cx="7543800" cy="704850"/>
          </a:xfrm>
        </p:spPr>
        <p:txBody>
          <a:bodyPr/>
          <a:lstStyle>
            <a:lvl1pP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95275" y="3381375"/>
            <a:ext cx="7543800" cy="457200"/>
          </a:xfrm>
        </p:spPr>
        <p:txBody>
          <a:bodyPr/>
          <a:lstStyle>
            <a:lvl1pPr marL="0" indent="0">
              <a:buFontTx/>
              <a:buNone/>
              <a:defRPr sz="2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1717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3627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350" y="12192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2192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686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95350" y="12192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81000" y="1066800"/>
            <a:ext cx="7620000" cy="4419600"/>
          </a:xfrm>
          <a:prstGeom prst="rect">
            <a:avLst/>
          </a:prstGeom>
          <a:gradFill rotWithShape="1">
            <a:gsLst>
              <a:gs pos="0">
                <a:schemeClr val="bg2">
                  <a:gamma/>
                  <a:tint val="26667"/>
                  <a:invGamma/>
                </a:schemeClr>
              </a:gs>
              <a:gs pos="100000">
                <a:schemeClr val="bg2">
                  <a:alpha val="14999"/>
                </a:schemeClr>
              </a:gs>
            </a:gsLst>
            <a:lin ang="5400000" scaled="1"/>
          </a:grad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053" name="Rectangle 5"/>
          <p:cNvSpPr>
            <a:spLocks noGrp="1" noChangeArrowheads="1"/>
          </p:cNvSpPr>
          <p:nvPr>
            <p:ph type="ctrTitle"/>
          </p:nvPr>
        </p:nvSpPr>
        <p:spPr>
          <a:xfrm>
            <a:off x="609600" y="3505200"/>
            <a:ext cx="7772400" cy="704850"/>
          </a:xfrm>
        </p:spPr>
        <p:txBody>
          <a:bodyPr/>
          <a:lstStyle/>
          <a:p>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TRANSPORT </a:t>
            </a:r>
            <a:b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br>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REGULATION: </a:t>
            </a:r>
            <a:b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br>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CHALLENGES AND </a:t>
            </a:r>
            <a:b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br>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POLICY RECOMMENDATIONS</a:t>
            </a:r>
            <a:r>
              <a:rPr lang="en-US"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
            </a:r>
            <a:br>
              <a:rPr lang="en-US"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br>
            <a:endParaRPr lang="en-US" dirty="0"/>
          </a:p>
        </p:txBody>
      </p:sp>
      <p:pic>
        <p:nvPicPr>
          <p:cNvPr id="8" name="Picture 2" descr="http://images.gmanews.tv/v3/webpics/v3/2014/04/2014_04_24_14_30_32.jpg"/>
          <p:cNvPicPr>
            <a:picLocks noChangeAspect="1" noChangeArrowheads="1"/>
          </p:cNvPicPr>
          <p:nvPr/>
        </p:nvPicPr>
        <p:blipFill>
          <a:blip r:embed="rId3" cstate="print"/>
          <a:srcRect/>
          <a:stretch>
            <a:fillRect/>
          </a:stretch>
        </p:blipFill>
        <p:spPr bwMode="auto">
          <a:xfrm>
            <a:off x="6324600" y="1219200"/>
            <a:ext cx="1524000" cy="114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5" name="Picture 5"/>
          <p:cNvPicPr>
            <a:picLocks noChangeAspect="1" noChangeArrowheads="1"/>
          </p:cNvPicPr>
          <p:nvPr/>
        </p:nvPicPr>
        <p:blipFill>
          <a:blip r:embed="rId2" cstate="print"/>
          <a:srcRect/>
          <a:stretch>
            <a:fillRect/>
          </a:stretch>
        </p:blipFill>
        <p:spPr bwMode="auto">
          <a:xfrm>
            <a:off x="668975" y="1378525"/>
            <a:ext cx="8001000" cy="3108045"/>
          </a:xfrm>
          <a:prstGeom prst="rect">
            <a:avLst/>
          </a:prstGeom>
          <a:noFill/>
          <a:ln w="9525" cap="flat" cmpd="sng" algn="ctr">
            <a:noFill/>
            <a:prstDash val="solid"/>
            <a:miter lim="800000"/>
            <a:headEnd/>
            <a:tailEnd/>
          </a:ln>
        </p:spPr>
      </p:pic>
      <p:sp>
        <p:nvSpPr>
          <p:cNvPr id="5" name="Rectangle 4"/>
          <p:cNvSpPr/>
          <p:nvPr/>
        </p:nvSpPr>
        <p:spPr>
          <a:xfrm>
            <a:off x="685800" y="1371600"/>
            <a:ext cx="8001000" cy="3124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609600" y="2362200"/>
            <a:ext cx="8229600" cy="1143000"/>
          </a:xfrm>
        </p:spPr>
        <p:txBody>
          <a:bodyPr>
            <a:noAutofit/>
          </a:bodyPr>
          <a:lstStyle/>
          <a:p>
            <a:pPr algn="ctr"/>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INTEGRATED TRANSPORT</a:t>
            </a:r>
            <a:b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br>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SYSTEM (ITS)</a:t>
            </a:r>
            <a:endParaRPr lang="en-US" sz="4000" b="1" dirty="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2514600" y="2819400"/>
            <a:ext cx="5943600" cy="461665"/>
          </a:xfrm>
          <a:prstGeom prst="rect">
            <a:avLst/>
          </a:prstGeom>
        </p:spPr>
        <p:txBody>
          <a:bodyPr wrap="square">
            <a:spAutoFit/>
          </a:bodyPr>
          <a:lstStyle/>
          <a:p>
            <a:pPr algn="just"/>
            <a:endParaRPr lang="en-US" b="1" dirty="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endParaRPr>
          </a:p>
        </p:txBody>
      </p:sp>
      <p:sp>
        <p:nvSpPr>
          <p:cNvPr id="5" name="Rectangle 4"/>
          <p:cNvSpPr/>
          <p:nvPr/>
        </p:nvSpPr>
        <p:spPr>
          <a:xfrm>
            <a:off x="1828800" y="533400"/>
            <a:ext cx="6934200" cy="5016758"/>
          </a:xfrm>
          <a:prstGeom prst="rect">
            <a:avLst/>
          </a:prstGeom>
        </p:spPr>
        <p:txBody>
          <a:bodyPr wrap="square">
            <a:spAutoFit/>
          </a:bodyPr>
          <a:lstStyle/>
          <a:p>
            <a:pPr marL="457200" indent="-457200" algn="just"/>
            <a:endParaRPr lang="en-US" sz="2000" b="1" dirty="0" smtClean="0">
              <a:solidFill>
                <a:srgbClr val="000000"/>
              </a:solidFill>
              <a:latin typeface="Bookman Old Style" pitchFamily="18" charset="0"/>
            </a:endParaRPr>
          </a:p>
          <a:p>
            <a:pPr marL="457200" indent="-457200" algn="just"/>
            <a:endParaRPr lang="en-US" sz="2000" b="1" dirty="0">
              <a:solidFill>
                <a:srgbClr val="000000"/>
              </a:solidFill>
              <a:latin typeface="Bookman Old Style" pitchFamily="18" charset="0"/>
            </a:endParaRPr>
          </a:p>
          <a:p>
            <a:pPr marL="457200" indent="-457200" algn="just"/>
            <a:r>
              <a:rPr lang="en-US" sz="2000" b="1" dirty="0">
                <a:solidFill>
                  <a:srgbClr val="000000"/>
                </a:solidFill>
                <a:latin typeface="Bookman Old Style" pitchFamily="18" charset="0"/>
              </a:rPr>
              <a:t>1</a:t>
            </a:r>
            <a:r>
              <a:rPr lang="en-US" sz="2000" b="1" dirty="0" smtClean="0">
                <a:solidFill>
                  <a:srgbClr val="000000"/>
                </a:solidFill>
                <a:latin typeface="Bookman Old Style" pitchFamily="18" charset="0"/>
              </a:rPr>
              <a:t>. </a:t>
            </a:r>
            <a:r>
              <a:rPr lang="en-US" sz="2000" b="1" dirty="0">
                <a:solidFill>
                  <a:srgbClr val="000000"/>
                </a:solidFill>
                <a:latin typeface="Bookman Old Style" pitchFamily="18" charset="0"/>
              </a:rPr>
              <a:t>The project involves the establishment of three mass transportation intermodal terminals at the outskirts of Metro Manila – one in the north of </a:t>
            </a:r>
            <a:r>
              <a:rPr lang="en-US" sz="2000" b="1" dirty="0" err="1">
                <a:solidFill>
                  <a:srgbClr val="000000"/>
                </a:solidFill>
                <a:latin typeface="Bookman Old Style" pitchFamily="18" charset="0"/>
              </a:rPr>
              <a:t>Edsa</a:t>
            </a:r>
            <a:r>
              <a:rPr lang="en-US" sz="2000" b="1" dirty="0">
                <a:solidFill>
                  <a:srgbClr val="000000"/>
                </a:solidFill>
                <a:latin typeface="Bookman Old Style" pitchFamily="18" charset="0"/>
              </a:rPr>
              <a:t> serving passengers to and from northern Luzon and two in the south serving passengers to and from Laguna or </a:t>
            </a:r>
            <a:r>
              <a:rPr lang="en-US" sz="2000" b="1" dirty="0" err="1">
                <a:solidFill>
                  <a:srgbClr val="000000"/>
                </a:solidFill>
                <a:latin typeface="Bookman Old Style" pitchFamily="18" charset="0"/>
              </a:rPr>
              <a:t>Batangas</a:t>
            </a:r>
            <a:r>
              <a:rPr lang="en-US" sz="2000" b="1" dirty="0">
                <a:solidFill>
                  <a:srgbClr val="000000"/>
                </a:solidFill>
                <a:latin typeface="Bookman Old Style" pitchFamily="18" charset="0"/>
              </a:rPr>
              <a:t> side and those to and from the Cavite side</a:t>
            </a:r>
            <a:r>
              <a:rPr lang="en-US" sz="2000" b="1" dirty="0" smtClean="0">
                <a:solidFill>
                  <a:srgbClr val="000000"/>
                </a:solidFill>
                <a:latin typeface="Bookman Old Style" pitchFamily="18" charset="0"/>
              </a:rPr>
              <a:t>.</a:t>
            </a:r>
          </a:p>
          <a:p>
            <a:pPr marL="457200" indent="-457200" algn="just"/>
            <a:endParaRPr lang="en-US" sz="2000" b="1" dirty="0" smtClean="0">
              <a:solidFill>
                <a:srgbClr val="000000"/>
              </a:solidFill>
              <a:latin typeface="Bookman Old Style" pitchFamily="18" charset="0"/>
            </a:endParaRPr>
          </a:p>
          <a:p>
            <a:pPr marL="457200" indent="-457200" algn="just"/>
            <a:endParaRPr lang="en-US" sz="2000" b="1" dirty="0" smtClean="0">
              <a:solidFill>
                <a:srgbClr val="000000"/>
              </a:solidFill>
              <a:latin typeface="Bookman Old Style" pitchFamily="18" charset="0"/>
            </a:endParaRPr>
          </a:p>
          <a:p>
            <a:pPr marL="457200" indent="-457200" algn="just"/>
            <a:r>
              <a:rPr lang="en-US" sz="2000" b="1" dirty="0">
                <a:solidFill>
                  <a:srgbClr val="000000"/>
                </a:solidFill>
                <a:latin typeface="Bookman Old Style" pitchFamily="18" charset="0"/>
              </a:rPr>
              <a:t>2</a:t>
            </a:r>
            <a:r>
              <a:rPr lang="en-US" sz="2000" b="1" dirty="0" smtClean="0">
                <a:solidFill>
                  <a:srgbClr val="000000"/>
                </a:solidFill>
                <a:latin typeface="Bookman Old Style" pitchFamily="18" charset="0"/>
              </a:rPr>
              <a:t>. </a:t>
            </a:r>
            <a:r>
              <a:rPr lang="en-US" sz="2000" b="1" dirty="0">
                <a:solidFill>
                  <a:srgbClr val="000000"/>
                </a:solidFill>
                <a:latin typeface="Bookman Old Style" pitchFamily="18" charset="0"/>
              </a:rPr>
              <a:t>The ITS project aims to maximize road usage by reducing vehicle volume and eliminating provincial bus traffic to improve traffic flow along Metro Manila’s major thoroughfares particularly </a:t>
            </a:r>
            <a:r>
              <a:rPr lang="en-US" sz="2000" b="1" dirty="0" err="1">
                <a:solidFill>
                  <a:srgbClr val="000000"/>
                </a:solidFill>
                <a:latin typeface="Bookman Old Style" pitchFamily="18" charset="0"/>
              </a:rPr>
              <a:t>Edsa</a:t>
            </a:r>
            <a:r>
              <a:rPr lang="en-US" sz="2000" b="1" dirty="0">
                <a:solidFill>
                  <a:srgbClr val="000000"/>
                </a:solidFill>
                <a:latin typeface="Bookman Old Style"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http://cdn.iag.me/assets/thank-you-540x358.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14400" y="685800"/>
            <a:ext cx="7772400" cy="2667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295400"/>
            <a:ext cx="7830518" cy="1371600"/>
          </a:xfrm>
        </p:spPr>
        <p:txBody>
          <a:bodyPr>
            <a:noAutofit/>
          </a:bodyPr>
          <a:lstStyle/>
          <a:p>
            <a:pPr algn="ctr"/>
            <a:r>
              <a:rPr lang="en-US" sz="6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MODERNIZATION OF PUVs</a:t>
            </a:r>
            <a:endParaRPr lang="en-PH" sz="6000" b="1" dirty="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endParaRPr>
          </a:p>
        </p:txBody>
      </p:sp>
      <p:pic>
        <p:nvPicPr>
          <p:cNvPr id="69634" name="Picture 2" descr="http://images.fineartamerica.com/images-medium-large/philippine-jeepney--david-de-los-angeles-david-de-los-angeles.jpg"/>
          <p:cNvPicPr>
            <a:picLocks noChangeAspect="1" noChangeArrowheads="1"/>
          </p:cNvPicPr>
          <p:nvPr/>
        </p:nvPicPr>
        <p:blipFill>
          <a:blip r:embed="rId2" cstate="print"/>
          <a:srcRect/>
          <a:stretch>
            <a:fillRect/>
          </a:stretch>
        </p:blipFill>
        <p:spPr bwMode="auto">
          <a:xfrm>
            <a:off x="609600" y="5638800"/>
            <a:ext cx="800308"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636" name="Picture 4" descr="https://thefivebyfiveblog.files.wordpress.com/2012/03/image-ahr0cdovl2jsdwjlzgj1awewmto4my9pl0zblzrbqzazmjjbm0ywode0mje4qum5qkyxqui3quvdlmpwzw.jpg"/>
          <p:cNvPicPr>
            <a:picLocks noChangeAspect="1" noChangeArrowheads="1"/>
          </p:cNvPicPr>
          <p:nvPr/>
        </p:nvPicPr>
        <p:blipFill>
          <a:blip r:embed="rId3" cstate="print"/>
          <a:srcRect/>
          <a:stretch>
            <a:fillRect/>
          </a:stretch>
        </p:blipFill>
        <p:spPr bwMode="auto">
          <a:xfrm>
            <a:off x="6629400" y="4800600"/>
            <a:ext cx="1161738"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638" name="Picture 6" descr="https://encrypted-tbn2.gstatic.com/images?q=tbn:ANd9GcTuULfFzPt9Ql0pkQpeyUuTMggTeHTXjJP1_ANigAn0iyAK_X6F"/>
          <p:cNvPicPr>
            <a:picLocks noChangeAspect="1" noChangeArrowheads="1"/>
          </p:cNvPicPr>
          <p:nvPr/>
        </p:nvPicPr>
        <p:blipFill>
          <a:blip r:embed="rId4" cstate="print"/>
          <a:srcRect/>
          <a:stretch>
            <a:fillRect/>
          </a:stretch>
        </p:blipFill>
        <p:spPr bwMode="auto">
          <a:xfrm>
            <a:off x="1447800" y="4800600"/>
            <a:ext cx="1028968"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640" name="Picture 8" descr="https://encrypted-tbn2.gstatic.com/images?q=tbn:ANd9GcS9xvuQIxP0syTkND7V-mAN41dBXHnoRsMKW_e12xR5IEnBoJxxuA"/>
          <p:cNvPicPr>
            <a:picLocks noChangeAspect="1" noChangeArrowheads="1"/>
          </p:cNvPicPr>
          <p:nvPr/>
        </p:nvPicPr>
        <p:blipFill>
          <a:blip r:embed="rId5" cstate="print"/>
          <a:srcRect/>
          <a:stretch>
            <a:fillRect/>
          </a:stretch>
        </p:blipFill>
        <p:spPr bwMode="auto">
          <a:xfrm>
            <a:off x="2133600" y="5638800"/>
            <a:ext cx="108613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9642" name="AutoShape 10" descr="data:image/jpeg;base64,/9j/4AAQSkZJRgABAQAAAQABAAD/2wCEAAkGBhQSEBUUExQVFBUVGBgXFxgWGBgXGhUXHRcXFhcaFxcfHCYeFxkjHBUUHy8gJCcpLCwsFx4xNTAqNSYrLCkBCQoKDgwOGg8PGi8kHyQsLCwsLCwsLCwsLCksLCwtLCwpLC8sLCksLCwsLCwsKSwtLCwsLCwsLCwsLCwsNCwsLP/AABEIALEBHQMBIgACEQEDEQH/xAAbAAABBQEBAAAAAAAAAAAAAAAGAAIDBAUHAf/EAEkQAAIBAgQDBQUEBgcGBgMAAAECEQADBBIhMQVBUQYiYXGBEzKRocFCUrHRBxQjcuHwJENigpLC8TNTk6Ky0hUWF7PT4nN0o//EABoBAAIDAQEAAAAAAAAAAAAAAAECAAMEBQb/xAA1EQACAQIEAwUGBgIDAAAAAAAAAQIDEQQSITETQVEFMnGBsSJhkaHR8BRCcsHh8SNSJDM0/9oADAMBAAIRAxEAPwDtNKlSqEFSpUqhBUqVKoQVKlXlQh7SpUqhBUq8LVSxPFUUwWE9Bqf4UrlrZasniXGeKjGJFCuL7bCYt2y3iTA/P5VLwjtL7Z8jrkciRBkNGpHUGNaz1uPFZkrJDRcG7BUGmlNDvFO0AsEKNWOvgB9TvVYcWvOgddQZgBtdCRqAB0OgmrMPKpWipWshZtRdgspUFrx9uZPxP51Yt8bPX5n861cKRXxEFlKhpOO+J/xH86nXjy82I84ocOQc6N6lWPb48h/rF9Y/hVu3xEHbKfI0MklyDmRdpVCuKHiPn+E1Irg7EGlGHUqVKoQVKlSqEFSpUqhBV4RXtKoQjamGpq8KUyYGrkFNmquK4tZQ5c4ZiYCr3mJ6QNvWqWL4vdWMuGYgz7zAHluFDRvzNWFLa2CKlQ/b7c4UzLEbalTBnp5eNbeHxS3BKMGExI1E+B571QmnsXJp7EtKlSohFSpUqhBUqa9wDc1A+IJ90ep/LehfoQsM0b1l4zj9tNB3j0G3xpuOsllOZifw+FYdzhtWxp5u8yqU2tjzG8auP9rKvRdPidzWc96FJHQ1cODjeqnELUW2Pgfwq+MYxWiKW29zFQGIGlafCeD3/a27gQ5VYEsxCjLOpEkTpNVMDiEt951a4ZUIiiczsYH008RWr2qx2Ga2iYl7ntBBa3ZfWY1V22j+RXLxmL4ayJam2lSze0zztdwLEYi4r4YIxVcp/aqvMnp40JYzhuKskLiLZWdmgQT0DagmivsXxTCLeNm1bNm5cTOuZ2f2iqdYY7ESTHOD0ozxCJdttbuKGVhBB+nQ+NZcLj3SjGMtuQ9WipNtHGEuuTlRm8l1+QFSpevTHtTPQr+OtWb2CbB417WjaMqFmKBlZZQ5hsdhy1kSK0OHlBddSyrcuoqsjMWKllbMqtrJzBNztXUq4xU3tdWuimnQzrfW9jPTEX/94p/un/uqQ4q9sShHjP8AGrNx5w890qiIFYbe0D5Lgnc5pza+BrKGLrXRqKqm1ydimpDI0X1xl0fd/wAb/URUtvitwHVT5hlP5Gs9cXpTnxG3gR89PrVtiuyN3D9pnXmw8w0ep1rZwfawGJKnyMwfA0IAxUdwAnUA+f50rjcK02OnYXjqtsfjr/H51p2cWGGlchtoRqlx19cw+f0rV4fx7EWyJKOB5r8taqlST2HU2jpxam56y+E8YF+2GG+zDoatG7VWQfOXBcr3PVH2tVsVxdLZAZu8dlHvH06eJ0qZAcS25rZ6rY3ilu0JuOF5+J8huaw8VxS9nAa1cS0YGa1ldjMbme6OsA+Br3C8Ie3cJF32ltpzrcQFm00l9z5GhlQrqt7IsX+P3GTNh7YfzZS0dcgPyJB8KolGxds9+9bdWgrcQBTpMez0BXUamdq0sNwq3bYsiKhIg5REjfYaVbCUySRW7vdmUvDPaWQmIVGKkwUlR4EREGKs4HBeyQICxAmMxkxMxPrV3LSiiTKcPt4wRpOnr8a1ez/aR8M8g6SCV2DQIjp6+FCq3h5EVZsX5gADUc/z5Cuc1ZgWmp27sx2nGLDHKEKkACZJ0k8tqnwvG82IuWspIUwCAdNJ10iDyiefhPI+CYsrdsSpjMQsGC0wCDBE6n/mrsGDgaKAihium7ZQQST/AHY9BV8JN6GiEm0X2ugb1C988v59KT2ATXnsKtsuY12MYjfc14blMvpHxA+YpQKZIRsZcXNsapPg38KtnEQ48j9PzqVsVptT6or0Zk/qfWTWTx7S08CBoPmPzosW9NAv6RO0Rw2FuXAuaHUATEyQN4NG4LGRlbcAiNjtrvIP1rHfs/nvW1kgNdQNqZILAHX1qBONX7uJGHLJbJti5mVc+8aCSNd9Y5Vl4LHXv/EbFtrjMFxllfuyBeA1A01FUVoxcbtF8HK9kFX/AIK1rjeDW3qtkJMnWHN1T56E10m9icrUMKs8Z8hb/Bj/AJq0eJ4n9ofCvJdoSyUaTW7X7nQo+1KV+oMfpKIN2y45oQf7rSP+o0HrW32/xF1r2Ft2wCXzIAebs9tUEzpJMVhIjo7W7yG2yMUb7QDDcaV6fsqtnwkHLfX1ZgxEbVGaFh+u1WjbB2rzB8NziUuIw6gkj8KupwO5MArPr+VddSRluZ5eKcrSreAkVdv8Eu7kD4/wqq3C7o5fAj86LaJcsHFbeQqO7emqljDvEZScvdMawRoac1phupHmDUT0GLK34qZ8UYFZpuUsVjRbslzrGw6nlUk0ldkWoV9lO04ti5bADMAGgnlLCt7C9qblwsAiKFA7zkgNPJIJLR5VybsYhuYtc5Ci6LihySo9oAHEkfZADac4866jwzhthAyXzh3HJ0usW5yCNMvLavPVqOJqVXKM7RfLVehqVSlCNpLUs2O1YJK3UCL95XGg676Vp4TheHe3ACXVPeGdVYkxvniWJEanXTeqtniGDtIEDJAEe6WJHiY19ar8NxGGRiuGJAJzFe9lXxQH3fIaVXXdfCw4rndK11/bbFhKlUll5+Rv4XBLbUIohV0A6VMFrLv8fVLeZlZoIHd1P+lZr9uB9my58zH0Nb8NiYV6anEpqpUpZWE9KhZe2NxtrEebT+VTW+O320CWxPmfrV+dFXGiEdeVjNxFkE3LgB+6gE+pM1VudoGOxUDx1/Ko5pbgdWKORccwBR8ygQ06CfenTykGabgMMEAe9I10tnMpb1EHr8KmbtGDbAEgiBsIUba+u2lL9aU96QSBGq6gddNoPSuRGU8qUhmEXZHAWTjLOYvqxuSW0J+wgAGup18vOuqqotkSWILM0aQCSWPKeZ51yTscMt5XzTlMktIOiltBsdt45UdY3tNahczwAN/HTTx1rbhpNtp+79x1K0fv3BRh8SCT4D+f58Kyf/Na5cxG7lRryGx+a0N2O1GSTcaV2JUat3eUfvA61icQ48HE5mCBwx8RC6R/e2rRowSnJaHT72IBCH7xH4E/SkLkia5pjOIvcW0VZmWSRm02RuvPWvcJx28iJkfvOUTvagDrExTpgc9ToTgFwein5kflT7d0EA9aBMT2uYXrknupbQHTckvt8BWbxLte+ZUCiUHKRHzoOa2Fz2OoMRFcl/TJiv6GqD7d+D5BbjfiBWlhu2V6AWYGQG01O8Qeh3rm3bDjLXkgnQ3Wfy7rD/NRzaDReZmvgeK4dccmIa1eNoWBbZAyFy4mGDd0ZYI0+dQ2cVbucWsXLKsiPi7TBXgsvfXeCR47neh88WEDunbr/Cr3ZzEZ8dhCBH9It/jNZaspZJX6P0NUUsysdYt344vdPTL/AO2p+tLHYqXOvOse/iY4jipMAQZG4i1aNBadqWZSxuCemVgTIOuhI+fWuFWwNTE0aM4v8q08dTTTrRhOcX1NXtpxopftZSPaWwlxJ1hlvZlJHT9nWInaO5da499gzO/tS2UCTBDaAAdNhWTi8cbjF7jZmOmk90DbflqfnUNq7r512cLTdClGm+RnqLiNyNXBi7nD2syk81MfaJjxontdr79o/tkzarqRlMd7nsaDcJxXLGp9KdxDirXGEFoUQNx5/wA+FbFNoocHfU6rg+2Fh1hpWeokb9RNaGBW1cLRlYabNoNY5GuVcIxBNuG1Mnffetnhd/K7ZJzNlUZSBqZjWQANKtzlMlZBNbgYrEWxuCjj911P1Rqtg60H4/jl2zis5XvPaCENB1t3CRJUxMO23Wmnt2ytD2gdPstHyNGFREs2rhZcA5gH0ob7X21Z7VpVAnUwIkkwBpXqduLQIz2rqT1UH6z/AK1BxXjSG77ZFzqFX3gVKkbmCNxHzoVJqyXvDG6ubPEODpYTCFARGJRDz0e1cQ/GfnVG52iQ/Zb4oI+dbXa9owaEcrqOPArJoJv4x8zQRoTAyjr51RVl7QsoOdrGz/5gTkh9WH0rb7J8aN28wIiEkak/aAO4HUVz58fiNoAMTsPz8q2Ox+NxH60O6XBVgQIECJn4gD1rDjqbq4ecI6toehTcKik7B1x/HFMPcI1IjT+8KD07R3x7oA/uH6tRTxPgOMxNh1tILbMVg3HCiMwJ2DHYdOdD3/pbxM/1lj/it/8ADWbsmhUpUHGatr9DRjYKpNOLWxX/APMmK6+PuJ9SaY3HsUZ75130tj/LVn/0m4kf63D/APFuf/DT7f6H8efev4ceVy63y9kK62UycB9UZz8WxJ3u3B/fA/AVCcbf/wB6/wDxWrQ4t+jXFYRBdN0XhMQmeRO0qdx/ChfE2bwaCHkf2TSttO1vmH8Pzv8AL+TwMsH7TDTy/nTWpbeLOUaExzO8eMRmiKJMD2OYZi9smVI95ZkwdNfCKdh+yDKqhrZE+8VMkDIw9dSPhWe9P/ZfEayJOxIN3EhoDIouToTPc1mQNDmGm9F9zsta9qFm4RBYZocRIBHLqKyuxXD2s3Cq23VDmJLDcwAPtHpyFE2JxJUW3AJhsrDbcZf+rLXKxGIlSq2pStdLpvrY6WHowkrSV9yivZfUn2hIYyQbfgBofaeFeHsqsQbgImSDb0OgEEZ/CrVrGX0cC6FyPpmQnuNyBkag7TVvE4ooJAn47aDkD1rPXxuIpNe1F35rVf2i+kouLSXkzFbskMqKLoCqG0yNuefvctfjTMd2TZkCo9swBoZB0BGhYePUVsrxElZyzrsDrGvUDpH+lTWsaCQIOsR3T0nfl69RSR7XxMXyfl/IksJSkc6x/Cb9ouGVlJFsITs5XN7rCVY+E1WwCtdF/wBoIZcg1ERuJg7amuq5uXI7jcHzGxqjjMPcA/YsB/YfVSP7DmTbPnK+W9a8P2vTqu01lfyM1XAuOq1ORHEsIiRHTnQvxVzCz1Y/hXUOPFhauZra5EVi8LkuW3gkF1BjkNdVO81zjtTh3t38twAMFUkLsMyhh8iK7UKjk9UUxpKKuvMoVs9kROOwn/7Cfgawstb3Ykf0/C//AJwfgpoYh/4Z+D9CyHeQQ9pcc1viOOg7oAB4myon5j4UD0U9t7wXiWJkTItxrEHLb12PKRFDt4oCQFb/AB//AFqrAu+Gp/pj6IFRWqS8SqRXkxyg1K1yAMsrMyZmenTbX41Ey9SSa1WuMp2VjxW1qyoqqp1rX4Jg5cswBVRz5sdvhr8qOws3fYZaSt3gN2C2bUiN+msa79ahF9juZHQ6j4V7wPhTXMQ6KT7gdRMkgnZV3bUHadtaSTzRaKZLQsdpsUGay+2VmTzDJP4rWVhsEbpYqPdCknzJA+Qq7xnCslo5h7ty2RPgxQ/K5TOC2We6EUkFso3jZiKSN1T0BHSJFf4Q6Q5mAy6a/eEfjWlbIY3g0mHKroTABOk1o8Z4e9uwSysIe1JP2v2iAanXfXSsy5h+8QHI9o5Ok7nqKqz8SNn97MkZKOrN7EcV/WOFhph1co0cmCMZ8JGU0K4nBZ8UMjHMyq8E7BkVj6d6au8MHszfsycuYGDyKq4B+DfhT+C3GN2wyLmPsCrTqs6gacyFXbyq2rPTOvvQC5pdGW8Zw/2l5cuoCRMgz3tTptPSijgGBFuABrQzwniBS6EvAe0K65AcoOYnnqJEddZrS4/2lTD24hizhgMhggbFs3KJ08aekkoZmPGMpvIg+wHGrbHKHGYAkqTDAAwZB1GoNWDx1Pa+z+1qPXKrfgwrinDeL+zQOhcGT3i06SCFJ96e6dZ9a207Tt+tNdJUDMDlJne0gkkbjujy6Uyq9QNZW0zpGE4qP1q+nPMnp+yU/Wl2g7V2sHbV7ochmyjIAdYJ11GmhoE7L8e9pxK6cwhw7QPAWVG+u0iK3+1/AzjbSIHCZGz6iZ0Ijw33qxN5boCabJbP6QLGJGRLd4yfug6DXkfChPivG7S3mzW7omIlI2mefiK84RwxsG5ZLgzISIjWGHLUiNPA1RvNdxl189wDJEdyd56fu1jlhpyrquktFbfx5Wtz6lyqRUHFvQ6f+rDoflXi2R938K0v1E+FenAnqPj/AAqcKPRDWRSsoAZiNPCvLlsMrKdiTE+O3zmrb4QgE+FU8ReFtBcbRVDZvAamflXMxdP21boaKcsizdGeWr6vbhxE91v3tj5VMbKmAYJGuvXrQ7wHjy4rDpilRlS7mW4kzlZWK7+k+tblnEJAkzuB1bURp1rBVw9tlz+Bsa1utnt9PoPOEUAjUT4zG+07b1CmBCkEHnud4ggAehiruX0+dKI5D8KxSgyXKuIaFkdR46SAflNNwl7MJ1G3OeQP4k/Cp7hUiG0B66fPb515YwqoIUacugEAQKzujG3vGzFDjHB0xFtkYkFlZMy+8FYQR/aU/dPpBrjnbTs9iRiiChuHKO+pBDDUA6mRoAIO0V3UrQZ2v/2w/dH4mtuDxtWg1Ddcr8iudJSOPcNtg30DRAOs+E6fECiTsowbimGjb2rH/wDm5oVUzdP7zfIk/Si7sHhC3EbDSO4WJ9bdwaeteoxcv8E2/wDV+hz6a9tHn6QDHEL4+8tv8F/Kht9/MfSKKf0hPk4kxyq2a0h7wnmwn/lode93gQFkwIyKQPQg60nZ+uGh+lehK3ffiMwiqUIbkR8waqXwAxjar74S40gjQAkQAOc7ADoagPDm5D8PzrapFVikh1o2w2D9lhrax3mEt5kAsfSQPhQ1huGMHUssgEEgkajpvRFjMW7BLmSApOmbfTUTHl8qE52siWueC1p61m8YuiLeozIWEc4kFT6GY862MJjBcQEADyM6/CpsN2XR7Lq+ItobjBmYxmkNmGmfblFNGD3EzLmYV3it3EWbi3HL+ztMVZjLaMjQWiW937RMaxvTcNjnW6DblGAHu97N9oQCJB361qv2cW1nVLwvZrdxSRbZN0aNZI6VRwHBs62HzwbgE6NIi2TvEfZj1qW1sTMrGtieIYjEWv2ly9kBVm7qhZVgysWNqRqAd+VRrjQR3rmfxItH17qrWzwmy2GYNbxLqDoQATOu0EgGZMeOn2qXE+z+Gvt7T2pDESfZ20RWO8kZiJPURU4K5COae5lYPV2OYNmBPu5T03zsDv0FLs9iPZWFuSB3creQYiZ+yNTr4mq1jADD3jrMqQPiPyqvZvFLFqDGr+GzAgzyjeqKsHlsFJMmRHueyuhgFZVMSZk6wd5AMiSZMa6RK7QWhdIbNBRDuDl3H2uc97YGCB1kXeC4FW7zOEKroQepmTrO8elXMbw4ZtCNcqER7okNPrI1/OqXXSeRF9KWSeYHMPh89lFUAMi9/NpBPeEg7jfXz6VRbE905tToNJERp5bUR27pTD90jurCiVBzFteRg60LfqrzqC2snn8zvVsJZmxHeTbLXDeIFXYzlOWAfVfh7tHjdt10SJlNyDAO+vhpuNvQ1zj2GUagzr/Cn2LsCDz02gfE7mrszitBHAN//FbV9w6AK8HOB11kmNOYAPMAVg3LBa42sRG8/QVJg81u2rZY03jcaluW+1XcNcstLMFacoGdC0AIvTzpnWhbLZ+80YbCyrzyRdr+J3IMK8noR6g1ELgO34GpAwqi4bCuSVIkGegihrtU8cPxIPKzdPwRjRG2IUc6GO3XELX6hihPeNi6I6k22FZa9Fzakt0PGSSaZlfo6uqMO1nkuWAfLL/kmiUYNUuKQOTDyJy7dNqGOyXD8uYH7Vu049S9EioQR3i28T6H6VgxVozevl5F1OU2rW0Ls6/H6UiahN3avBdkSDNcyRoHoxJMgAaRrMiNZ00+dL2Y5aeWlZvF+OW8LYN26YURtqSeQA5mo+AdpbOMte0ssSAYYEQynowqqUZZc9tOo11exqyR0PnofiPyoN7Wf7YaR3RznmaLjcoR7Wn9sP3B+LVTBpyCcn/USl4AiCxYiehmDRh2Dwns8cASCQDty7tyg43f6QvgT9aK/wBHRnGOf7R/B69bjnbCz8DmYe7mvMl/Sday4uy0e/bK/wCFv/vQveZZQhYCsCfKjz9KPDi9m3dX+rYgnorxB/xKo9a5kbrDQk1X2RNTwkfddfP6Brq1S4UK6KwbNn1JmCdCIgzE8j4eO1OscTtDcCYH2RG/e5jwE8ulCNvFGIkfAflTrmJYmZ+QH4Vt4Ce7Cq8lskGA4paCrqCQZiV+7lg+BMt8vGp246uQwCddNTPLfQztQaMax2Zp/nl9RTWxtyPeb/EaV4WLG/E1OWhqcOxDWpjSfz0qxc4gWIkxr5fOh84hzuW+deEHxrXdoxuFwvwuLAdO+CC2UjMG0IInYaVU7PcWNv2QYz7InmByddP8VDioek1p8JNlQ/twZjuQJ730pKkOIrMDtBXSuE2N7bAhly6HQ98DTwhfnWHh+0JEgtOu/Xx05nn4zWJ5kVFEHfypKFGFFewrDyV9whfjqEySTpyFaHAcMmItZWBlCxVpIidyQN9hoaEdPGjLsBbuNc9miGHDAmZIAEyBtvA15kVbJ82BRtsF/CeyQs2rirdj2oCszwY0Jm3oAPWeVWl7On2xWEIku7ZY0yhVWNZ1Bb5VDi8PdgJ7QLlM6pqDGXWDppPLnVzCcZuKsPkcxGbMVJgRJBH1qpTpt6oLpyBPG8NVEjuDYkhRJ1kx0nQVnrYzaww8lU/QVtX+Eu7SzofAEf8AdXi4COSn/Ev8KDkr6DqNjBu8IViJdgR962R+BqVOFFzPduRvCtP/AEmtk4QgQob0cGKJeyNnLauSTJeO9v7q6U0Vn0Floc7/AFwqoC+zJJj9qMwWWyqT05cjEmtPC2jlAe4oMA8tZ10A0AG2mldKeyjCCA3gQDPnWdiOzuGJk2LXooH4UPwkl3Wi7C42WGbaV9Ak9rTXvmNIqAv40w3KpuQddu/zNYnFcD7QEafz1rWZqje3PSopAaOXcQ7YXsJilyQRbQWnQ6B1BZhrup72h8djRzwDtTYxaqbTaycyN7yEgnUdN9RpVfjfZOxf71y2rN96IPxoJ4j2Y/V3FyzmtuplWU6j1+h0NUYjDxrq60f3uNTqOGj2OqLdzDSRuPKJH0qvhLwkwNNpHhO45UN9mu2ousLN+Eu8jstzy6N4c+XQElttXkAa6HqI/wBa4FaEqbcZK338zfGSa0Offpg4j/sLM6QXI+QrM/RniGsYlWJ7l8ZGHLrbbznTyc1H+li5mxqAf7oR6k/lXvDMG+Q3EUxaiG5SNgOp0nTaNYrt4eip4RQfNMxTlapfodiLULdqj+1H7g/E0RWL+ZVYbMAw9RNDfalv2q/ufU15OknnsdB7HIb12LxPQn8TRd+jV/6R5sPwfesO7wu0SxZ7gMmMttfmS9EnYKyqYmEzEdz3oBnv8gTpXsMev+LLwOZh++kdB4hg1u22tt7rgg/w6EVzHifYfGIT7NkvrtHdV48VYAH0NdUunvVhX+MIpGfu5iwGoY90wZA1GsakRqK8r2ficTRuqKut2vvU3VKcJd45Ti8XdtHJdtKjdLlkKfSQJ8xVB2J5D0rtlx1dMpyuhHusAykfumQaw8b2MwlyT7M2Sedlio/wNmQegFd6l23B6VYtP4/yZpYV/lOUlzUtrEfe/wBfyPiPnRhj/wBGrb2r6N4XFKGP3lzAn0FYmI7DYxJ/YlwOdpluT5KDm+VdKnjqFTuzXp6lMqUlujIuuJ7pPrH0pmY9amxfDLtrW5au2x1e26D4kCqwcdR8a1J32K7E1oMxCqGZmICqJJYkwAANST0rYvdksSFY5EZrf+0RLqPcTcjOoYwdD3RrptVHg+P9jeW4WKwHXMvvJmRkzr4jNPxosbj6tbsj9Z9qyEubOGS4HxFwQEmUARSFGbnEhQaNyWAhXp52re4b+j/G3u8bQsqZOa8fZD0SM8dIWizhn6PMNahrzHEMPsibdr1AOd/UgHpWGt2hQo96V30WrLY0pS2QGdn+zd7Ft+zHcBh7jaInmebf2RJ8hrXYuyHArVgLbXWfec6M5AOsfZUcl18STrVZbgCgQFRBCqoCqo6KoED0q32VvC8/tCCIzIAfuiQT6kKa5kcTVxlRPaCa83fS5c4Rpr3sI34Ih5/MflVa72XQ/arQFgciR6VYt29PeJrtJIpBW92BU7ORPT+M1RudiCvuvcnykfhR38aWlTKiXYADs/iFI7zMARIy7ivTg7uspGpjKGGnKSCNaPorwoKmSwrdzn5w94aAXBHQt/mBp49uOdz+9bn4FaOjZHhTDhxVmvJiNIyBNeyabbEmvcp2rOWnp86jKa7mnlablpQkToP5NZvEMHmUjetNvifCsLj128q6OqD51M1gWA7jnZ6JIFP4J23uWP2eJzXLY0D7un733x47+dU8Xfe4YNwnzbT8YrFxPC3LQpLeRJHxoTpwrRyzQybg7otfpCvo+LtPbKshtJBXaM7bUa9lMc9m0UOQo9liqs32iNMwjSWOu+s1y3FcKuKTKgH0ovwmIlA/RQgkmASRr4nf4+NWRhwoRinsI3mbfU6FwBv6Na8EC/4ZX6Vk9qf9ov7v1NXOyt4nCWyd+9MbTnaY8Ko9qD31/d+teQlG2Ikve/U6S7qAPEe8fM1sdiD/AEr1t/i9YuM0dvOtfsS39I/vW/xavWdo/wDkl4I5mG/7fidGxJ1+NDvEOziPe/WMzKwyhgACGEwdxp3S3rFEOK3+P0qo7kTBjMCp8iCDXi8FX4FZTe3Pw+9TpzTcdDA47iHyBrRa1ZXu22dpLKukxrHU6RqJ3rzhmOumQ+RwCBmU7giVYD7SnbTWeVU+I3rmqZkVxKEO0DK0ksoJghp1jWr3B+ybi6twEG1kX2b5SwcDVvG2ZJgbwwJ6V7KeGpYmN2k/ectVJ09i+mIViQCJG45jzFIisTF5zcdznCiA5mYcsSirOxCiCOYBmTrVzDY0sYUM/hlMj6EVw8R2XOGtPVfP+TZDEJ97Q1bWNddmYeppl68HBFxLdwH76I8/EGqxfTp51GMQv3l+IrlRTWqNL13JFwuHBkYXCg9fYWv+2ricSYCF7g6IAo+UVnNjLY3dfiKe13aFZp+6pPxOw9asanLvN+YLJFo3idzXntgJJOg116VWAc75UHj32+A7v/NUtsRsSfExPyAAoZEg3HYNGxIDJOQE6aqTy8+p20gc9KLOD4W2hCoAIXUA5o258yaHBfYjvMSB1JNavZfFM1y5AhVVQDzJMzPQRl+NdjD13NxpwjaKavz+ZllC15N6hHl8aTCmG4PGvM48a7V0U2JPaHrXqXz4GmGDTDYI90n1NNcBY/XOop64keVUXdl5TXhunnTZgWNHOOVLNWV7Y+VIYr+0fiKOYWxUR4qY3CaoWmk71as9OdUoYkZiOlMzTy+lTiOYrxxRaIVrmo5j1IqB8Eh3WfifCruWvPX0pLBuZA4BZVpFtRPKAaWJwix9K1iJqvdta7UwAN4nwFXmAR5ihfEWPZ57bDQxHgeRB+Irpt7DTy/jQz2l7P8AtklGCuu2mh8DTqXUVroR9iu09oqMMxy3AWy5trksWhT94TsfSa1O0eEd4ZFL5R3gNwCd/KuS8Q4betmHtsI57jzBoj7NfpBuWiqYnM6DRbgn2ief3x8/OuZXwCVTjQV1zXPy+hphWvHK9DzEcIusxMRNX+yuHNvE5TvmtH/mNGoW1iUDoyd7Z19x/P7h+XltQjxG1ew/Eram02VmsCY098yQeYAYVrr1I4rDSVP7sUUoulVWYPMTv8fpVG6au4g6+h+lZ9414eK1OoRXCDAZEcDYOivHlI0qbC8SNtSttLaK3vBVAB8wN6xuIXnVic8CBAyiJ596N9tKrYbirmZykASRqDA3jcE+GldijhcQ6alTlp0Ta+hnlOnmtJfI3GxW3ct6bdxdPKdq8ONfbMQOiwv4RUAM14zVlblLvNvxLUktkOOtR3AgBJW2AOZRPypr3wP53qO7gLlxScjEQYEabfM0Ypcwmfd7V21/2az4jKg+IE/Kqz9o7p2RR5ydZjfTn4V4nZ0CC5tqRp3mBIAMjurJmda0MNwhWO5c/wBlQg3mMzGYk9K6UadL8kb/ABYl7bsktY5ge+NPCrq3ARIrSs8IZ/s2lHiWuH6CtHDdlUA7zk+CBUHwApI4KrPXLbzFdWKMUGiTs4O6x5aAfjU1vhNpBoo8zJPzq1HjA6dK34fBOlJSb25FM6ikrJFn2g51Dev9IpgA614x8q6JSJXO8g+VeXDO8/h+G9R5TTxI8f51qWJcQHjNMjXRTXjWte6IqS2D/prRSBcYVPlUbp41Jcb09aiYjqajAZlsxz9TpUwIGvMVSW74GfOKlzzoR9aruMX0uE1Yms+xpz9P5/nariXRFMn1AySaZI6fGmm6eUVGXPWoQeX8qiZvGnR1rwmgQZE1WvYfyqy551UxlvP9qPIfWiTcyeIcNDA5gDQbxbgig6Cug27J5tP4/GqWO4cCNAKKZGc4weLu4V81h46qdVb95efmNfGjngvbZMQgtHKl0EFbdzVZGs2n5eW+m3OsHifCdzEUN43BRSVcPGp7S0l1X79UGM7aPY7HeuT8D9Kz771zTBdrcTZ0Le0Ucn39G3+M1Nf7fXT/AFSj+8T/AJa8++x68ZaWa8TYsRCwcPiPGKr3L4561z2/2txDbFV8l1+ZNZ9/il5/euufWPkIrXDsmf5mkI8RE6TieMoglmVfMgVk3+2dpT7xb90E/PagPx514a2w7LprvNsqeIfJBg/b5v6tMvicoPxAJ+dVb3aq9cBDuT0MnT4zQ2tPD1qhg6MNVFepW6s3zCCxxcjcz51scP4/rrFBaNV3Dk9JrRlQlzqfB+0QI6UQ4bjE1yfhzuCImi3hlxtJ0pbEuHlniII10NWBlbah/C3prTtH+RQsG5ba3HWmk+H+tS2bnU1IVE1MpLleK8jzqc2B50wp02oWZLkLr4H403NUjTPKmmDvp5UAjTdO1eb9KabcbTTaIDHTnSt+8K9pVQyxE439Kt4fY/zypUqYQkTnSFKlTAIrlQD3hSpUAjTsfOo150qVIPyPb2xqoaVKnQrMrH86E+J869pVbHYre4NX/rVN69pVaBEJple0qhDylSpVCHopwpUqgSzYrYwVKlQYAgwfKt7h9KlVbHRuYXceYrZsbele0qICyu1O5UqVEhPa2ry/t6GlSppbCx3Kdz3f56U217vpSpVUOeHn5VFe5eVKlQZD/9k="/>
          <p:cNvSpPr>
            <a:spLocks noChangeAspect="1" noChangeArrowheads="1"/>
          </p:cNvSpPr>
          <p:nvPr/>
        </p:nvSpPr>
        <p:spPr bwMode="auto">
          <a:xfrm>
            <a:off x="116711" y="-144463"/>
            <a:ext cx="22866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pic>
        <p:nvPicPr>
          <p:cNvPr id="69644" name="Picture 12" descr="http://1.bp.blogspot.com/-rjaQnxEt_BU/TpRYNBJhLgI/AAAAAAAAAEA/hLDgBjcvWvg/s1600/IMG_1096.JPG"/>
          <p:cNvPicPr>
            <a:picLocks noChangeAspect="1" noChangeArrowheads="1"/>
          </p:cNvPicPr>
          <p:nvPr/>
        </p:nvPicPr>
        <p:blipFill>
          <a:blip r:embed="rId6" cstate="print"/>
          <a:srcRect/>
          <a:stretch>
            <a:fillRect/>
          </a:stretch>
        </p:blipFill>
        <p:spPr bwMode="auto">
          <a:xfrm>
            <a:off x="5648593" y="5712653"/>
            <a:ext cx="1086133" cy="838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646" name="Picture 14" descr="http://primer.com.ph/tips-guide/wp-content/uploads/sites/5/2014/12/4.taxi-3.jpg"/>
          <p:cNvPicPr>
            <a:picLocks noChangeAspect="1" noChangeArrowheads="1"/>
          </p:cNvPicPr>
          <p:nvPr/>
        </p:nvPicPr>
        <p:blipFill>
          <a:blip r:embed="rId7" cstate="print"/>
          <a:srcRect/>
          <a:stretch>
            <a:fillRect/>
          </a:stretch>
        </p:blipFill>
        <p:spPr bwMode="auto">
          <a:xfrm>
            <a:off x="3057525" y="4800600"/>
            <a:ext cx="932572"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648" name="Picture 16" descr="http://static.rappler.com/images/LTFRB-standard-fee-school-bus-20130530.jpg"/>
          <p:cNvPicPr>
            <a:picLocks noChangeAspect="1" noChangeArrowheads="1"/>
          </p:cNvPicPr>
          <p:nvPr/>
        </p:nvPicPr>
        <p:blipFill>
          <a:blip r:embed="rId8" cstate="print"/>
          <a:srcRect/>
          <a:stretch>
            <a:fillRect/>
          </a:stretch>
        </p:blipFill>
        <p:spPr bwMode="auto">
          <a:xfrm>
            <a:off x="7848600" y="5666936"/>
            <a:ext cx="74314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9652" name="AutoShape 20" descr="data:image/jpeg;base64,/9j/4AAQSkZJRgABAQAAAQABAAD/2wCEAAkGBxQTEhUUExQWFBQXGBUXGBgWGBgYFhcYFBYcGBcYFxYYHCggGBolGxcUITEhJSkrLi4uFx8zODMsNygtLisBCgoKDg0OFxAQGiwkICQsLCwsLCwsLCwsLCwsLCwsLCwsLCwsLCwsLCwsLCwsLCwsLCwsLCwsLCwsLCwsLCwsLP/AABEIAMIBAwMBIgACEQEDEQH/xAAcAAABBQEBAQAAAAAAAAAAAAAAAgMEBQYBBwj/xABIEAACAQIDBAgCBwQHBgcAAAABAhEAAwQSIQUxQVEGEyJhcYGRoTKxFEJScsHR8AcjkuEVJDNigqLCNENTc7LxFmOEk7PS0//EABkBAQEBAQEBAAAAAAAAAAAAAAABAgMEBf/EADURAAICAQIDBAcGBwAAAAAAAAABAhEDEiEEMUETUWFxBSIykcHR8BRSgaGisSMzNELh4vH/2gAMAwEAAhEDEQA/APcaKKKAKKKKAKKKKAKKKKAKKKKAKKg7U2iLIBILSY08CfwqLY6R2TvzL4j8poC4oqFb2rZO64vmY+dSkvKdxB8CDQC6KKKAKKKKAKKKKAKKKKAKKKKAKKKKAKKKKA5RXa5QgVyu0UKIIopcUVbB2ikWrgYBhuIBHgRIpdQBRRRQBRRRQBRRRQBUfE4jLoNWO4frcO+i/f4Lv9h41GCx3nieJoCk6SqerUljJYbojcdwI/U+EY3aHXyOqyMI1zyGnuKxWy6UN2E+8flWbBpVqjUZU7Iv0vIFzyHIBIVpG5iYLmNMvuK6NqAa5nHeUzAQQN6eI9ZqVNNPhkbeinxUGrRdUeqJtjaV0CVuGPFl3d2tTLXSDELxn+E/MCqtFAEAQBwpU0MsvLfSu4PiQH/C0+xNS7fS9PrJH+IfIgVmJrs0IbOz0lst9oeIn5E1Lt7YstuuL56fOvPig5D0FcyeI8z8ppQPTLd9W+FgfAg/KnK8tMjXMfb8qRgNuXWMA3UjWCHX3mDv4VG6Kotqz1WioGwrjNYtsxJJB1O86mPaKn0IFFFFAFFFFAFcoooQK7XKKAKK5NFCmU2Hee7ZtDrHRbdqwpCZQWdrKOSzEEwA6CBGszOlTL9oqpP0i6mnxFlIHecyxVH0bxlrD2Dbe6WZblwEtLOcpyCco5KAO4CkdIdpKyEuYtAZo1GaNQWjXfuH6FtWWaa3LzobtxsQtxLjK728vaXiGB0YDTMCrAxodK0lYD9md9Hu4prfwxY3CNYed9b+jIFFFFQBUW9eJ0XzPLw5mu3Lk6Ddz5+H50jdUAkCBpSGpTGm2NAUXSk9lPE/IVmxWg6UN2U8W+QrOzWkBya7NNZqdsoWMKJqlSb5HZrop+zZU6ZjcPK0M3lnPZB7iRUnG7QGFthmw6pO4uyO+muqawPCsakdFifUyf8A4il2UW10YqA95bdw5TBOR1AA5drUQeNSv6WYf2mHxCT/AHVcHvBtuZFYbpNinxWKa5eYBZChsoyoB8IyiIGu/vqfhLOJw6xZxRRTqQqwPGM1aRhpJ0an+n7A+Jyn/MS5bHq6gUrZu00us2W4jrplyspnfO4+FZl+leLtQjXRdM5ixUTEQF1nTeeetcv4174lVsOTvz2bauDG9bqKGBHDj30omxtTXJ1rL4TbOKVQhtWrrJoxZmDGdVMggHSRu4VIXpFd+vgm/wAF1fkZoKPZNg/7Pa+6Kn15ls39p1u0ipcwmIUKIkDN+Aq3w/7UcA2jO9s/30I+U1BRtqKosH0xwNz4MTb8zl/6opWJ24WuGzh1Fxza6xXleq+LLBM6kb4HdQUXdcqjt47E20UXrdpmjV+uVAT4Ff13bq4Nuv8A8O0fDE2/yoKL2iqhNpXjuw4P3b1s1H2Z0rs37dx7erW2KlMyliQ0CIJ38PGqZovprlN27wYAjcabxWMS2JuOqDm7BfmYoKH5rlV39N2ODyOaq7A+BUQfKillo8127cs2L1wlS1zrneJJUD6QT8OaBKAj4eNI2ltZDh1F1paNcvHTT3jWn+maixjL5cQLgD2yRo0gaA9zZ58RzrKWri50YhHCk9hiCGB0II/XCsJbmpbo3n7HD/tHhY+TV6XWD/Zbs+4i4i89vqluuvVqQR2UB1AbXL2oHOK3lbZGFMXd8cIGnrT9RMTchvIfM1lkOsabY0y1+m2xFQDzGmmNNHFDnSHxI5igKXpO2ieL/wCms6z1b9J8SDkj+9/prKX8VE1tchVkvA3zdvdWCEWYLHUk9yjfr3jnV9dfB4aRduBm+wO20cMyAR4SNOdVvROylvBnEPGe9clSfi6tHlgs7uyHOnKvN1xdw3L5z6u4zNxMSY/zmsdT0Sl6vqqly8z0jaPTNoixbFsfauHX0Ex61k9t4+66l7gM/VaDkPcJ36xVbYxbFgFbKeY0P8W/3p7aE5DLlpI+LU6d80e27OeO5zUV1ObO1UnmToeOgpRY2iFOts6KT9Q/ZJ+yeHLdypzY2GLK8GIdh8qmYjZ5YEHKQeEn8q6I5y2bRmNqN+8PgPkKRg8abZnhxFd2zgr1uWIzBdCRqQPqs3lAnmDVbs5Dduom/MRMchqfYGqDV7O2mXzXMhC9kSsmMussN/1t4keFLxPSEI4ygXE0lgZkkSYjQcfTyDewrAW12RALOR4ZiB7AVlrZKMUf6rGRu15z71Ael2LwYAiIIBHgaeEHgDVTgBFtAd4UfKrHDXgBBqA5c2bZb4rSE88on1ioWJ2HbQF7edCDmOR2nKPiC66aa+Iq4ttmML2jyGp07hUnqm4qw8QfyqWUyu38BcdUDYi5cBZFHWHNAcgSGEHlUron0Yw1x/63auEOzC2bLQJWRlKKsjNlYgzFS9o4O8EyKgCgrkYzIIdSgA3CPPdWgfZbWFRVJ3K1stvz24YZo36hTVTIyTb/AGfYP6mDuA87uJe3/wDE7H2FWWG6GWlR0y21R2DkQ91w6jKGW7eckGOOXia0GBxYu20uLuZVaOIzCYPeKempZbMns/YFzqVNrFXgZbsXXZ7TQxUBspVwIAGjeRq12CLTKWFlLV1WKXFAUsrrv7cSwIIYHiGFP7EP7kfeu+116pMDt6yu0sVh2bK7mxln4SwtCRP2oKjyqkNXNFJmioB+5fQ6Nr4qfxFIOMtLOqqAJJiB61SY3pGhA6plZwZgFXABDCSysQZ13GezrVNev3XVs91yGmROkHkI0FSy8jUHpFYzKMwytMPIyyN4Osj0o2ht22kBXSTrrJAAPGOetYj+jVXcWjeRP8qXtKyUcW2IMoCs5iw11AMZQIjhzqWSjdPtq0FDFxB4ggweRA19qi3MVnLHs8AMpkRqRr4Gs+mx1G5nHgRw3cKcsJ1UqpMaHXfrS7FFleu1Cv3qjXLxqO92qBTXCJ1qLdvHnXXuU05FUEDad3sjxPyFZfaF0w0b4PyrR4yGdVO6GPy41lHvHOh39u3372XgKdDeP2kajphe6nqMMpgWLQU+LWyreoj1rzrD3eyTzZj6GPwq+6RbTa9euXG3tm9oA9hWast2R+t5n8ayvaZ1mqwQ8WyXbvkGRwp76WWBBjh86gZqXZbU+H40n7LLwSvPDzNHsW5Af77Ve4a0HRmzGQGgCOHOfCszgDBcAz2gf4hP40xjMVft3GCdYARwBjUa6RHGui5I82X+ZJeLLj6YM5iT2QDAJ3H+dRiLNtmu5ApggQuVmY8Du03a1F2VK5ATOZGYd0lDHuaf2wAbRkSdMviTA+daMFfsfbI7FoJBELIaQ3MkRpxNXd3CoWDlFLDcSBPrUTB7Ot2jKL2uZknynd5VPBrBoctmnmedSddPypVqzIG70p4WAd49KhSX0V1xVtSYDZhp9w16ZatqogCPn5mvKNhXimItkbw499PxrbY3adyNGg9wH4ihllntC/MDtAhhrrroSah7VXNaOuq6jujfHlNVL33OsydD+vImkXsW2VlWSMv1Tqq8zJ0Hn5VSIsOjuMhmtExqzAgE9m52+G7tG6JOnZFaXC4lXBKGQCVPiN9eatfYOjKxUFcrQYnXMoMa6Q50pF7HG3ltgaNJ7LMQMsb8w3/lWWbSPQNi3ALWrAdu+NSBuvuONeIYjaAvbUutm0bEMQeEK+VYP3QK02GxXV2b114VFLlOyMzEb8um4GSTz0EnSvOdkY1Ld5LtySqHM2UAsYPAEjWe+qnzNVsfSLbXs/b/AMr/AJUV5AOn+G+ze/8Abt//AK0Vi33GtKEbB2u1pWCpmVw6nKAFXtsQJK6b+6YrdYEzaTf8K7/Ac6x3RUlbRZgAW7gNzNr6Ea1sMO8oD3Cts5sdugQfA1VDFZrmv9wekGp9+5oeGh+VZx37cg6A6+i7+VQG1O2rILA3FBWJGrN2gxHZWTuVju4GodzHrcYshJXdJBXUb9GANeepis1y5dRyOsuAAroStq1G46/7w1ptiuTbE66kT4VaFlrcu1Fa7SnamS1QHHv0y+Irl5qiXHqkDrJuD7rVlziMjBuIIjfvEEbjzFaG03b/AMDfjWWfWdJqSdI78PBznpXj+wxiMSGY9kDKBIAIBnXi7Hd3iknadtYCWsoER/ZsdO9rZPvS+pg/CIO8TE+fDSoe0tnFO0pzWydG4g/ZccG9jvE1jHJNs9XFYJQxQXddisQ3W9pVEx9UASOZCgCQdCQBwNMYYEEzXMA7LqHtDXc7EGeYK6j14eFSGxjucrFWAGYFWdonh2mOtayeyzlwP9RDzLXAznYgbsh9VBq2O0LnFZggjfw8Ko9nY1VuXAxyyLcd+UAfKp13aQUSGzdy6mtx3ijzcTH+LLzYygK3EAEAI43cMyRSv7R/7iGfF/yHzI5VGbbLHMYYEwqyBoOJ0MzvPkKlYbbCKAoBAGmo9ST461WznRMBpatoRxMfj/Kmr210XQgMeQgn2qNexJuCGVEXwVm99B6GoU0d68iRLAA7pIphccpByEPw0OnmazjYa0FgWrZ+9v8AUbvKi3h1Hw2bI8GdP+kUBoLM58x01ns75kbvera5dQx27x+835Vic9wfDbI/9TdIHkfyqXhtuukLctGPtZ1b8tPGoDYWL+VtGYpH1iCZ4QTHfvpjEYvJfR1M22W5buqYAi5EMIkaFZjlmqnt7cQ6bjyOh8p312/j0cRlJnSRw5a1SUWmIOVDP+7KknuDQx/hYmmtnXbWIeFckJJaFYMZBhVkasY3dxPCq/DYgdVdUkA5WWNw1XSPExWn2T0Ww4w9lZuZ2RrpuBijjr8qgrBheysDiATzNZZtGX2nibl6+tp1KLmkIQRltWiCAAd8vl8e1WG6QFDfu9VouaNN2YDtEchNeydDraZbt5y98XG6u010hnNiwWVN4ghmN154hl5VI2n0ewV7fYtgwxkgqQY7I/djdJ1Pd31ORbPAeqX7VFe0t+zLZ7HMGcA8rmnyoq2Dza+b1nsXGuW3+IqTBAJJzQTxMmePGKsb3SF+rUWsUgCJBDm6rsygk5QFIM6ayBNbLpX0NbEs1xHOZlCmT9UbhqdRMmO+sW/7PMUNwJEjep9fc+tRSTDTQ/b6d3rhVMtmWhdFee1pp24mrnr5zDjPHfuWqT/wJioiFG4zlg6btd8VWf0vcsE2zDkdkAntBgBqTwB893CtWiUajaGxntW1OGUuudzlIzsA6INRylDw4irDYmINuyFuDI0mVy5Yk6dnhTWH27cy2cltZuWlvGWIIn4ogHdFMbSvZnzXP3bNpo4I0EaSBm9RU1dBpfMvGxYPGmmviqEI3Bwe5uyffs+9cuNcXUggc+B8DuNCFxdu1Hdqr0xU0r6TVBKtHtN/y2+RrLoe2N1aKw85/wDlv/0tWTxm8edZmvVPVwcqyom7RvhEkZJ4Zw2Umd3Y1HGu4XFh1LBQFaQUPaUgHcZAkaeI8dai4O4CIaOO/vjlT1sqBCwB+f8AOvM2q8T7UMU3kbfs1yIeN2WCwNnvm2T2x9w/XHd8Xcd9RcAurcxp7/yqfdOopV28zGWJJiNdTWnlbjTNQ9HQhlWSDrwK/FuoeTP1SCDBGgGkd4qHiWtjcXnxH5VOxmE6yNYIGn5Gqm7hHH1T5a/Ku2OacUfK47g8kMspJNp77A98txgDcBMD9c67buHn6n5a02qMOBHiDQ+ldT57TXMlPZYwQDPHtD21pShx9Vv46j2sWRxqwS6CAahLE2UuMR2bnk0+lSWw7Df1o8Y4+NajYfSYWrOGRbyW3tjFrc6xbuXJeuq6gNaGYEwSCp0il4/buHcXrf0q4RftWwTc668lp7V3OFV2UOVILcDHPWoUyf0VuV30B7+VRnLqez1kRwgfhW/tdKrIuM64u4GC2VVT9ISw7paVWuMtsZmPZAymJA48KtelSZ7TvcDNbTFo8Iw60Yg3CIEdkDrJ8qoMi1+4RB62DwOUj0IrljFX7ZGVmI5NqB6/hSnxI5691SP6WuoAqMYHIAxGumlAlZ29tW4sNnBPIqhjwzCr8ftAu9TctyslBbVoKuoC5BESDA13DUnyzy4u87QxlTMyigRy+GrzZnQPEXcMt6z1d0XN6uuWCrFezcDE8OQ86y5I32ckrrY2WyumuFW2ii29u2qqqwAygAZQCQdN3KpTdNcI11LSOWLnLmCkIp3DMTG88RpXmm09hX8ImW9ZCy09ZmkHgASrQBx1FVeAwZdsq6EzvIK6CTJGg0otzLVHu5xlsaZhppqRworw+7g74JHVN6k+4MUVKZaifQiOOQ9KU10cqqtp7Ys2I6xoJkgBHbd91TUsNrqYHOJ/KuB0E3MaOUmvCekeDujE3WyEfvGI3biZ/Kvb7rKp0YtOuqxHuZqs2tsy1fHaEMNzR7HTdWoumZkrPO7O38Mtq3av2cz21yqciN2TrueRx5VV7b2vYuhVRDbRdSotWhJ5ypWNNI4+VaPHdC1ZyR1mbkNdAOHdVeegzT8F4/4a6WjFMiHGS6fR2yWzkXITmGZiRrmmIGT311p3C7edcgZSHcT+7MR2ioBBPMc6q8VhTZ6xRKlHI13gpET3yaRh8TNzDsxksAD3nrzyrVA1jY0TlcISdwYZWPOCsZveh8jfbT0cf6SPen+keHUQQNSOWsE6ju3VnldkBIYiN24geR0IrGrYUX2F0W7DBotvqJ+weYBqrwtqw/Za91b/AN9Dk1PBlnu4VBwO3bjLeORcgUqzlioGcELCwZMcKg2catxssEnXhy861JNo7cPkjjnqaNTiuiGIa31llVuKJB6pw88jAJ38hy1is24ZTBkEcDUnA4y7ZbNZdkI5Ej9Cr250lTEjLjbSs0f2tsBbo5E/Vf2rzyjR97huJ1+zT8OTX4GZW5Tq3adxmDVSercOvAwR6g7j+pqJEVyPppponbNy9Yhf4M65vuyM3tRjrai5cCGVDHKTxUEhfOBUMNoPGlcT5UvYNeunYphHGjNTRNAaod0xzNXVu0zmrhalkaTJHXUC93VGzUTS2Z0R7iSb9Iz0xmoDjnS2ZqCH+s8aQ96aba6OYpKy24E+AJ+VVWzEsuOPVe8mXGQbiS2k8hWn2J0xv4bCoqZCiBiJ0PaY72OnE+tZB8LdAnq2HiCPnU1GnDKCYXWYAzROsHnMV1hF9T43pHNCcUou9zSDp9tG4xyomXQRkWQSSACW0MxurO4+/euYmL9tUuqoUJbRV0JzghbYAJOY61dbP2/Zw9tVt4ZWI1zXnJksNSUWATw37hTWJ6Y4g6C4LY3RbUKYHDP8Xqa61Z8nHPRJSIY2Him1Fi7B/wDLP40VBu7WuEkl7hJ4lySfEk1ymk7faF91HtQxSniPIih76Aan3k+1Vt3CpcgNaOnEEKfVYNSPoixARhpzn5tWNjziruLQxDfjSSocCW08SvyImot7BlROn405Zw2kyR4VATVUDdTsRyA7/wDvVYuHAYtnbXh1jR5KdBUbaWEuG2eqYZ+8mPSgMN01wgt3MRlbMHYXJ00NzWNO8Gs1iNmk2Eu23DpbBzMuhtszZgLizmQydDqDwPCp/STE3VDK/wBbKD2csZCSB3asazmBx1yy+e0xVt2m4g7wwOjKeR0r0R5HF8y9wu0r9+2yG5mcGyqM0T23I7TcfE1YXejeJuKFd8PbUfE3WOWaBxElfQKKrMNcsYhXVAmGxD5OyTGHuFCT2GP9ixn4T2eRFVGLtXLTm3dQow3qwg9xB4g8xoaNFtEy2f6mdP8AeifITUTAnKXfTQH1JAHvUpX/AKoTzvR6WxUKyJzrzK/Mn8qpBKM05gTm58atbF0uJjUb4qEzgaL607hw6tJDAc4IHr+t9ZmtSo7cPleHIplpatdkNnCnXQgwPEgH5VzF2mQ5WI4HTv8AlUS47A8GHCd/rUq/aPVi4xOsD4sxA4bzIG+vK8U0z7mL0ljlLd0vFDLkxpv0A8ToK1lvorZLZf3pOg7JJJniBGvhpWNt41JBzRBBGk6qZGlWVzpdcYEZkiQ2ikGQIGoM8+NdMSpbo4+kcrySi8Utq6SS+Jor/RCwrQz3kncGBBHjJqrPRxGZgjOYIA+IkyAYyyNdar8R0tuPEsmnGHJ8yW1pGD6XXrRlXSZzSbbEzuj49REad1ddvpHzrzfe/UvmI2vstrDhSTqMwnfoYMiTB0Ok8KgZT3+n86f2jt9r9wXLrZ2nWFy6REbzAqI9+yd1o/ryrnKO+yPfgzJY6nJX5/KzpQ9/+T/7UOo+0P4koVl4WCfKaeXNww/+U00vuDzYvvr838ER5WPiH8Q/AV1CvP0JP+mpYS9wsgfrvo6nEfZVfHLV0S7vzMLisK/u/S/mhFm1IzRyAmRLHdM1txg0w4tK99dNDl+qBvIJ3k+FYm5YvnRrlsAaxJjTXdFdGFc77yj7qsaqg1zOGfPDLSjdeXX3mq2/ta0ZW0WZSBq2UmeZKgQPGqkr/VQQZA0kQR8UkT5elQbez7cg3Ll0gb4CrP8AFUvaItm2ww6MqiPrF4k8wNBv0k+VVnBwlW0XXkMXYPoKZY1x76g89Igc/GhNsZB2bKzzbM3yiPWmpDsJ82qDq25Gig7du/ZX+D8zXaakX7PLv/f5HuRuDkfeieSxVfbU8SfSpVq6BzriYG7zc2PhG6uW/wBa0/nB30iNdNZjyoBaId8Ae9KcjkP1511GIGvvpR1y/qKAz3SLZCXQWUDOBqPtD86822ls1Bqoj2r2LEW3LCEGXnm3+UaHzqq6QdHFuLnVIbivE+BnfW4yrmYlE8aezVhhtp9kWsQnX2ROWTFy1O82rm9fumVPEVNxuCyMVFvKOcjf3iq+9biu1nMl4nZM4b+rMcQnWliAIvICgAD2gSSdN6yPDdVObLoTnRkJ3B1KnXjB86eXQypYHmDB9qRfusx7TMx5sST6mqC76O7OBAdhJPw9w3ad5q/2dZZkb6RZ6ngpDhxEfWjd7eFVluwQFhsv7oKvPMwBPyHrVjhLjWnm78DKFZJlSG4nhMURGZq7bjiDEiRqDB3g8RUjC7QyLkgZeIKgz57/ACp/G4FUZkVoykgBu7dBHOq+7bjfvrllm0lR9H0dgx5cko5FaofC2WBzW1B7lAHyqPcSyPqL6fkKSHikCDPajyn8a5dtI+ll9HYUrhG35nSbQ3In8B/KureTgq+SVx7k/XJ8v502Su+ZNTtZ/X/DlDgI6lqgq8/9hd3Hqpg6HuQfnTf9LrzY+QFI6u2x7ZYaaFSJHiCNR3aVG+hL/wAUfwn+VdYztbs83EcNKE2scFXT6bLrZWL664qDNLEDeOJjl317Na/ZZZkBr11ucZR7a14p0dvWrF+27MWAdC2gEKGBaBJkwK9qxP7YcGPhS63jlX/VWotNs8meEko7JP8AD/JPt/sxwYGvWt95x+C1jP2r9GcPgrFp7CQ7OwOYlpAHI1Y4j9tVsfBhp7zc/AJWL6bftAOPFsNaRFt5oElpLRMz4e9addxzx6lLdpe74GIbG3PtR4ACpOHzZe2xLHgTuHCkHGHgFB4QAPeKZfEmeJrnKLa2R7sGaEJXKbfvr6/Ani0salfLtGpNqwAnaJC6SN0gbp58NKibOul5nRBv/Km8XiCx7uA/XGvNKLvSj34ZwjDtK58vETjr4LdjRQI5e1Q214mlgTuqTYsjf7xXeEdqR8/Pm3blzZA6k8j6V2rcqv2vau110nk7TwPZ/o7zvEd//elLa5maWqnnTb3gDvmuBRzIKWpggjdqP0ajC/POkEESPOhCY7AnWNORIpbug0MetRBbkTT1ixNAPW7wUQCI3jiaUcQoGsR3UycPz3jnupBwgY67uVAU+38LZuAsBL931vGa88x+GEnRUjgTr6CvV32QDuJHdE/jVPtjoh1naVwrjjl3+OtbjKjEo9x5ZctAcQfCai30iDWqxuyLiEh2mOEQapsZgzB03ajviuqZgtsLiA1uySJEZSeT2xC+RAHmRTgOdgXkq4gA7hGuvdp71R7F2iElG+Bo14qRuYD2P8qs3N3rFZWDW/sjUHvB4axVZBrbu0S4cAQUuAAxroCGBnhqvrVH9ObiAfarPbWN0Kkgu2hA3KvLxP4+FZ24ajipLc64s08TuDpkq5jO73rnWk/VHrUFd9PBqnZx7js+OzvnL8l8iRbJJ3KPEn8BT5wunxr5LPzNQgaBdNNCOb4nI+bJtvZycXc+ECnsRgLWQhAQ+8Ek69x1jWq03zSetPOtUcWxgGO406L+smuspbXjSDYNUyScTjy8SAI5DXXmeJqPmpOQ1f8ARO9h7V0XMTaN6DIXQoO8r9Y8p07jvBsIi29j38obqrkESDkbUHjup/B7PGYC4twajVYkd8GvXbfTvZ+4mDE9q2QPCYyz51gttdOrt4sVRLSa5QFUuB3sRv8ACK5KUn0Ould5R4uytlTbQkgsdSACY5gE1Wua7i9oBmkCdwE6VHt3Sx3CucMcubPo5uKxpKMd0lRIzQK4+IY6TpTdxtaRXoWx8yTbdsWW76KX9EflRVIe+la4MMOJ/U0u14xToIFeU9DQyqqP51wmNwp8gb6j3bi86pkfw7T8UcfGnCn63fKqpbo4HfUgYrQAED0oKLEqDE6x31wsJNQbd6NJApbDjP67qCiQL8cPfQ0JiOO7xFRM81xwD3+tQUc2rglujk3P8DpWE2zs4AkAEMP1pW7JiAIA46b/AH0pvE7OW8pBEMOIMe/GtRlRmUbPEdpYM22kbj7Gon0k8yPOK9I2lsEhirAg8N5+e+qDG9H9CSJjjHziuyZzoyLPTR13Vd39kiJXMOfH8KYGzo3VbJRXBYHfSlFWIwVK+iiqWivilZKn9R3Uk2Y4aUFEQJSQFJ76mNbPAU2ynkagoRlilBaTkbvpxE50FDbJ3V1ZHCno410rNC0NvfOUiRu5D8aghzEVNezUR7JFCEcinrA08/lTZp23uqkO1YYCxAzRJO6oKitPhcPBA+ys1CkFrCj4jrxoqHfaWJ5miqU9wp+2dKKK8x6GKH69KTlHKiihGQnUZvP8KftqMp04UUVAMZRO7lUrn50UUA3x/XOlkamuUUB1t3pS7Z3eH40UUAx0jUZN3FfxrHYs6UUV1jyObK7GaDTv/CqrFb/Ku0VpGUMW6jtxoorQOJu9aVRRQCHpm2e0a5RQDr01FFFAKNcFFFQDyimsSOw3gaKKoKdqctbqKKpkkWN48RWwG9/u/wCmiiiHUyjUUUUIz//Z"/>
          <p:cNvSpPr>
            <a:spLocks noChangeAspect="1" noChangeArrowheads="1"/>
          </p:cNvSpPr>
          <p:nvPr/>
        </p:nvSpPr>
        <p:spPr bwMode="auto">
          <a:xfrm>
            <a:off x="116711" y="-144463"/>
            <a:ext cx="22866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pic>
        <p:nvPicPr>
          <p:cNvPr id="69654" name="Picture 22" descr="http://imganuncios.mitula.net/6w_isuzu_frr_giga_trucks_for_sale_philippines_96635406735397970.jpg"/>
          <p:cNvPicPr>
            <a:picLocks noChangeAspect="1" noChangeArrowheads="1"/>
          </p:cNvPicPr>
          <p:nvPr/>
        </p:nvPicPr>
        <p:blipFill>
          <a:blip r:embed="rId9" cstate="print"/>
          <a:srcRect/>
          <a:stretch>
            <a:fillRect/>
          </a:stretch>
        </p:blipFill>
        <p:spPr bwMode="auto">
          <a:xfrm>
            <a:off x="4743450" y="4800600"/>
            <a:ext cx="10480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650" name="Picture 18" descr="http://hoagland.org/photos/Phil05/Phil05037.jpg"/>
          <p:cNvPicPr>
            <a:picLocks noChangeAspect="1" noChangeArrowheads="1"/>
          </p:cNvPicPr>
          <p:nvPr/>
        </p:nvPicPr>
        <p:blipFill>
          <a:blip r:embed="rId10" cstate="print"/>
          <a:srcRect/>
          <a:stretch>
            <a:fillRect/>
          </a:stretch>
        </p:blipFill>
        <p:spPr bwMode="auto">
          <a:xfrm>
            <a:off x="3819316" y="5684516"/>
            <a:ext cx="97180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905000" y="609600"/>
            <a:ext cx="6771405"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Department Order</a:t>
            </a:r>
          </a:p>
          <a:p>
            <a:r>
              <a:rPr lang="en-US" sz="54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No. 2002 - 30</a:t>
            </a: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514600" y="2819400"/>
            <a:ext cx="5943600" cy="3046988"/>
          </a:xfrm>
          <a:prstGeom prst="rect">
            <a:avLst/>
          </a:prstGeom>
        </p:spPr>
        <p:txBody>
          <a:bodyPr wrap="square">
            <a:spAutoFit/>
          </a:bodyPr>
          <a:lstStyle/>
          <a:p>
            <a:pPr algn="just"/>
            <a:r>
              <a:rPr lang="en-US" b="1" dirty="0" smtClean="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rPr>
              <a:t>No unit shall be the subject of a new application of franchise, for extension of validity of CPC, for substitution of unit, and for increase of number of unit(s), if said unit is more than the minimum age requirement by the time of expiration of the covering CPC.</a:t>
            </a:r>
            <a:endParaRPr lang="en-US" b="1" dirty="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362200" y="685800"/>
            <a:ext cx="6248400"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Resolution No. 2013-01</a:t>
            </a:r>
          </a:p>
          <a:p>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514600" y="2819400"/>
            <a:ext cx="5943600" cy="461665"/>
          </a:xfrm>
          <a:prstGeom prst="rect">
            <a:avLst/>
          </a:prstGeom>
        </p:spPr>
        <p:txBody>
          <a:bodyPr wrap="square">
            <a:spAutoFit/>
          </a:bodyPr>
          <a:lstStyle/>
          <a:p>
            <a:pPr algn="just"/>
            <a:endParaRPr lang="en-US" b="1" dirty="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endParaRPr>
          </a:p>
        </p:txBody>
      </p:sp>
      <p:sp>
        <p:nvSpPr>
          <p:cNvPr id="4" name="Rectangle 3"/>
          <p:cNvSpPr/>
          <p:nvPr/>
        </p:nvSpPr>
        <p:spPr>
          <a:xfrm>
            <a:off x="2590800" y="3352800"/>
            <a:ext cx="5715000" cy="2308324"/>
          </a:xfrm>
          <a:prstGeom prst="rect">
            <a:avLst/>
          </a:prstGeom>
        </p:spPr>
        <p:txBody>
          <a:bodyPr wrap="square">
            <a:spAutoFit/>
          </a:bodyPr>
          <a:lstStyle/>
          <a:p>
            <a:pPr algn="just"/>
            <a:r>
              <a:rPr lang="en-US" b="1" dirty="0" smtClean="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rPr>
              <a:t>Subject: Resolution Mandating the Strict Observance Nationwide of the 15-Year Age Limit of Buses and Mini- Buses Even on Units with Road Worthiness and MVIS Certificates</a:t>
            </a:r>
            <a:endParaRPr lang="en-US" b="1" dirty="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362200" y="685800"/>
            <a:ext cx="6172200" cy="36009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LTFRB-LTO JOINT ADMINISTRATIVE</a:t>
            </a:r>
          </a:p>
          <a:p>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ORDER (JAO) 2014-01</a:t>
            </a:r>
          </a:p>
          <a:p>
            <a:endParaRPr lang="en-US" sz="54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endParaRPr>
          </a:p>
          <a:p>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514600" y="2819400"/>
            <a:ext cx="5943600" cy="461665"/>
          </a:xfrm>
          <a:prstGeom prst="rect">
            <a:avLst/>
          </a:prstGeom>
        </p:spPr>
        <p:txBody>
          <a:bodyPr wrap="square">
            <a:spAutoFit/>
          </a:bodyPr>
          <a:lstStyle/>
          <a:p>
            <a:pPr algn="just"/>
            <a:endParaRPr lang="en-US" b="1" dirty="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endParaRPr>
          </a:p>
        </p:txBody>
      </p:sp>
      <p:sp>
        <p:nvSpPr>
          <p:cNvPr id="4" name="Rectangle 3"/>
          <p:cNvSpPr/>
          <p:nvPr/>
        </p:nvSpPr>
        <p:spPr>
          <a:xfrm>
            <a:off x="2590800" y="3581400"/>
            <a:ext cx="5715000" cy="2246769"/>
          </a:xfrm>
          <a:prstGeom prst="rect">
            <a:avLst/>
          </a:prstGeom>
        </p:spPr>
        <p:txBody>
          <a:bodyPr wrap="square">
            <a:spAutoFit/>
          </a:bodyPr>
          <a:lstStyle/>
          <a:p>
            <a:pPr algn="just"/>
            <a:r>
              <a:rPr lang="en-US" sz="28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Subject: </a:t>
            </a:r>
            <a:r>
              <a:rPr lang="en-US" sz="2800" b="1" dirty="0" smtClean="0">
                <a:solidFill>
                  <a:srgbClr val="080808"/>
                </a:solidFill>
                <a:effectLst>
                  <a:outerShdw blurRad="38100" dist="38100" dir="2700000" algn="tl">
                    <a:srgbClr val="000000">
                      <a:alpha val="43137"/>
                    </a:srgbClr>
                  </a:outerShdw>
                </a:effectLst>
                <a:latin typeface="Bookman Old Style" pitchFamily="18" charset="0"/>
              </a:rPr>
              <a:t>Revised Schedule of Fines and Penalties for Violations of Laws, Rules and Regulations Governing Land Transportation</a:t>
            </a:r>
            <a:r>
              <a:rPr lang="en-US" sz="28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a:t>
            </a:r>
            <a:endParaRPr lang="en-US" sz="28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362200" y="685800"/>
            <a:ext cx="6172200" cy="36009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LTFRB-LTO JOINT ADMINISTRATIVE</a:t>
            </a:r>
          </a:p>
          <a:p>
            <a:r>
              <a:rPr lang="en-US" sz="40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ORDER (JAO) 2014-02</a:t>
            </a:r>
          </a:p>
          <a:p>
            <a:endParaRPr lang="en-US" sz="54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endParaRPr>
          </a:p>
          <a:p>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514600" y="2819400"/>
            <a:ext cx="5943600" cy="461665"/>
          </a:xfrm>
          <a:prstGeom prst="rect">
            <a:avLst/>
          </a:prstGeom>
        </p:spPr>
        <p:txBody>
          <a:bodyPr wrap="square">
            <a:spAutoFit/>
          </a:bodyPr>
          <a:lstStyle/>
          <a:p>
            <a:pPr algn="just"/>
            <a:endParaRPr lang="en-US" b="1" dirty="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endParaRPr>
          </a:p>
        </p:txBody>
      </p:sp>
      <p:sp>
        <p:nvSpPr>
          <p:cNvPr id="4" name="Rectangle 3"/>
          <p:cNvSpPr/>
          <p:nvPr/>
        </p:nvSpPr>
        <p:spPr>
          <a:xfrm>
            <a:off x="2590800" y="3429000"/>
            <a:ext cx="5715000" cy="2308324"/>
          </a:xfrm>
          <a:prstGeom prst="rect">
            <a:avLst/>
          </a:prstGeom>
        </p:spPr>
        <p:txBody>
          <a:bodyPr wrap="square">
            <a:spAutoFit/>
          </a:bodyPr>
          <a:lstStyle/>
          <a:p>
            <a:pPr algn="just"/>
            <a:r>
              <a:rPr lang="en-US" sz="36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Subject: </a:t>
            </a:r>
            <a:r>
              <a:rPr lang="en-US" sz="3600" b="1" dirty="0" smtClean="0">
                <a:solidFill>
                  <a:srgbClr val="000000"/>
                </a:solidFill>
                <a:effectLst>
                  <a:outerShdw blurRad="38100" dist="38100" dir="2700000" algn="tl">
                    <a:srgbClr val="000000">
                      <a:alpha val="43137"/>
                    </a:srgbClr>
                  </a:outerShdw>
                </a:effectLst>
                <a:latin typeface="Bookman Old Style" pitchFamily="18" charset="0"/>
                <a:ea typeface="Times New Roman"/>
                <a:cs typeface="Arial" pitchFamily="34" charset="0"/>
              </a:rPr>
              <a:t>Guidelines in the Determination of Year Model of Motor Vehicles</a:t>
            </a:r>
            <a:endParaRPr lang="en-US" sz="36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838200"/>
            <a:ext cx="6096000" cy="5181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2971800" y="2209800"/>
            <a:ext cx="5715000" cy="1143000"/>
          </a:xfrm>
        </p:spPr>
        <p:txBody>
          <a:bodyPr>
            <a:normAutofit fontScale="90000"/>
          </a:bodyPr>
          <a:lstStyle/>
          <a:p>
            <a:pPr algn="ctr"/>
            <a:r>
              <a:rPr lang="en-US"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
            </a:r>
            <a:br>
              <a:rPr lang="en-US"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br>
            <a:r>
              <a:rPr lang="en-US" b="1" dirty="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
            </a:r>
            <a:br>
              <a:rPr lang="en-US" b="1" dirty="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br>
            <a:r>
              <a:rPr lang="en-US"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APPROPRIATION OF ABANDONED AND/OR EXPIRED CPCs OF PUBLIC UTILITY BUSES (PUBs) ENTERING METRO MANILA</a:t>
            </a:r>
            <a:endParaRPr lang="en-US" b="1" dirty="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endParaRPr>
          </a:p>
        </p:txBody>
      </p:sp>
      <p:pic>
        <p:nvPicPr>
          <p:cNvPr id="176130" name="Picture 2" descr="https://scootinoldskool.files.wordpress.com/2011/09/dead_buses.jpg?w=600"/>
          <p:cNvPicPr>
            <a:picLocks noChangeAspect="1" noChangeArrowheads="1"/>
          </p:cNvPicPr>
          <p:nvPr/>
        </p:nvPicPr>
        <p:blipFill>
          <a:blip r:embed="rId2" cstate="print"/>
          <a:srcRect/>
          <a:stretch>
            <a:fillRect/>
          </a:stretch>
        </p:blipFill>
        <p:spPr bwMode="auto">
          <a:xfrm>
            <a:off x="304800" y="4343400"/>
            <a:ext cx="21336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6132" name="Picture 4" descr="https://s.yimg.com/bt/api/res/1.2/0W04KEKhA72fcTLE2r0Vgg--/YXBwaWQ9eW5ld3M7Zmk9ZmlsbDtoPTM3NztpbD1wbGFuZTtweG9mZj01MDtweW9mZj0wO3E9NzU7dz02NzA-/http:/media.zenfs.com/en_us/News/Reuters/2015-01-23T210241Z_941704532_GM1EB1O0DOU01_RTRMADP_3_BRAZIL-TRANSPORT.JPG"/>
          <p:cNvPicPr>
            <a:picLocks noChangeAspect="1" noChangeArrowheads="1"/>
          </p:cNvPicPr>
          <p:nvPr/>
        </p:nvPicPr>
        <p:blipFill>
          <a:blip r:embed="rId3" cstate="print"/>
          <a:srcRect/>
          <a:stretch>
            <a:fillRect/>
          </a:stretch>
        </p:blipFill>
        <p:spPr bwMode="auto">
          <a:xfrm>
            <a:off x="304801" y="1905000"/>
            <a:ext cx="2133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6134" name="Picture 6" descr="https://encrypted-tbn3.gstatic.com/images?q=tbn:ANd9GcS5IGTbMuR8cVdaJHRVPy002DTztcFIjp09DsuF07EEWdfTXwtn"/>
          <p:cNvPicPr>
            <a:picLocks noChangeAspect="1" noChangeArrowheads="1"/>
          </p:cNvPicPr>
          <p:nvPr/>
        </p:nvPicPr>
        <p:blipFill>
          <a:blip r:embed="rId4" cstate="print"/>
          <a:srcRect/>
          <a:stretch>
            <a:fillRect/>
          </a:stretch>
        </p:blipFill>
        <p:spPr bwMode="auto">
          <a:xfrm>
            <a:off x="304800" y="304800"/>
            <a:ext cx="2133600" cy="1334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362200" y="685800"/>
            <a:ext cx="6172200" cy="369331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Total Number of Units of Provincial Buses Touching Metro Manila  with </a:t>
            </a:r>
            <a:r>
              <a:rPr lang="en-US" sz="3600" b="1" u="sng"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Expired</a:t>
            </a:r>
            <a:r>
              <a:rPr lang="en-US" sz="36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 Franchises/CPCs</a:t>
            </a:r>
          </a:p>
          <a:p>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514600" y="2819400"/>
            <a:ext cx="5943600" cy="461665"/>
          </a:xfrm>
          <a:prstGeom prst="rect">
            <a:avLst/>
          </a:prstGeom>
        </p:spPr>
        <p:txBody>
          <a:bodyPr wrap="square">
            <a:spAutoFit/>
          </a:bodyPr>
          <a:lstStyle/>
          <a:p>
            <a:pPr algn="just"/>
            <a:endParaRPr lang="en-US" b="1" dirty="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endParaRPr>
          </a:p>
        </p:txBody>
      </p:sp>
      <p:sp>
        <p:nvSpPr>
          <p:cNvPr id="4" name="Rectangle 3"/>
          <p:cNvSpPr/>
          <p:nvPr/>
        </p:nvSpPr>
        <p:spPr>
          <a:xfrm>
            <a:off x="2514600" y="4419600"/>
            <a:ext cx="5638800" cy="769441"/>
          </a:xfrm>
          <a:prstGeom prst="rect">
            <a:avLst/>
          </a:prstGeom>
        </p:spPr>
        <p:txBody>
          <a:bodyPr wrap="square">
            <a:spAutoFit/>
          </a:bodyPr>
          <a:lstStyle/>
          <a:p>
            <a:r>
              <a:rPr lang="en-US" sz="44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2,141 units</a:t>
            </a:r>
            <a:endParaRPr lang="en-US" sz="44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981200" y="457200"/>
            <a:ext cx="6172200" cy="203132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600" b="1" dirty="0" smtClean="0">
                <a:ln w="18415" cmpd="sng">
                  <a:noFill/>
                  <a:prstDash val="solid"/>
                </a:ln>
                <a:solidFill>
                  <a:srgbClr val="FF0000"/>
                </a:solidFill>
                <a:effectLst>
                  <a:outerShdw blurRad="63500" dir="3600000" algn="tl" rotWithShape="0">
                    <a:srgbClr val="000000">
                      <a:alpha val="70000"/>
                    </a:srgbClr>
                  </a:outerShdw>
                </a:effectLst>
                <a:latin typeface="Bookman Old Style" pitchFamily="18" charset="0"/>
              </a:rPr>
              <a:t>Recommendations of the Board:</a:t>
            </a:r>
          </a:p>
          <a:p>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514600" y="2819400"/>
            <a:ext cx="5943600" cy="461665"/>
          </a:xfrm>
          <a:prstGeom prst="rect">
            <a:avLst/>
          </a:prstGeom>
        </p:spPr>
        <p:txBody>
          <a:bodyPr wrap="square">
            <a:spAutoFit/>
          </a:bodyPr>
          <a:lstStyle/>
          <a:p>
            <a:pPr algn="just"/>
            <a:endParaRPr lang="en-US" b="1" dirty="0">
              <a:ln w="18415" cmpd="sng">
                <a:noFill/>
                <a:prstDash val="solid"/>
              </a:ln>
              <a:solidFill>
                <a:srgbClr val="000000"/>
              </a:solidFill>
              <a:effectLst>
                <a:outerShdw blurRad="63500" dir="3600000" algn="tl" rotWithShape="0">
                  <a:srgbClr val="000000">
                    <a:alpha val="70000"/>
                  </a:srgbClr>
                </a:outerShdw>
              </a:effectLst>
              <a:latin typeface="Bookman Old Style" pitchFamily="18" charset="0"/>
            </a:endParaRPr>
          </a:p>
        </p:txBody>
      </p:sp>
      <p:sp>
        <p:nvSpPr>
          <p:cNvPr id="4" name="Rectangle 3"/>
          <p:cNvSpPr/>
          <p:nvPr/>
        </p:nvSpPr>
        <p:spPr>
          <a:xfrm>
            <a:off x="1905000" y="1828800"/>
            <a:ext cx="6781800" cy="4093428"/>
          </a:xfrm>
          <a:prstGeom prst="rect">
            <a:avLst/>
          </a:prstGeom>
        </p:spPr>
        <p:txBody>
          <a:bodyPr wrap="square">
            <a:spAutoFit/>
          </a:bodyPr>
          <a:lstStyle/>
          <a:p>
            <a:pPr marL="514350" indent="-514350" algn="l">
              <a:buAutoNum type="arabicPeriod"/>
            </a:pPr>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All or some of the abandoned and/or expired CPCs of PUB Services touching Metro Manila be opened for appropriation by duly qualified applicants;</a:t>
            </a:r>
          </a:p>
          <a:p>
            <a:pPr marL="514350" indent="-514350" algn="l">
              <a:buAutoNum type="arabicPeriod"/>
            </a:pPr>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Creation of TWG who will be responsible for:</a:t>
            </a:r>
          </a:p>
          <a:p>
            <a:pPr marL="514350" indent="-514350" algn="l"/>
            <a:r>
              <a:rPr lang="en-US" sz="20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a:t>
            </a:r>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a. verification of the correctness, </a:t>
            </a:r>
          </a:p>
          <a:p>
            <a:pPr marL="514350" indent="-514350" algn="l"/>
            <a:r>
              <a:rPr lang="en-US" sz="20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a:t>
            </a:r>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completeness and accuracy of the list of</a:t>
            </a:r>
          </a:p>
          <a:p>
            <a:pPr marL="514350" indent="-514350" algn="l"/>
            <a:r>
              <a:rPr lang="en-US" sz="20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a:t>
            </a:r>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PUBs with expired franchises;</a:t>
            </a:r>
          </a:p>
          <a:p>
            <a:pPr marL="514350" indent="-514350" algn="l"/>
            <a:r>
              <a:rPr lang="en-US" sz="20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a:t>
            </a:r>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b. recommend which of the abandoned </a:t>
            </a:r>
          </a:p>
          <a:p>
            <a:pPr marL="514350" indent="-514350" algn="l"/>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and/or expired CPCs shall be opened for</a:t>
            </a:r>
          </a:p>
          <a:p>
            <a:pPr marL="514350" indent="-514350" algn="l"/>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appropriation;</a:t>
            </a:r>
          </a:p>
          <a:p>
            <a:pPr marL="514350" indent="-514350" algn="l"/>
            <a:r>
              <a:rPr lang="en-US" sz="20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a:t>
            </a:r>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c. draft pertinent Department Order and</a:t>
            </a:r>
          </a:p>
          <a:p>
            <a:pPr marL="514350" indent="-514350" algn="l"/>
            <a:r>
              <a:rPr lang="en-US" sz="2000" b="1" dirty="0" smtClean="0">
                <a:ln w="18415" cmpd="sng">
                  <a:noFill/>
                  <a:prstDash val="solid"/>
                </a:ln>
                <a:solidFill>
                  <a:srgbClr val="000000"/>
                </a:solidFill>
                <a:effectLst>
                  <a:outerShdw blurRad="38100" dist="38100" dir="2700000" algn="tl">
                    <a:srgbClr val="000000">
                      <a:alpha val="43137"/>
                    </a:srgbClr>
                  </a:outerShdw>
                </a:effectLst>
                <a:latin typeface="Bookman Old Style" pitchFamily="18" charset="0"/>
              </a:rPr>
              <a:t>          Memorandum Circular</a:t>
            </a:r>
            <a:endParaRPr lang="en-US" sz="2000" b="1" dirty="0">
              <a:ln w="18415" cmpd="sng">
                <a:noFill/>
                <a:prstDash val="solid"/>
              </a:ln>
              <a:solidFill>
                <a:srgbClr val="000000"/>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05EDC"/>
        </a:lt2>
        <a:accent1>
          <a:srgbClr val="3488E9"/>
        </a:accent1>
        <a:accent2>
          <a:srgbClr val="50B3F5"/>
        </a:accent2>
        <a:accent3>
          <a:srgbClr val="FFFFFF"/>
        </a:accent3>
        <a:accent4>
          <a:srgbClr val="404040"/>
        </a:accent4>
        <a:accent5>
          <a:srgbClr val="AEC3F2"/>
        </a:accent5>
        <a:accent6>
          <a:srgbClr val="48A2DE"/>
        </a:accent6>
        <a:hlink>
          <a:srgbClr val="65D4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EE080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F3B21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109B0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316</TotalTime>
  <Words>292</Words>
  <Application>Microsoft Office PowerPoint</Application>
  <PresentationFormat>On-screen Show (4:3)</PresentationFormat>
  <Paragraphs>42</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powerpoint-template</vt:lpstr>
      <vt:lpstr>TRANSPORT  REGULATION:  CHALLENGES AND  POLICY RECOMMENDATIONS </vt:lpstr>
      <vt:lpstr>MODERNIZATION OF PUVs</vt:lpstr>
      <vt:lpstr>PowerPoint Presentation</vt:lpstr>
      <vt:lpstr>PowerPoint Presentation</vt:lpstr>
      <vt:lpstr>PowerPoint Presentation</vt:lpstr>
      <vt:lpstr>PowerPoint Presentation</vt:lpstr>
      <vt:lpstr>  APPROPRIATION OF ABANDONED AND/OR EXPIRED CPCs OF PUBLIC UTILITY BUSES (PUBs) ENTERING METRO MANILA</vt:lpstr>
      <vt:lpstr>PowerPoint Presentation</vt:lpstr>
      <vt:lpstr>PowerPoint Presentation</vt:lpstr>
      <vt:lpstr>INTEGRATED TRANSPORT SYSTEM (ITS)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REGULATION:  CHALLENGES AND  POLICY RECOMMENDATIONS </dc:title>
  <dc:creator>Joan</dc:creator>
  <cp:lastModifiedBy>GIZ</cp:lastModifiedBy>
  <cp:revision>9</cp:revision>
  <dcterms:created xsi:type="dcterms:W3CDTF">2015-05-04T22:50:25Z</dcterms:created>
  <dcterms:modified xsi:type="dcterms:W3CDTF">2015-05-05T04:16:50Z</dcterms:modified>
</cp:coreProperties>
</file>