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72" r:id="rId10"/>
    <p:sldId id="268" r:id="rId11"/>
    <p:sldId id="269" r:id="rId12"/>
    <p:sldId id="270" r:id="rId13"/>
    <p:sldId id="271" r:id="rId14"/>
    <p:sldId id="273" r:id="rId15"/>
    <p:sldId id="274" r:id="rId16"/>
    <p:sldId id="275" r:id="rId17"/>
    <p:sldId id="276" r:id="rId18"/>
    <p:sldId id="277" r:id="rId19"/>
    <p:sldId id="279" r:id="rId20"/>
    <p:sldId id="280" r:id="rId21"/>
    <p:sldId id="261" r:id="rId22"/>
    <p:sldId id="262" r:id="rId23"/>
    <p:sldId id="260" r:id="rId24"/>
    <p:sldId id="26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82B3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uts5\My%20Documents\Book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050" dirty="0"/>
              <a:t>SAMPLE</a:t>
            </a:r>
            <a:r>
              <a:rPr lang="en-US" sz="1050" baseline="0" dirty="0"/>
              <a:t> COMPOSITION - STAKEHOLDER CATEGORIES</a:t>
            </a:r>
            <a:endParaRPr lang="en-US" sz="105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Sheet1!$D$3</c:f>
              <c:strCache>
                <c:ptCount val="1"/>
                <c:pt idx="0">
                  <c:v>Frequency</c:v>
                </c:pt>
              </c:strCache>
            </c:strRef>
          </c:tx>
          <c:dPt>
            <c:idx val="0"/>
            <c:bubble3D val="0"/>
            <c:spPr>
              <a:pattFill prst="pct5"/>
              <a:ln>
                <a:solidFill>
                  <a:sysClr val="windowText" lastClr="000000"/>
                </a:solidFill>
              </a:ln>
            </c:spPr>
          </c:dPt>
          <c:dPt>
            <c:idx val="1"/>
            <c:bubble3D val="0"/>
            <c:spPr>
              <a:pattFill prst="wave"/>
              <a:ln>
                <a:solidFill>
                  <a:sysClr val="windowText" lastClr="000000"/>
                </a:solidFill>
              </a:ln>
            </c:spPr>
          </c:dPt>
          <c:dPt>
            <c:idx val="2"/>
            <c:bubble3D val="0"/>
            <c:spPr>
              <a:pattFill prst="dashUpDiag"/>
              <a:ln>
                <a:solidFill>
                  <a:sysClr val="windowText" lastClr="000000"/>
                </a:solidFill>
              </a:ln>
            </c:spPr>
          </c:dPt>
          <c:dPt>
            <c:idx val="3"/>
            <c:bubble3D val="0"/>
            <c:spPr>
              <a:pattFill prst="dnDiag"/>
              <a:ln>
                <a:solidFill>
                  <a:sysClr val="windowText" lastClr="000000"/>
                </a:solidFill>
              </a:ln>
            </c:spPr>
          </c:dPt>
          <c:dPt>
            <c:idx val="4"/>
            <c:bubble3D val="0"/>
            <c:spPr>
              <a:pattFill prst="openDmnd"/>
              <a:ln>
                <a:solidFill>
                  <a:sysClr val="windowText" lastClr="000000"/>
                </a:solidFill>
              </a:ln>
            </c:spPr>
          </c:dPt>
          <c:dPt>
            <c:idx val="5"/>
            <c:bubble3D val="0"/>
            <c:spPr>
              <a:pattFill prst="pct70"/>
              <a:ln>
                <a:solidFill>
                  <a:sysClr val="windowText" lastClr="000000"/>
                </a:solidFill>
              </a:ln>
            </c:spPr>
          </c:dPt>
          <c:dLbls>
            <c:dLbl>
              <c:idx val="1"/>
              <c:layout>
                <c:manualLayout>
                  <c:x val="0.21383647798742145"/>
                  <c:y val="-3.9682539682539689E-3"/>
                </c:manualLayout>
              </c:layout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904761428631065E-2"/>
                  <c:y val="0"/>
                </c:manualLayout>
              </c:layout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6.6666650002087283E-2"/>
                  <c:y val="-4.1522491349481001E-2"/>
                </c:manualLayout>
              </c:layout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3.6723163841807911E-2"/>
                  <c:y val="-9.5238095238095261E-2"/>
                </c:manualLayout>
              </c:layout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Sheet1!$C$4:$C$9</c:f>
              <c:strCache>
                <c:ptCount val="6"/>
                <c:pt idx="0">
                  <c:v>HOUSEHOLD</c:v>
                </c:pt>
                <c:pt idx="1">
                  <c:v>AGRICULTURAL</c:v>
                </c:pt>
                <c:pt idx="2">
                  <c:v>INDUSTRIAL</c:v>
                </c:pt>
                <c:pt idx="3">
                  <c:v>GOVERNMENT INSTITUTION</c:v>
                </c:pt>
                <c:pt idx="4">
                  <c:v>COMMERCIAL INSTITUTION</c:v>
                </c:pt>
                <c:pt idx="5">
                  <c:v>NGO / CSO</c:v>
                </c:pt>
              </c:strCache>
            </c:strRef>
          </c:cat>
          <c:val>
            <c:numRef>
              <c:f>Sheet1!$D$4:$D$9</c:f>
              <c:numCache>
                <c:formatCode>###0</c:formatCode>
                <c:ptCount val="6"/>
                <c:pt idx="0">
                  <c:v>210</c:v>
                </c:pt>
                <c:pt idx="1">
                  <c:v>56</c:v>
                </c:pt>
                <c:pt idx="2">
                  <c:v>37</c:v>
                </c:pt>
                <c:pt idx="3">
                  <c:v>53</c:v>
                </c:pt>
                <c:pt idx="4">
                  <c:v>70</c:v>
                </c:pt>
                <c:pt idx="5">
                  <c:v>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SAMPLE COMPOSITION - RESPONDENTS FROM SELECTED DISTRICTS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Sheet1!$D$19</c:f>
              <c:strCache>
                <c:ptCount val="1"/>
                <c:pt idx="0">
                  <c:v>Frequency</c:v>
                </c:pt>
              </c:strCache>
            </c:strRef>
          </c:tx>
          <c:spPr>
            <a:pattFill prst="pct25"/>
          </c:spPr>
          <c:dPt>
            <c:idx val="0"/>
            <c:bubble3D val="0"/>
            <c:spPr>
              <a:pattFill prst="pct70"/>
              <a:ln>
                <a:solidFill>
                  <a:sysClr val="windowText" lastClr="000000"/>
                </a:solidFill>
              </a:ln>
            </c:spPr>
          </c:dPt>
          <c:dPt>
            <c:idx val="1"/>
            <c:bubble3D val="0"/>
            <c:spPr>
              <a:pattFill prst="diagCross"/>
              <a:ln>
                <a:solidFill>
                  <a:sysClr val="windowText" lastClr="000000"/>
                </a:solidFill>
              </a:ln>
            </c:spPr>
          </c:dPt>
          <c:dPt>
            <c:idx val="2"/>
            <c:bubble3D val="0"/>
            <c:spPr>
              <a:pattFill prst="pct25"/>
              <a:ln>
                <a:solidFill>
                  <a:sysClr val="windowText" lastClr="000000"/>
                </a:solidFill>
              </a:ln>
            </c:spPr>
          </c:dPt>
          <c:dPt>
            <c:idx val="3"/>
            <c:bubble3D val="0"/>
            <c:spPr>
              <a:pattFill prst="pct5"/>
              <a:ln>
                <a:solidFill>
                  <a:sysClr val="windowText" lastClr="000000"/>
                </a:solidFill>
              </a:ln>
            </c:spPr>
          </c:dPt>
          <c:dLbls>
            <c:dLbl>
              <c:idx val="2"/>
              <c:layout>
                <c:manualLayout>
                  <c:x val="-0.25157239823486194"/>
                  <c:y val="-1.2861731992562485E-2"/>
                </c:manualLayout>
              </c:layout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Sheet1!$C$20:$C$23</c:f>
              <c:strCache>
                <c:ptCount val="4"/>
                <c:pt idx="0">
                  <c:v>COOCH BEHAR</c:v>
                </c:pt>
                <c:pt idx="1">
                  <c:v>EAST MIDNAPORE</c:v>
                </c:pt>
                <c:pt idx="2">
                  <c:v>NADIA</c:v>
                </c:pt>
                <c:pt idx="3">
                  <c:v>SOUTH 24 PGS</c:v>
                </c:pt>
              </c:strCache>
            </c:strRef>
          </c:cat>
          <c:val>
            <c:numRef>
              <c:f>Sheet1!$D$20:$D$23</c:f>
              <c:numCache>
                <c:formatCode>###0</c:formatCode>
                <c:ptCount val="4"/>
                <c:pt idx="0">
                  <c:v>106</c:v>
                </c:pt>
                <c:pt idx="1">
                  <c:v>100</c:v>
                </c:pt>
                <c:pt idx="2">
                  <c:v>103</c:v>
                </c:pt>
                <c:pt idx="3">
                  <c:v>204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418CD-7780-4D77-9D1D-59B4B00B75AA}" type="datetimeFigureOut">
              <a:rPr lang="en-IN" smtClean="0"/>
              <a:t>20-08-2012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B3B25-C907-4B54-BE97-40AADCB9F7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7332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729A3833-F712-459F-A3D5-C3439D5C6C3C}" type="datetime1">
              <a:rPr lang="en-IN" smtClean="0"/>
              <a:t>20-08-2012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80ED-CBC6-4B6B-BD1D-4A001F4DF85B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E50FAA91-3CAA-4912-B6F0-EB24FF66CB28}" type="datetime1">
              <a:rPr lang="en-IN" smtClean="0"/>
              <a:t>20-08-2012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80ED-CBC6-4B6B-BD1D-4A001F4DF85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A7FB3BCF-4DE1-4D80-B653-398400781F46}" type="datetime1">
              <a:rPr lang="en-IN" smtClean="0"/>
              <a:t>20-08-2012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80ED-CBC6-4B6B-BD1D-4A001F4DF85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9CB783D2-75C8-4C12-9356-7F5BCED6C38C}" type="datetime1">
              <a:rPr lang="en-IN" smtClean="0"/>
              <a:t>20-08-2012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80ED-CBC6-4B6B-BD1D-4A001F4DF85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1157892A-17AF-47F6-ACAA-DD127271C156}" type="datetime1">
              <a:rPr lang="en-IN" smtClean="0"/>
              <a:t>20-08-2012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80ED-CBC6-4B6B-BD1D-4A001F4DF85B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414DE73E-35A9-4FFE-8835-D770430116EC}" type="datetime1">
              <a:rPr lang="en-IN" smtClean="0"/>
              <a:t>20-08-2012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80ED-CBC6-4B6B-BD1D-4A001F4DF85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9AA39347-4AB4-45A7-8674-315E1CC49E31}" type="datetime1">
              <a:rPr lang="en-IN" smtClean="0"/>
              <a:t>20-08-2012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80ED-CBC6-4B6B-BD1D-4A001F4DF85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FADD6B3B-A110-4762-81D2-03B48A105518}" type="datetime1">
              <a:rPr lang="en-IN" smtClean="0"/>
              <a:t>20-08-2012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80ED-CBC6-4B6B-BD1D-4A001F4DF85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D8A74C62-8CED-4FC9-AF83-8C60DF86B6E6}" type="datetime1">
              <a:rPr lang="en-IN" smtClean="0"/>
              <a:t>20-08-2012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80ED-CBC6-4B6B-BD1D-4A001F4DF85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>
                <a:solidFill>
                  <a:srgbClr val="000000"/>
                </a:solidFill>
              </a:defRPr>
            </a:lvl1pPr>
            <a:lvl2pPr>
              <a:defRPr sz="2800">
                <a:solidFill>
                  <a:srgbClr val="000000"/>
                </a:solidFill>
              </a:defRPr>
            </a:lvl2pPr>
            <a:lvl3pPr>
              <a:defRPr sz="2400">
                <a:solidFill>
                  <a:srgbClr val="000000"/>
                </a:solidFill>
              </a:defRPr>
            </a:lvl3pPr>
            <a:lvl4pPr>
              <a:defRPr sz="2000">
                <a:solidFill>
                  <a:srgbClr val="000000"/>
                </a:solidFill>
              </a:defRPr>
            </a:lvl4pPr>
            <a:lvl5pPr>
              <a:defRPr sz="2000">
                <a:solidFill>
                  <a:srgbClr val="00000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01536DDE-E162-4C3B-ACCF-241A28742216}" type="datetime1">
              <a:rPr lang="en-IN" smtClean="0"/>
              <a:t>20-08-2012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80ED-CBC6-4B6B-BD1D-4A001F4DF85B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  <a:prstGeom prst="rect">
            <a:avLst/>
          </a:prstGeom>
        </p:spPr>
        <p:txBody>
          <a:bodyPr/>
          <a:lstStyle/>
          <a:p>
            <a:fld id="{C1CD9EFD-6F1A-4DAC-B980-34EE1F604E85}" type="datetime1">
              <a:rPr lang="en-IN" smtClean="0"/>
              <a:t>20-08-2012</a:t>
            </a:fld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21080ED-CBC6-4B6B-BD1D-4A001F4DF85B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21080ED-CBC6-4B6B-BD1D-4A001F4DF85B}" type="slidenum">
              <a:rPr lang="en-IN" smtClean="0"/>
              <a:t>‹#›</a:t>
            </a:fld>
            <a:endParaRPr lang="en-IN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3944"/>
            <a:ext cx="1512168" cy="5040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5">
              <a:lumMod val="75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628800"/>
            <a:ext cx="8077200" cy="1673352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 smtClean="0"/>
              <a:t>Understanding West Bengal’s </a:t>
            </a:r>
            <a:r>
              <a:rPr lang="en-US" dirty="0"/>
              <a:t>DSM and RE Policy </a:t>
            </a:r>
            <a:r>
              <a:rPr lang="en-US" i="1" dirty="0" smtClean="0"/>
              <a:t>vis-à-vis</a:t>
            </a:r>
            <a:r>
              <a:rPr lang="en-US" dirty="0" smtClean="0"/>
              <a:t> </a:t>
            </a:r>
            <a:r>
              <a:rPr lang="en-US" dirty="0"/>
              <a:t>DREC Project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4283968" y="5229200"/>
            <a:ext cx="4464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i="1" dirty="0" smtClean="0">
                <a:solidFill>
                  <a:srgbClr val="FF0000"/>
                </a:solidFill>
              </a:rPr>
              <a:t>Presentation by </a:t>
            </a:r>
            <a:r>
              <a:rPr lang="en-IN" b="1" dirty="0" smtClean="0">
                <a:solidFill>
                  <a:srgbClr val="FF0000"/>
                </a:solidFill>
              </a:rPr>
              <a:t>–</a:t>
            </a:r>
            <a:r>
              <a:rPr lang="en-IN" b="1" dirty="0" smtClean="0">
                <a:solidFill>
                  <a:schemeClr val="bg1"/>
                </a:solidFill>
              </a:rPr>
              <a:t> </a:t>
            </a:r>
          </a:p>
          <a:p>
            <a:endParaRPr lang="en-IN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IN" sz="2000" b="1" dirty="0" err="1" smtClean="0">
                <a:solidFill>
                  <a:srgbClr val="000000"/>
                </a:solidFill>
              </a:rPr>
              <a:t>Arnab</a:t>
            </a:r>
            <a:r>
              <a:rPr lang="en-IN" sz="2000" b="1" dirty="0" smtClean="0">
                <a:solidFill>
                  <a:srgbClr val="000000"/>
                </a:solidFill>
              </a:rPr>
              <a:t> </a:t>
            </a:r>
            <a:r>
              <a:rPr lang="en-IN" sz="2000" b="1" dirty="0" err="1" smtClean="0">
                <a:solidFill>
                  <a:srgbClr val="000000"/>
                </a:solidFill>
              </a:rPr>
              <a:t>Ganguly</a:t>
            </a:r>
            <a:endParaRPr lang="en-IN" sz="2000" b="1" dirty="0" smtClean="0">
              <a:solidFill>
                <a:srgbClr val="000000"/>
              </a:solidFill>
            </a:endParaRPr>
          </a:p>
          <a:p>
            <a:r>
              <a:rPr lang="en-IN" sz="2000" b="1" dirty="0" smtClean="0">
                <a:solidFill>
                  <a:srgbClr val="000000"/>
                </a:solidFill>
              </a:rPr>
              <a:t>Project Officer</a:t>
            </a:r>
          </a:p>
          <a:p>
            <a:r>
              <a:rPr lang="en-IN" sz="2000" b="1" dirty="0" smtClean="0">
                <a:solidFill>
                  <a:srgbClr val="000000"/>
                </a:solidFill>
              </a:rPr>
              <a:t>CUTS International</a:t>
            </a:r>
            <a:endParaRPr lang="en-IN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36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80ED-CBC6-4B6B-BD1D-4A001F4DF85B}" type="slidenum">
              <a:rPr lang="en-IN" smtClean="0"/>
              <a:t>10</a:t>
            </a:fld>
            <a:endParaRPr lang="en-IN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5502" y="1916832"/>
            <a:ext cx="8424936" cy="4248472"/>
          </a:xfrm>
          <a:prstGeom prst="rect">
            <a:avLst/>
          </a:prstGeom>
        </p:spPr>
        <p:txBody>
          <a:bodyPr vert="horz" lIns="54864" tIns="91440" rtlCol="0">
            <a:normAutofit fontScale="92500"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n-IN" sz="2000" dirty="0" smtClean="0">
                <a:solidFill>
                  <a:srgbClr val="FF0000"/>
                </a:solidFill>
              </a:rPr>
              <a:t>Commercial establishments </a:t>
            </a:r>
            <a:r>
              <a:rPr lang="en-IN" sz="2000" dirty="0" smtClean="0"/>
              <a:t>having more than </a:t>
            </a:r>
            <a:r>
              <a:rPr lang="en-IN" sz="2000" dirty="0" smtClean="0">
                <a:solidFill>
                  <a:srgbClr val="FF0000"/>
                </a:solidFill>
              </a:rPr>
              <a:t>1.5 MW of contract demand </a:t>
            </a:r>
            <a:r>
              <a:rPr lang="en-IN" sz="2000" dirty="0" smtClean="0"/>
              <a:t>will be required to install solar to meet at least </a:t>
            </a:r>
            <a:r>
              <a:rPr lang="en-IN" sz="2000" dirty="0" smtClean="0">
                <a:solidFill>
                  <a:srgbClr val="FF0000"/>
                </a:solidFill>
              </a:rPr>
              <a:t>2% </a:t>
            </a:r>
            <a:r>
              <a:rPr lang="en-IN" sz="2000" dirty="0" smtClean="0"/>
              <a:t>of their electrical </a:t>
            </a:r>
            <a:r>
              <a:rPr lang="en-IN" sz="2000" dirty="0" smtClean="0"/>
              <a:t>requirement</a:t>
            </a:r>
          </a:p>
          <a:p>
            <a:pPr algn="just"/>
            <a:endParaRPr lang="en-IN" sz="2000" dirty="0" smtClean="0"/>
          </a:p>
          <a:p>
            <a:pPr algn="just"/>
            <a:endParaRPr lang="en-IN" sz="2000" dirty="0" smtClean="0"/>
          </a:p>
          <a:p>
            <a:pPr algn="just"/>
            <a:r>
              <a:rPr lang="en-IN" sz="2000" dirty="0" smtClean="0"/>
              <a:t>All existing and upcoming schools and colleges, hospitals, large housing societies and </a:t>
            </a:r>
            <a:r>
              <a:rPr lang="en-IN" sz="2000" dirty="0" smtClean="0">
                <a:solidFill>
                  <a:srgbClr val="FF0000"/>
                </a:solidFill>
              </a:rPr>
              <a:t>government establishments </a:t>
            </a:r>
            <a:r>
              <a:rPr lang="en-IN" sz="2000" dirty="0" smtClean="0"/>
              <a:t>having a total </a:t>
            </a:r>
            <a:r>
              <a:rPr lang="en-IN" sz="2000" dirty="0" smtClean="0">
                <a:solidFill>
                  <a:srgbClr val="FF0000"/>
                </a:solidFill>
              </a:rPr>
              <a:t>contract demand of more than 500 KW </a:t>
            </a:r>
            <a:r>
              <a:rPr lang="en-IN" sz="2000" dirty="0" smtClean="0"/>
              <a:t>will be required to install solar </a:t>
            </a:r>
            <a:r>
              <a:rPr lang="en-IN" sz="2000" dirty="0" smtClean="0"/>
              <a:t>rooftop</a:t>
            </a:r>
          </a:p>
          <a:p>
            <a:pPr algn="just"/>
            <a:endParaRPr lang="en-IN" sz="2000" dirty="0" smtClean="0"/>
          </a:p>
          <a:p>
            <a:pPr algn="just"/>
            <a:endParaRPr lang="en-IN" sz="2000" dirty="0" smtClean="0"/>
          </a:p>
          <a:p>
            <a:pPr algn="just"/>
            <a:r>
              <a:rPr lang="en-IN" sz="2000" dirty="0" smtClean="0">
                <a:solidFill>
                  <a:srgbClr val="FF0000"/>
                </a:solidFill>
              </a:rPr>
              <a:t>Growth centres, industrial parks, intelligent parks </a:t>
            </a:r>
            <a:r>
              <a:rPr lang="en-IN" sz="2000" dirty="0" smtClean="0"/>
              <a:t>etc. shall </a:t>
            </a:r>
            <a:r>
              <a:rPr lang="en-IN" sz="2000" dirty="0" smtClean="0">
                <a:solidFill>
                  <a:srgbClr val="FF0000"/>
                </a:solidFill>
              </a:rPr>
              <a:t>mandatorily</a:t>
            </a:r>
            <a:r>
              <a:rPr lang="en-IN" sz="2000" dirty="0" smtClean="0"/>
              <a:t> employ solar rooftop to meet some part of their in-house </a:t>
            </a:r>
            <a:r>
              <a:rPr lang="en-IN" sz="2000" dirty="0" smtClean="0"/>
              <a:t>demand</a:t>
            </a:r>
            <a:br>
              <a:rPr lang="en-IN" sz="2000" dirty="0" smtClean="0"/>
            </a:br>
            <a:endParaRPr lang="en-IN" sz="2000" dirty="0" smtClean="0"/>
          </a:p>
          <a:p>
            <a:pPr algn="just"/>
            <a:endParaRPr lang="en-IN" sz="2000" dirty="0" smtClean="0"/>
          </a:p>
          <a:p>
            <a:pPr algn="just"/>
            <a:r>
              <a:rPr lang="en-IN" sz="2000" dirty="0" smtClean="0"/>
              <a:t>Development of </a:t>
            </a:r>
            <a:r>
              <a:rPr lang="en-IN" sz="2000" dirty="0" smtClean="0">
                <a:solidFill>
                  <a:srgbClr val="FF0000"/>
                </a:solidFill>
              </a:rPr>
              <a:t>Mini-solar project </a:t>
            </a:r>
            <a:r>
              <a:rPr lang="en-IN" sz="2000" dirty="0" smtClean="0"/>
              <a:t>(maximum 150 kW size), projects shall be done under the DDG model. </a:t>
            </a:r>
            <a:endParaRPr lang="en-IN" sz="20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9600" y="188640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 fontScale="900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just"/>
            <a:r>
              <a:rPr lang="en-IN" sz="4800" dirty="0" smtClean="0">
                <a:solidFill>
                  <a:schemeClr val="accent5">
                    <a:lumMod val="75000"/>
                  </a:schemeClr>
                </a:solidFill>
              </a:rPr>
              <a:t>Strategies to promote use of </a:t>
            </a:r>
            <a:br>
              <a:rPr lang="en-IN" sz="48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IN" sz="4800" dirty="0" smtClean="0">
                <a:solidFill>
                  <a:schemeClr val="accent5">
                    <a:lumMod val="75000"/>
                  </a:schemeClr>
                </a:solidFill>
              </a:rPr>
              <a:t>Solar Applications (Page 16 – 18)</a:t>
            </a:r>
            <a:endParaRPr lang="en-IN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17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IN" sz="4800" dirty="0" smtClean="0"/>
              <a:t>Monitoring </a:t>
            </a:r>
            <a:r>
              <a:rPr lang="en-IN" sz="4800" dirty="0"/>
              <a:t>of RE Projects </a:t>
            </a:r>
            <a:r>
              <a:rPr lang="en-IN" sz="4800" dirty="0" smtClean="0"/>
              <a:t/>
            </a:r>
            <a:br>
              <a:rPr lang="en-IN" sz="4800" dirty="0" smtClean="0"/>
            </a:br>
            <a:r>
              <a:rPr lang="en-IN" sz="4800" dirty="0" smtClean="0"/>
              <a:t>(</a:t>
            </a:r>
            <a:r>
              <a:rPr lang="en-IN" sz="4800" dirty="0"/>
              <a:t>Page 19-24</a:t>
            </a:r>
            <a:r>
              <a:rPr lang="en-IN" sz="4800" dirty="0" smtClean="0"/>
              <a:t>)</a:t>
            </a:r>
            <a:endParaRPr lang="en-IN" sz="48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991215"/>
            <a:ext cx="8363272" cy="4102081"/>
          </a:xfrm>
        </p:spPr>
        <p:txBody>
          <a:bodyPr>
            <a:normAutofit/>
          </a:bodyPr>
          <a:lstStyle/>
          <a:p>
            <a:pPr marL="285750" indent="-285750">
              <a:buClr>
                <a:schemeClr val="tx1"/>
              </a:buClr>
              <a:buFont typeface="Wingdings" pitchFamily="2" charset="2"/>
              <a:buChar char="§"/>
            </a:pPr>
            <a:r>
              <a:rPr lang="en-IN" sz="1800" dirty="0"/>
              <a:t>WBGEDCL to facilitate investment</a:t>
            </a:r>
          </a:p>
          <a:p>
            <a:pPr marL="285750" indent="-285750">
              <a:buClr>
                <a:schemeClr val="tx1"/>
              </a:buClr>
              <a:buFont typeface="Wingdings" pitchFamily="2" charset="2"/>
              <a:buChar char="§"/>
            </a:pPr>
            <a:endParaRPr lang="en-IN" sz="1800" dirty="0"/>
          </a:p>
          <a:p>
            <a:pPr marL="285750" indent="-285750">
              <a:buClr>
                <a:schemeClr val="tx1"/>
              </a:buClr>
              <a:buFont typeface="Wingdings" pitchFamily="2" charset="2"/>
              <a:buChar char="§"/>
            </a:pPr>
            <a:r>
              <a:rPr lang="en-IN" sz="1800" dirty="0"/>
              <a:t>WBREDA to set up demonstration projects</a:t>
            </a:r>
          </a:p>
          <a:p>
            <a:pPr marL="285750" indent="-285750">
              <a:buClr>
                <a:schemeClr val="tx1"/>
              </a:buClr>
              <a:buFont typeface="Wingdings" pitchFamily="2" charset="2"/>
              <a:buChar char="§"/>
            </a:pPr>
            <a:endParaRPr lang="en-IN" sz="1800" dirty="0"/>
          </a:p>
          <a:p>
            <a:pPr marL="285750" indent="-285750">
              <a:buClr>
                <a:schemeClr val="tx1"/>
              </a:buClr>
              <a:buFont typeface="Wingdings" pitchFamily="2" charset="2"/>
              <a:buChar char="§"/>
            </a:pPr>
            <a:r>
              <a:rPr lang="en-IN" sz="1800" dirty="0"/>
              <a:t>Allotment of RE projects </a:t>
            </a:r>
            <a:r>
              <a:rPr lang="en-IN" sz="1800" dirty="0" smtClean="0"/>
              <a:t>in two ways - </a:t>
            </a:r>
            <a:r>
              <a:rPr lang="en-IN" sz="1800" dirty="0" smtClean="0">
                <a:solidFill>
                  <a:srgbClr val="FF0000"/>
                </a:solidFill>
              </a:rPr>
              <a:t>Solicited </a:t>
            </a:r>
            <a:r>
              <a:rPr lang="en-IN" sz="1800" dirty="0" smtClean="0"/>
              <a:t>(&lt; 2 MW) OR, </a:t>
            </a:r>
            <a:r>
              <a:rPr lang="en-IN" sz="1800" dirty="0" smtClean="0">
                <a:solidFill>
                  <a:srgbClr val="FF0000"/>
                </a:solidFill>
              </a:rPr>
              <a:t>Unsolicited</a:t>
            </a:r>
            <a:r>
              <a:rPr lang="en-IN" sz="1800" dirty="0" smtClean="0"/>
              <a:t> (&gt;=2 MW)</a:t>
            </a:r>
            <a:endParaRPr lang="en-IN" sz="1800" dirty="0"/>
          </a:p>
          <a:p>
            <a:pPr marL="0" lvl="0" indent="0">
              <a:buClr>
                <a:schemeClr val="tx1"/>
              </a:buClr>
              <a:buNone/>
            </a:pPr>
            <a:endParaRPr lang="en-IN" sz="1800" dirty="0"/>
          </a:p>
          <a:p>
            <a:pPr marL="285750" lvl="0" indent="-285750">
              <a:buClr>
                <a:schemeClr val="tx1"/>
              </a:buClr>
              <a:buFont typeface="Wingdings" pitchFamily="2" charset="2"/>
              <a:buChar char="§"/>
            </a:pPr>
            <a:r>
              <a:rPr lang="en-IN" sz="1800" dirty="0">
                <a:solidFill>
                  <a:srgbClr val="FF0000"/>
                </a:solidFill>
              </a:rPr>
              <a:t>Competitive Bidding </a:t>
            </a:r>
            <a:r>
              <a:rPr lang="en-IN" sz="1800" dirty="0"/>
              <a:t>route will be followed – Two stage process</a:t>
            </a:r>
          </a:p>
          <a:p>
            <a:pPr marL="285750" lvl="0" indent="-285750">
              <a:buClr>
                <a:schemeClr val="tx1"/>
              </a:buClr>
              <a:buFont typeface="Wingdings" pitchFamily="2" charset="2"/>
              <a:buChar char="§"/>
            </a:pPr>
            <a:endParaRPr lang="en-IN" sz="1800" dirty="0"/>
          </a:p>
          <a:p>
            <a:pPr marL="285750" lvl="0" indent="-285750">
              <a:buClr>
                <a:schemeClr val="tx1"/>
              </a:buClr>
              <a:buFont typeface="Wingdings" pitchFamily="2" charset="2"/>
              <a:buChar char="§"/>
            </a:pPr>
            <a:r>
              <a:rPr lang="en-IN" sz="1800" dirty="0" smtClean="0">
                <a:solidFill>
                  <a:srgbClr val="FF0000"/>
                </a:solidFill>
              </a:rPr>
              <a:t>Mandatory Power Purchase Agreement </a:t>
            </a:r>
            <a:r>
              <a:rPr lang="en-IN" sz="1800" dirty="0" smtClean="0"/>
              <a:t>(PPA) – Developer </a:t>
            </a:r>
            <a:r>
              <a:rPr lang="en-IN" sz="1800" dirty="0"/>
              <a:t>offering highest discount on the ceiling </a:t>
            </a:r>
            <a:r>
              <a:rPr lang="en-IN" sz="1800" dirty="0" smtClean="0"/>
              <a:t>tariff will </a:t>
            </a:r>
            <a:r>
              <a:rPr lang="en-IN" sz="1800" dirty="0"/>
              <a:t>sign the PPA</a:t>
            </a:r>
          </a:p>
          <a:p>
            <a:pPr marL="285750" lvl="0" indent="-285750">
              <a:buClr>
                <a:schemeClr val="tx1"/>
              </a:buClr>
              <a:buFont typeface="Wingdings" pitchFamily="2" charset="2"/>
              <a:buChar char="§"/>
            </a:pPr>
            <a:endParaRPr lang="en-IN" sz="1800" dirty="0"/>
          </a:p>
          <a:p>
            <a:pPr marL="285750" lvl="0" indent="-285750">
              <a:buClr>
                <a:schemeClr val="tx1"/>
              </a:buClr>
              <a:buFont typeface="Wingdings" pitchFamily="2" charset="2"/>
              <a:buChar char="§"/>
            </a:pPr>
            <a:r>
              <a:rPr lang="en-IN" sz="1800" dirty="0"/>
              <a:t>PPA to be signed with the </a:t>
            </a:r>
            <a:r>
              <a:rPr lang="en-IN" sz="1800" dirty="0">
                <a:solidFill>
                  <a:srgbClr val="FF0000"/>
                </a:solidFill>
              </a:rPr>
              <a:t>host utility / DISCOM </a:t>
            </a:r>
            <a:r>
              <a:rPr lang="en-IN" sz="1800" dirty="0"/>
              <a:t>– </a:t>
            </a:r>
            <a:r>
              <a:rPr lang="en-IN" sz="1800" dirty="0">
                <a:solidFill>
                  <a:srgbClr val="FF0000"/>
                </a:solidFill>
              </a:rPr>
              <a:t>timeline</a:t>
            </a:r>
            <a:r>
              <a:rPr lang="en-IN" sz="1800" dirty="0"/>
              <a:t> for such projects to mentioned clearly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80ED-CBC6-4B6B-BD1D-4A001F4DF85B}" type="slidenum">
              <a:rPr lang="en-IN" smtClean="0"/>
              <a:t>11</a:t>
            </a:fld>
            <a:endParaRPr lang="en-IN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tx1">
                    <a:tint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1080ED-CBC6-4B6B-BD1D-4A001F4DF85B}" type="slidenum">
              <a:rPr lang="en-IN" smtClean="0"/>
              <a:pPr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093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80ED-CBC6-4B6B-BD1D-4A001F4DF85B}" type="slidenum">
              <a:rPr lang="en-IN" smtClean="0"/>
              <a:t>12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179512" y="1700808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IN" sz="1600" dirty="0" smtClean="0">
                <a:solidFill>
                  <a:srgbClr val="FF0000"/>
                </a:solidFill>
              </a:rPr>
              <a:t>Evacuation </a:t>
            </a:r>
            <a:r>
              <a:rPr lang="en-IN" sz="1600" dirty="0">
                <a:solidFill>
                  <a:srgbClr val="FF0000"/>
                </a:solidFill>
              </a:rPr>
              <a:t>Infrastructure </a:t>
            </a:r>
            <a:r>
              <a:rPr lang="en-IN" sz="1600" dirty="0"/>
              <a:t>– (Page 22)</a:t>
            </a:r>
          </a:p>
          <a:p>
            <a:pPr marL="285750" lvl="0" indent="-285750">
              <a:buFont typeface="Arial" pitchFamily="34" charset="0"/>
              <a:buChar char="•"/>
              <a:defRPr/>
            </a:pPr>
            <a:endParaRPr lang="en-IN" sz="1600" dirty="0"/>
          </a:p>
          <a:p>
            <a:pPr marL="800100" lvl="1" indent="-342900">
              <a:buFont typeface="Wingdings" pitchFamily="2" charset="2"/>
              <a:buChar char="ð"/>
              <a:defRPr/>
            </a:pPr>
            <a:r>
              <a:rPr lang="en-IN" sz="1600" dirty="0" smtClean="0"/>
              <a:t>Creating Pooling Stations</a:t>
            </a:r>
          </a:p>
          <a:p>
            <a:pPr marL="800100" lvl="1" indent="-342900">
              <a:buFont typeface="Wingdings" pitchFamily="2" charset="2"/>
              <a:buChar char="ð"/>
              <a:defRPr/>
            </a:pPr>
            <a:endParaRPr lang="en-IN" sz="1600" dirty="0" smtClean="0"/>
          </a:p>
          <a:p>
            <a:pPr marL="800100" lvl="1" indent="-342900">
              <a:buFont typeface="Wingdings" pitchFamily="2" charset="2"/>
              <a:buChar char="ð"/>
              <a:defRPr/>
            </a:pPr>
            <a:r>
              <a:rPr lang="en-IN" sz="1600" dirty="0" smtClean="0"/>
              <a:t>Cost </a:t>
            </a:r>
            <a:r>
              <a:rPr lang="en-IN" sz="1600" dirty="0"/>
              <a:t>beyond </a:t>
            </a:r>
            <a:r>
              <a:rPr lang="en-IN" sz="1600" dirty="0" smtClean="0"/>
              <a:t>the point of interconnection with the grid </a:t>
            </a:r>
            <a:r>
              <a:rPr lang="en-IN" sz="1600" dirty="0"/>
              <a:t>to be borne by the licensee and the consumers </a:t>
            </a:r>
          </a:p>
          <a:p>
            <a:pPr marL="800100" lvl="1" indent="-342900" algn="just">
              <a:buFont typeface="Wingdings" pitchFamily="2" charset="2"/>
              <a:buChar char="ð"/>
              <a:defRPr/>
            </a:pPr>
            <a:endParaRPr lang="en-IN" sz="1600" dirty="0" smtClean="0"/>
          </a:p>
          <a:p>
            <a:pPr marL="800100" lvl="1" indent="-342900" algn="just">
              <a:buFont typeface="Wingdings" pitchFamily="2" charset="2"/>
              <a:buChar char="ð"/>
              <a:defRPr/>
            </a:pPr>
            <a:r>
              <a:rPr lang="en-IN" sz="1600" dirty="0" smtClean="0"/>
              <a:t>Cost </a:t>
            </a:r>
            <a:r>
              <a:rPr lang="en-IN" sz="1600" dirty="0"/>
              <a:t>of interfacing </a:t>
            </a:r>
            <a:r>
              <a:rPr lang="en-IN" sz="1600" dirty="0" smtClean="0"/>
              <a:t>equipment to </a:t>
            </a:r>
            <a:r>
              <a:rPr lang="en-IN" sz="1600" dirty="0"/>
              <a:t>be </a:t>
            </a:r>
            <a:r>
              <a:rPr lang="en-IN" sz="1600" dirty="0" smtClean="0"/>
              <a:t>borne by </a:t>
            </a:r>
            <a:r>
              <a:rPr lang="en-IN" sz="1600" dirty="0"/>
              <a:t>the </a:t>
            </a:r>
            <a:r>
              <a:rPr lang="en-IN" sz="1600" dirty="0" smtClean="0"/>
              <a:t>developer</a:t>
            </a:r>
          </a:p>
          <a:p>
            <a:pPr marL="800100" lvl="1" indent="-342900" algn="just">
              <a:buFont typeface="Wingdings" pitchFamily="2" charset="2"/>
              <a:buChar char="ð"/>
              <a:defRPr/>
            </a:pPr>
            <a:endParaRPr lang="en-IN" sz="1600" dirty="0" smtClean="0"/>
          </a:p>
          <a:p>
            <a:pPr marL="800100" lvl="1" indent="-342900" algn="just">
              <a:buFont typeface="Wingdings" pitchFamily="2" charset="2"/>
              <a:buChar char="ð"/>
              <a:defRPr/>
            </a:pPr>
            <a:r>
              <a:rPr lang="en-IN" sz="1600" dirty="0" smtClean="0"/>
              <a:t>The </a:t>
            </a:r>
            <a:r>
              <a:rPr lang="en-IN" sz="1600" dirty="0"/>
              <a:t>technical specifications for grid connectivity will be governed by </a:t>
            </a:r>
            <a:r>
              <a:rPr lang="en-IN" sz="1600" dirty="0" smtClean="0"/>
              <a:t>WBERC regulations</a:t>
            </a:r>
          </a:p>
          <a:p>
            <a:pPr marL="800100" lvl="1" indent="-342900" algn="just">
              <a:buFont typeface="Wingdings" pitchFamily="2" charset="2"/>
              <a:buChar char="ü"/>
              <a:defRPr/>
            </a:pPr>
            <a:endParaRPr lang="en-IN" sz="1600" dirty="0"/>
          </a:p>
          <a:p>
            <a:pPr marL="285750" lvl="0" indent="-285750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IN" sz="1600" dirty="0">
                <a:solidFill>
                  <a:srgbClr val="FF0000"/>
                </a:solidFill>
              </a:rPr>
              <a:t>Time Limit </a:t>
            </a:r>
            <a:r>
              <a:rPr lang="en-IN" sz="1600" dirty="0">
                <a:solidFill>
                  <a:schemeClr val="dk1"/>
                </a:solidFill>
              </a:rPr>
              <a:t>for the project – </a:t>
            </a:r>
          </a:p>
          <a:p>
            <a:pPr marL="285750" lvl="0" indent="-285750">
              <a:buFont typeface="Wingdings" pitchFamily="2" charset="2"/>
              <a:buChar char="ð"/>
              <a:defRPr/>
            </a:pPr>
            <a:endParaRPr lang="en-IN" sz="1600" dirty="0">
              <a:solidFill>
                <a:schemeClr val="dk1"/>
              </a:solidFill>
            </a:endParaRPr>
          </a:p>
          <a:p>
            <a:pPr marL="800100" lvl="1" indent="-342900" algn="just">
              <a:buFont typeface="Wingdings" pitchFamily="2" charset="2"/>
              <a:buChar char="ð"/>
              <a:defRPr/>
            </a:pPr>
            <a:r>
              <a:rPr lang="en-IN" sz="1600" dirty="0"/>
              <a:t>Work should start within 6 months of getting all the clearances</a:t>
            </a:r>
          </a:p>
          <a:p>
            <a:pPr marL="800100" lvl="1" indent="-342900" algn="just">
              <a:buFont typeface="Wingdings" pitchFamily="2" charset="2"/>
              <a:buChar char="ð"/>
              <a:defRPr/>
            </a:pPr>
            <a:endParaRPr lang="en-IN" sz="1600" dirty="0" smtClean="0"/>
          </a:p>
          <a:p>
            <a:pPr marL="800100" lvl="1" indent="-342900" algn="just">
              <a:buFont typeface="Wingdings" pitchFamily="2" charset="2"/>
              <a:buChar char="ð"/>
              <a:defRPr/>
            </a:pPr>
            <a:r>
              <a:rPr lang="en-IN" sz="1600" dirty="0" smtClean="0"/>
              <a:t>Time </a:t>
            </a:r>
            <a:r>
              <a:rPr lang="en-IN" sz="1600" dirty="0"/>
              <a:t>limit mentioned in the implementation agreement to be strictly followed </a:t>
            </a:r>
          </a:p>
          <a:p>
            <a:pPr marL="800100" lvl="1" indent="-342900" algn="just">
              <a:buFont typeface="Wingdings" pitchFamily="2" charset="2"/>
              <a:buChar char="ð"/>
              <a:defRPr/>
            </a:pPr>
            <a:endParaRPr lang="en-IN" sz="1600" dirty="0" smtClean="0"/>
          </a:p>
          <a:p>
            <a:pPr marL="800100" lvl="1" indent="-342900" algn="just">
              <a:buFont typeface="Wingdings" pitchFamily="2" charset="2"/>
              <a:buChar char="ð"/>
              <a:defRPr/>
            </a:pPr>
            <a:r>
              <a:rPr lang="en-IN" sz="1600" dirty="0" smtClean="0"/>
              <a:t>Nodal </a:t>
            </a:r>
            <a:r>
              <a:rPr lang="en-IN" sz="1600" dirty="0"/>
              <a:t>agency to closely monitor progress of the projects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7544" y="260648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 fontScale="900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just"/>
            <a:r>
              <a:rPr lang="en-IN" sz="4800" dirty="0" smtClean="0">
                <a:solidFill>
                  <a:schemeClr val="accent5">
                    <a:lumMod val="75000"/>
                  </a:schemeClr>
                </a:solidFill>
              </a:rPr>
              <a:t>Monitoring of RE Projects </a:t>
            </a:r>
          </a:p>
          <a:p>
            <a:pPr algn="just"/>
            <a:r>
              <a:rPr lang="en-IN" sz="4800" dirty="0" smtClean="0">
                <a:solidFill>
                  <a:schemeClr val="accent5">
                    <a:lumMod val="75000"/>
                  </a:schemeClr>
                </a:solidFill>
              </a:rPr>
              <a:t>(Page 19-24)</a:t>
            </a:r>
            <a:endParaRPr lang="en-IN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4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4800" dirty="0"/>
              <a:t>RE Project Financing (Page 25-26)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Clr>
                <a:schemeClr val="tx1"/>
              </a:buClr>
              <a:buFont typeface="Wingdings" pitchFamily="2" charset="2"/>
              <a:buChar char="§"/>
            </a:pPr>
            <a:r>
              <a:rPr lang="en-IN" dirty="0"/>
              <a:t>Creation of </a:t>
            </a:r>
            <a:r>
              <a:rPr lang="en-IN" dirty="0">
                <a:solidFill>
                  <a:srgbClr val="FF0000"/>
                </a:solidFill>
              </a:rPr>
              <a:t>Green Energy Fund</a:t>
            </a:r>
          </a:p>
          <a:p>
            <a:pPr marL="742950" lvl="1" indent="-285750">
              <a:buFont typeface="Wingdings" pitchFamily="2" charset="2"/>
              <a:buChar char="ü"/>
            </a:pPr>
            <a:endParaRPr lang="en-IN" sz="1600" dirty="0" smtClean="0"/>
          </a:p>
          <a:p>
            <a:pPr lvl="1">
              <a:buClr>
                <a:schemeClr val="tx1"/>
              </a:buClr>
              <a:buFont typeface="Wingdings" pitchFamily="2" charset="2"/>
              <a:buChar char="ð"/>
            </a:pPr>
            <a:r>
              <a:rPr lang="en-IN" sz="1600" dirty="0" smtClean="0"/>
              <a:t>To promote </a:t>
            </a:r>
            <a:r>
              <a:rPr lang="en-IN" sz="1600" dirty="0"/>
              <a:t>RE </a:t>
            </a:r>
            <a:r>
              <a:rPr lang="en-IN" sz="1600" dirty="0" smtClean="0"/>
              <a:t>initiatives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ð"/>
            </a:pPr>
            <a:endParaRPr lang="en-IN" sz="1600" dirty="0"/>
          </a:p>
          <a:p>
            <a:pPr lvl="1">
              <a:buClr>
                <a:schemeClr val="tx1"/>
              </a:buClr>
              <a:buFont typeface="Wingdings" pitchFamily="2" charset="2"/>
              <a:buChar char="ð"/>
            </a:pPr>
            <a:r>
              <a:rPr lang="en-IN" sz="1600" dirty="0">
                <a:solidFill>
                  <a:srgbClr val="FF0000"/>
                </a:solidFill>
              </a:rPr>
              <a:t>Contribution</a:t>
            </a:r>
            <a:r>
              <a:rPr lang="en-IN" sz="1600" dirty="0"/>
              <a:t> by the Government (equity contribution) and International Donor </a:t>
            </a:r>
            <a:r>
              <a:rPr lang="en-IN" sz="1600" dirty="0" smtClean="0"/>
              <a:t>agencies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ð"/>
            </a:pPr>
            <a:endParaRPr lang="en-IN" sz="1600" dirty="0"/>
          </a:p>
          <a:p>
            <a:pPr lvl="1">
              <a:buClr>
                <a:schemeClr val="tx1"/>
              </a:buClr>
              <a:buFont typeface="Wingdings" pitchFamily="2" charset="2"/>
              <a:buChar char="ð"/>
            </a:pPr>
            <a:r>
              <a:rPr lang="en-IN" sz="1600" dirty="0"/>
              <a:t>The Nodal agency will manage this fund </a:t>
            </a:r>
            <a:endParaRPr lang="en-IN" sz="1600" dirty="0" smtClean="0"/>
          </a:p>
          <a:p>
            <a:pPr lvl="1">
              <a:buClr>
                <a:schemeClr val="tx1"/>
              </a:buClr>
              <a:buFont typeface="Wingdings" pitchFamily="2" charset="2"/>
              <a:buChar char="ð"/>
            </a:pPr>
            <a:endParaRPr lang="en-IN" sz="1600" dirty="0"/>
          </a:p>
          <a:p>
            <a:pPr lvl="1">
              <a:buClr>
                <a:schemeClr val="tx1"/>
              </a:buClr>
              <a:buFont typeface="Wingdings" pitchFamily="2" charset="2"/>
              <a:buChar char="ð"/>
            </a:pPr>
            <a:r>
              <a:rPr lang="en-IN" sz="1600" dirty="0">
                <a:solidFill>
                  <a:srgbClr val="FF0000"/>
                </a:solidFill>
              </a:rPr>
              <a:t>80%</a:t>
            </a:r>
            <a:r>
              <a:rPr lang="en-IN" sz="1600" dirty="0"/>
              <a:t> of the penalty imposed for </a:t>
            </a:r>
            <a:r>
              <a:rPr lang="en-IN" sz="1600" dirty="0">
                <a:solidFill>
                  <a:srgbClr val="FF0000"/>
                </a:solidFill>
              </a:rPr>
              <a:t>violation of statutory </a:t>
            </a:r>
            <a:r>
              <a:rPr lang="en-IN" sz="1600" dirty="0" smtClean="0">
                <a:solidFill>
                  <a:srgbClr val="FF0000"/>
                </a:solidFill>
              </a:rPr>
              <a:t>clearances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ð"/>
            </a:pPr>
            <a:endParaRPr lang="en-IN" sz="1600" dirty="0" smtClean="0"/>
          </a:p>
          <a:p>
            <a:pPr lvl="1">
              <a:buClr>
                <a:schemeClr val="tx1"/>
              </a:buClr>
              <a:buFont typeface="Wingdings" pitchFamily="2" charset="2"/>
              <a:buChar char="ð"/>
            </a:pPr>
            <a:r>
              <a:rPr lang="en-IN" sz="1600" dirty="0" smtClean="0">
                <a:solidFill>
                  <a:srgbClr val="FF0000"/>
                </a:solidFill>
              </a:rPr>
              <a:t>50</a:t>
            </a:r>
            <a:r>
              <a:rPr lang="en-IN" sz="1600" dirty="0">
                <a:solidFill>
                  <a:srgbClr val="FF0000"/>
                </a:solidFill>
              </a:rPr>
              <a:t>% </a:t>
            </a:r>
            <a:r>
              <a:rPr lang="en-IN" sz="1600" dirty="0"/>
              <a:t>of the penalty imposed for </a:t>
            </a:r>
            <a:r>
              <a:rPr lang="en-IN" sz="1600" dirty="0">
                <a:solidFill>
                  <a:srgbClr val="FF0000"/>
                </a:solidFill>
              </a:rPr>
              <a:t>not meeting RPO </a:t>
            </a:r>
            <a:r>
              <a:rPr lang="en-IN" sz="1600" dirty="0" smtClean="0">
                <a:solidFill>
                  <a:srgbClr val="FF0000"/>
                </a:solidFill>
              </a:rPr>
              <a:t>targets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ð"/>
            </a:pPr>
            <a:endParaRPr lang="en-IN" sz="1600" dirty="0"/>
          </a:p>
          <a:p>
            <a:pPr lvl="1">
              <a:buClr>
                <a:schemeClr val="tx1"/>
              </a:buClr>
              <a:buFont typeface="Wingdings" pitchFamily="2" charset="2"/>
              <a:buChar char="ð"/>
            </a:pPr>
            <a:r>
              <a:rPr lang="en-IN" sz="1600" dirty="0" smtClean="0">
                <a:solidFill>
                  <a:srgbClr val="FF0000"/>
                </a:solidFill>
              </a:rPr>
              <a:t>PPP models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80ED-CBC6-4B6B-BD1D-4A001F4DF85B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762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dirty="0"/>
              <a:t>Regulatory Issues (Page 26-29</a:t>
            </a:r>
            <a:r>
              <a:rPr lang="en-IN" sz="4800" dirty="0" smtClean="0"/>
              <a:t>)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80ED-CBC6-4B6B-BD1D-4A001F4DF85B}" type="slidenum">
              <a:rPr lang="en-IN" smtClean="0"/>
              <a:t>14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467544" y="1978962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tx1"/>
              </a:buClr>
              <a:buFont typeface="Wingdings" pitchFamily="2" charset="2"/>
              <a:buChar char="§"/>
            </a:pPr>
            <a:r>
              <a:rPr lang="en-IN" baseline="0" dirty="0" smtClean="0">
                <a:solidFill>
                  <a:srgbClr val="FF0000"/>
                </a:solidFill>
              </a:rPr>
              <a:t>Mandatory RPOs </a:t>
            </a:r>
          </a:p>
          <a:p>
            <a:pPr marL="285750" indent="-285750">
              <a:buClr>
                <a:schemeClr val="tx1"/>
              </a:buClr>
              <a:buFont typeface="Wingdings" pitchFamily="2" charset="2"/>
              <a:buChar char="§"/>
            </a:pPr>
            <a:endParaRPr lang="en-IN" dirty="0">
              <a:solidFill>
                <a:srgbClr val="FF0000"/>
              </a:solidFill>
            </a:endParaRPr>
          </a:p>
          <a:p>
            <a:pPr marL="285750" indent="-285750">
              <a:buClr>
                <a:schemeClr val="tx1"/>
              </a:buClr>
              <a:buFont typeface="Wingdings" pitchFamily="2" charset="2"/>
              <a:buChar char="§"/>
            </a:pPr>
            <a:r>
              <a:rPr lang="en-IN" baseline="0" dirty="0" smtClean="0"/>
              <a:t>DISCOMs can also purchase </a:t>
            </a:r>
            <a:r>
              <a:rPr lang="en-IN" baseline="0" dirty="0" smtClean="0">
                <a:solidFill>
                  <a:srgbClr val="FF0000"/>
                </a:solidFill>
              </a:rPr>
              <a:t>REC</a:t>
            </a:r>
            <a:r>
              <a:rPr lang="en-IN" baseline="0" dirty="0" smtClean="0"/>
              <a:t> to meet RPO targets</a:t>
            </a:r>
          </a:p>
          <a:p>
            <a:pPr marL="285750" lvl="0" indent="-285750">
              <a:buClr>
                <a:schemeClr val="tx1"/>
              </a:buClr>
              <a:buFont typeface="Wingdings" pitchFamily="2" charset="2"/>
              <a:buChar char="§"/>
            </a:pPr>
            <a:endParaRPr lang="en-IN" baseline="0" dirty="0" smtClean="0"/>
          </a:p>
          <a:p>
            <a:pPr marL="285750" lvl="0" indent="-285750">
              <a:buClr>
                <a:schemeClr val="tx1"/>
              </a:buClr>
              <a:buFont typeface="Wingdings" pitchFamily="2" charset="2"/>
              <a:buChar char="§"/>
            </a:pPr>
            <a:r>
              <a:rPr lang="en-IN" baseline="0" dirty="0" smtClean="0">
                <a:solidFill>
                  <a:srgbClr val="FF0000"/>
                </a:solidFill>
              </a:rPr>
              <a:t>Penalty </a:t>
            </a:r>
            <a:r>
              <a:rPr lang="en-IN" baseline="0" dirty="0" smtClean="0"/>
              <a:t>for Failing to comply with RPO targets</a:t>
            </a:r>
          </a:p>
          <a:p>
            <a:pPr marL="285750" indent="-285750">
              <a:buClr>
                <a:schemeClr val="tx1"/>
              </a:buClr>
              <a:buFont typeface="Wingdings" pitchFamily="2" charset="2"/>
              <a:buChar char="§"/>
            </a:pPr>
            <a:endParaRPr lang="en-IN" baseline="0" dirty="0" smtClean="0"/>
          </a:p>
          <a:p>
            <a:pPr marL="285750" lvl="0" indent="-285750">
              <a:buClr>
                <a:schemeClr val="tx1"/>
              </a:buClr>
              <a:buFont typeface="Wingdings" pitchFamily="2" charset="2"/>
              <a:buChar char="§"/>
            </a:pPr>
            <a:r>
              <a:rPr lang="en-IN" baseline="0" dirty="0" smtClean="0"/>
              <a:t>Utilities are </a:t>
            </a:r>
            <a:r>
              <a:rPr lang="en-IN" baseline="0" dirty="0" smtClean="0">
                <a:solidFill>
                  <a:srgbClr val="FF0000"/>
                </a:solidFill>
              </a:rPr>
              <a:t>free to procure power </a:t>
            </a:r>
            <a:r>
              <a:rPr lang="en-IN" baseline="0" dirty="0" smtClean="0"/>
              <a:t>(from RE sources) from outside state but the price should not exceed the cap fixed by WBERC</a:t>
            </a:r>
          </a:p>
          <a:p>
            <a:pPr marL="285750" lvl="0" indent="-285750">
              <a:buClr>
                <a:schemeClr val="tx1"/>
              </a:buClr>
              <a:buFont typeface="Wingdings" pitchFamily="2" charset="2"/>
              <a:buChar char="§"/>
            </a:pPr>
            <a:endParaRPr lang="en-IN" baseline="0" dirty="0" smtClean="0"/>
          </a:p>
          <a:p>
            <a:pPr marL="285750" lvl="0" indent="-285750">
              <a:buClr>
                <a:schemeClr val="tx1"/>
              </a:buClr>
              <a:buFont typeface="Wingdings" pitchFamily="2" charset="2"/>
              <a:buChar char="§"/>
            </a:pPr>
            <a:r>
              <a:rPr lang="en-IN" baseline="0" dirty="0" smtClean="0">
                <a:solidFill>
                  <a:srgbClr val="FF0000"/>
                </a:solidFill>
              </a:rPr>
              <a:t>PPA</a:t>
            </a:r>
            <a:r>
              <a:rPr lang="en-IN" baseline="0" dirty="0" smtClean="0"/>
              <a:t> to be signed following </a:t>
            </a:r>
            <a:r>
              <a:rPr lang="en-IN" baseline="0" dirty="0" smtClean="0">
                <a:solidFill>
                  <a:srgbClr val="FF0000"/>
                </a:solidFill>
              </a:rPr>
              <a:t>competitive bidding</a:t>
            </a:r>
          </a:p>
          <a:p>
            <a:pPr marL="285750" indent="-285750">
              <a:buClr>
                <a:schemeClr val="tx1"/>
              </a:buClr>
              <a:buFont typeface="Wingdings" pitchFamily="2" charset="2"/>
              <a:buChar char="§"/>
            </a:pPr>
            <a:endParaRPr lang="en-IN" baseline="0" dirty="0" smtClean="0"/>
          </a:p>
          <a:p>
            <a:pPr marL="285750" indent="-285750">
              <a:buClr>
                <a:schemeClr val="tx1"/>
              </a:buClr>
              <a:buFont typeface="Wingdings" pitchFamily="2" charset="2"/>
              <a:buChar char="§"/>
            </a:pPr>
            <a:r>
              <a:rPr lang="en-IN" baseline="0" dirty="0" smtClean="0"/>
              <a:t>Open access as per WBERC Regulations</a:t>
            </a:r>
          </a:p>
          <a:p>
            <a:pPr marL="285750" lvl="0" indent="-285750">
              <a:buClr>
                <a:schemeClr val="tx1"/>
              </a:buClr>
              <a:buFont typeface="Wingdings" pitchFamily="2" charset="2"/>
              <a:buChar char="§"/>
            </a:pPr>
            <a:endParaRPr lang="en-IN" baseline="0" dirty="0" smtClean="0"/>
          </a:p>
          <a:p>
            <a:pPr marL="285750" lvl="0" indent="-285750">
              <a:buClr>
                <a:schemeClr val="tx1"/>
              </a:buClr>
              <a:buFont typeface="Wingdings" pitchFamily="2" charset="2"/>
              <a:buChar char="§"/>
            </a:pPr>
            <a:r>
              <a:rPr lang="en-IN" baseline="0" dirty="0" smtClean="0">
                <a:solidFill>
                  <a:srgbClr val="FF0000"/>
                </a:solidFill>
              </a:rPr>
              <a:t>Net metering facility </a:t>
            </a:r>
            <a:r>
              <a:rPr lang="en-IN" baseline="0" dirty="0" smtClean="0"/>
              <a:t>to be extended to grid connected rooftop</a:t>
            </a:r>
            <a:r>
              <a:rPr lang="en-IN" dirty="0" smtClean="0"/>
              <a:t> Solar PV</a:t>
            </a:r>
            <a:endParaRPr lang="en-IN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02175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Incentives (Page 29</a:t>
            </a:r>
            <a:r>
              <a:rPr lang="en-IN" dirty="0" smtClean="0"/>
              <a:t>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 fontAlgn="t">
              <a:buClr>
                <a:schemeClr val="tx1"/>
              </a:buClr>
              <a:buFont typeface="Wingdings 2" pitchFamily="18" charset="2"/>
              <a:buChar char=""/>
            </a:pPr>
            <a:r>
              <a:rPr lang="en-IN" dirty="0" smtClean="0"/>
              <a:t>Exemption </a:t>
            </a:r>
            <a:r>
              <a:rPr lang="en-IN" dirty="0"/>
              <a:t>of </a:t>
            </a:r>
            <a:r>
              <a:rPr lang="en-IN" dirty="0" smtClean="0">
                <a:solidFill>
                  <a:srgbClr val="FF0000"/>
                </a:solidFill>
              </a:rPr>
              <a:t>Demand Cut</a:t>
            </a:r>
            <a:endParaRPr lang="en-IN" dirty="0">
              <a:solidFill>
                <a:srgbClr val="FF0000"/>
              </a:solidFill>
            </a:endParaRPr>
          </a:p>
          <a:p>
            <a:pPr algn="just" fontAlgn="t">
              <a:buClr>
                <a:schemeClr val="tx1"/>
              </a:buClr>
              <a:buFont typeface="Wingdings 2" pitchFamily="18" charset="2"/>
              <a:buChar char=""/>
            </a:pPr>
            <a:endParaRPr lang="en-IN" i="1" dirty="0" smtClean="0"/>
          </a:p>
          <a:p>
            <a:pPr algn="just" fontAlgn="t">
              <a:buClr>
                <a:schemeClr val="tx1"/>
              </a:buClr>
              <a:buFont typeface="Wingdings 2" pitchFamily="18" charset="2"/>
              <a:buChar char=""/>
            </a:pPr>
            <a:r>
              <a:rPr lang="en-IN" dirty="0" smtClean="0">
                <a:solidFill>
                  <a:srgbClr val="FF0000"/>
                </a:solidFill>
              </a:rPr>
              <a:t>Letter </a:t>
            </a:r>
            <a:r>
              <a:rPr lang="en-IN" dirty="0">
                <a:solidFill>
                  <a:srgbClr val="FF0000"/>
                </a:solidFill>
              </a:rPr>
              <a:t>of Credit </a:t>
            </a:r>
            <a:r>
              <a:rPr lang="en-IN" dirty="0" smtClean="0"/>
              <a:t>as </a:t>
            </a:r>
            <a:r>
              <a:rPr lang="en-IN" dirty="0"/>
              <a:t>a payment security mechanism </a:t>
            </a:r>
            <a:endParaRPr lang="en-IN" dirty="0" smtClean="0"/>
          </a:p>
          <a:p>
            <a:pPr algn="just" fontAlgn="t">
              <a:buClr>
                <a:schemeClr val="tx1"/>
              </a:buClr>
              <a:buFont typeface="Wingdings 2" pitchFamily="18" charset="2"/>
              <a:buChar char=""/>
            </a:pPr>
            <a:endParaRPr lang="en-IN" dirty="0"/>
          </a:p>
          <a:p>
            <a:pPr algn="just" fontAlgn="t">
              <a:buClr>
                <a:schemeClr val="tx1"/>
              </a:buClr>
              <a:buFont typeface="Wingdings 2" pitchFamily="18" charset="2"/>
              <a:buChar char=""/>
            </a:pPr>
            <a:r>
              <a:rPr lang="en-IN" dirty="0" smtClean="0"/>
              <a:t>Government to provide </a:t>
            </a:r>
            <a:r>
              <a:rPr lang="en-IN" dirty="0"/>
              <a:t>some </a:t>
            </a:r>
            <a:r>
              <a:rPr lang="en-IN" dirty="0" smtClean="0">
                <a:solidFill>
                  <a:srgbClr val="FF0000"/>
                </a:solidFill>
              </a:rPr>
              <a:t>basic infrastructural </a:t>
            </a:r>
            <a:r>
              <a:rPr lang="en-IN" dirty="0">
                <a:solidFill>
                  <a:srgbClr val="FF0000"/>
                </a:solidFill>
              </a:rPr>
              <a:t>support</a:t>
            </a:r>
            <a:r>
              <a:rPr lang="en-IN" dirty="0"/>
              <a:t> </a:t>
            </a:r>
            <a:r>
              <a:rPr lang="en-IN" dirty="0" smtClean="0"/>
              <a:t>in remote areas</a:t>
            </a:r>
          </a:p>
          <a:p>
            <a:pPr algn="just" fontAlgn="t">
              <a:buClr>
                <a:schemeClr val="tx1"/>
              </a:buClr>
              <a:buFont typeface="Wingdings 2" pitchFamily="18" charset="2"/>
              <a:buChar char=""/>
            </a:pPr>
            <a:endParaRPr lang="en-IN" dirty="0"/>
          </a:p>
          <a:p>
            <a:pPr algn="just" fontAlgn="t">
              <a:buClr>
                <a:schemeClr val="tx1"/>
              </a:buClr>
              <a:buFont typeface="Wingdings 2" pitchFamily="18" charset="2"/>
              <a:buChar char=""/>
            </a:pPr>
            <a:r>
              <a:rPr lang="en-IN" dirty="0" smtClean="0">
                <a:solidFill>
                  <a:srgbClr val="FF0000"/>
                </a:solidFill>
              </a:rPr>
              <a:t>Concessions </a:t>
            </a:r>
            <a:r>
              <a:rPr lang="en-IN" dirty="0">
                <a:solidFill>
                  <a:srgbClr val="FF0000"/>
                </a:solidFill>
              </a:rPr>
              <a:t>and incentives </a:t>
            </a:r>
            <a:r>
              <a:rPr lang="en-IN" dirty="0"/>
              <a:t>allowed by MNRE </a:t>
            </a:r>
            <a:endParaRPr lang="en-IN" dirty="0" smtClean="0"/>
          </a:p>
          <a:p>
            <a:pPr algn="just" fontAlgn="t">
              <a:buClr>
                <a:schemeClr val="tx1"/>
              </a:buClr>
              <a:buFont typeface="Wingdings 2" pitchFamily="18" charset="2"/>
              <a:buChar char=""/>
            </a:pPr>
            <a:endParaRPr lang="en-IN" dirty="0"/>
          </a:p>
          <a:p>
            <a:pPr algn="just" fontAlgn="t">
              <a:buClr>
                <a:schemeClr val="tx1"/>
              </a:buClr>
              <a:buFont typeface="Wingdings 2" pitchFamily="18" charset="2"/>
              <a:buChar char=""/>
            </a:pPr>
            <a:r>
              <a:rPr lang="en-IN" dirty="0" smtClean="0"/>
              <a:t>Entire </a:t>
            </a:r>
            <a:r>
              <a:rPr lang="en-IN" dirty="0"/>
              <a:t>proceeds of </a:t>
            </a:r>
            <a:r>
              <a:rPr lang="en-IN" dirty="0">
                <a:solidFill>
                  <a:srgbClr val="FF0000"/>
                </a:solidFill>
              </a:rPr>
              <a:t>carbon credit </a:t>
            </a:r>
            <a:r>
              <a:rPr lang="en-IN" dirty="0"/>
              <a:t>from approved CDM projects shall be retained by the generating company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80ED-CBC6-4B6B-BD1D-4A001F4DF85B}" type="slidenum">
              <a:rPr lang="en-IN" smtClean="0"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372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52928" cy="576064"/>
          </a:xfrm>
        </p:spPr>
        <p:txBody>
          <a:bodyPr>
            <a:normAutofit fontScale="90000"/>
          </a:bodyPr>
          <a:lstStyle/>
          <a:p>
            <a:r>
              <a:rPr lang="en-IN" sz="3200" b="1" dirty="0" smtClean="0"/>
              <a:t>Revisiting the advocacy issues pertaining to RE in the light of West Bengal’s RE Policy</a:t>
            </a:r>
            <a:endParaRPr lang="en-IN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80ED-CBC6-4B6B-BD1D-4A001F4DF85B}" type="slidenum">
              <a:rPr lang="en-IN" smtClean="0"/>
              <a:t>16</a:t>
            </a:fld>
            <a:endParaRPr lang="en-IN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853910"/>
              </p:ext>
            </p:extLst>
          </p:nvPr>
        </p:nvGraphicFramePr>
        <p:xfrm>
          <a:off x="0" y="1268760"/>
          <a:ext cx="9144000" cy="558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2004"/>
                <a:gridCol w="1731155"/>
                <a:gridCol w="5160841"/>
              </a:tblGrid>
              <a:tr h="1074854">
                <a:tc>
                  <a:txBody>
                    <a:bodyPr/>
                    <a:lstStyle/>
                    <a:p>
                      <a:r>
                        <a:rPr lang="en-IN" dirty="0" smtClean="0"/>
                        <a:t>Advocacy Issues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Whether</a:t>
                      </a:r>
                      <a:r>
                        <a:rPr lang="en-IN" baseline="0" dirty="0" smtClean="0"/>
                        <a:t> addressed in the RE policy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How</a:t>
                      </a:r>
                      <a:r>
                        <a:rPr lang="en-IN" baseline="0" dirty="0" smtClean="0"/>
                        <a:t> to strengthen it further</a:t>
                      </a:r>
                      <a:endParaRPr lang="en-IN" dirty="0"/>
                    </a:p>
                  </a:txBody>
                  <a:tcPr/>
                </a:tc>
              </a:tr>
              <a:tr h="2042222">
                <a:tc>
                  <a:txBody>
                    <a:bodyPr/>
                    <a:lstStyle/>
                    <a:p>
                      <a:r>
                        <a:rPr lang="en-IN" dirty="0" smtClean="0"/>
                        <a:t>Promoting grid connected rooftop solar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YES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en-IN" dirty="0" smtClean="0"/>
                        <a:t>Extend</a:t>
                      </a:r>
                      <a:r>
                        <a:rPr lang="en-IN" baseline="0" dirty="0" smtClean="0"/>
                        <a:t> the facility to ordinary households with a load above a certain threshold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en-IN" baseline="0" dirty="0" smtClean="0"/>
                        <a:t>Provide rebates on the electricity bill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en-IN" baseline="0" dirty="0" smtClean="0"/>
                        <a:t>Extended to areas where grid consumers face the problems of frequent voltage fluctuation / load shedding </a:t>
                      </a:r>
                      <a:endParaRPr lang="en-IN" dirty="0"/>
                    </a:p>
                  </a:txBody>
                  <a:tcPr/>
                </a:tc>
              </a:tr>
              <a:tr h="1397310">
                <a:tc>
                  <a:txBody>
                    <a:bodyPr/>
                    <a:lstStyle/>
                    <a:p>
                      <a:pPr lvl="0" algn="just"/>
                      <a:r>
                        <a:rPr lang="en-IN" sz="1800" dirty="0" smtClean="0"/>
                        <a:t>Need to Strengthen the after sales service for RETs by training local youth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NO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en-IN" dirty="0" smtClean="0"/>
                        <a:t>Organise training programs</a:t>
                      </a:r>
                      <a:r>
                        <a:rPr lang="en-IN" baseline="0" dirty="0" smtClean="0"/>
                        <a:t> involving local youths on how to repair RETs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en-IN" dirty="0" smtClean="0"/>
                        <a:t>Separate</a:t>
                      </a:r>
                      <a:r>
                        <a:rPr lang="en-IN" baseline="0" dirty="0" smtClean="0"/>
                        <a:t> labelling needs to be developed to ensure good quality of RETs</a:t>
                      </a:r>
                      <a:endParaRPr lang="en-IN" dirty="0"/>
                    </a:p>
                  </a:txBody>
                  <a:tcPr/>
                </a:tc>
              </a:tr>
              <a:tr h="1074854">
                <a:tc>
                  <a:txBody>
                    <a:bodyPr/>
                    <a:lstStyle/>
                    <a:p>
                      <a:pPr lvl="0" algn="just"/>
                      <a:r>
                        <a:rPr lang="en-IN" dirty="0" smtClean="0"/>
                        <a:t>Need</a:t>
                      </a:r>
                      <a:r>
                        <a:rPr lang="en-IN" baseline="0" dirty="0" smtClean="0"/>
                        <a:t> for financial incentives to buyers of RETs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NO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en-IN" dirty="0" smtClean="0"/>
                        <a:t>Advocacy</a:t>
                      </a:r>
                      <a:r>
                        <a:rPr lang="en-IN" baseline="0" dirty="0" smtClean="0"/>
                        <a:t> with Banks and financial institutions to provide loans for buying RETs at low interest rates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85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52928" cy="576064"/>
          </a:xfrm>
        </p:spPr>
        <p:txBody>
          <a:bodyPr>
            <a:normAutofit fontScale="90000"/>
          </a:bodyPr>
          <a:lstStyle/>
          <a:p>
            <a:r>
              <a:rPr lang="en-IN" sz="3200" b="1" dirty="0" smtClean="0"/>
              <a:t>Revisiting the advocacy issues pertaining to RE in the light of West Bengal’s RE Policy       …….(contd.)</a:t>
            </a:r>
            <a:endParaRPr lang="en-IN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80ED-CBC6-4B6B-BD1D-4A001F4DF85B}" type="slidenum">
              <a:rPr lang="en-IN" smtClean="0"/>
              <a:t>17</a:t>
            </a:fld>
            <a:endParaRPr lang="en-IN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973290"/>
              </p:ext>
            </p:extLst>
          </p:nvPr>
        </p:nvGraphicFramePr>
        <p:xfrm>
          <a:off x="18504" y="1484784"/>
          <a:ext cx="9162008" cy="5373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2020"/>
                <a:gridCol w="1517744"/>
                <a:gridCol w="4862244"/>
              </a:tblGrid>
              <a:tr h="976949">
                <a:tc>
                  <a:txBody>
                    <a:bodyPr/>
                    <a:lstStyle/>
                    <a:p>
                      <a:r>
                        <a:rPr lang="en-IN" dirty="0" smtClean="0"/>
                        <a:t>Advocacy Issues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Whether</a:t>
                      </a:r>
                      <a:r>
                        <a:rPr lang="en-IN" baseline="0" dirty="0" smtClean="0"/>
                        <a:t> addressed in the RE policy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How</a:t>
                      </a:r>
                      <a:r>
                        <a:rPr lang="en-IN" baseline="0" dirty="0" smtClean="0"/>
                        <a:t> to strengthen it further</a:t>
                      </a:r>
                      <a:endParaRPr lang="en-IN" dirty="0"/>
                    </a:p>
                  </a:txBody>
                  <a:tcPr/>
                </a:tc>
              </a:tr>
              <a:tr h="1856202">
                <a:tc>
                  <a:txBody>
                    <a:bodyPr/>
                    <a:lstStyle/>
                    <a:p>
                      <a:pPr lvl="0" algn="just"/>
                      <a:r>
                        <a:rPr lang="en-IN" sz="1800" dirty="0" smtClean="0"/>
                        <a:t>Need for regulations to ensure long term sustainability of RE based off-grid projects – metering facility should be introduced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NO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endParaRPr lang="en-IN" dirty="0" smtClean="0"/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en-IN" dirty="0" smtClean="0"/>
                        <a:t>Appropriate regulations governing</a:t>
                      </a:r>
                      <a:r>
                        <a:rPr lang="en-IN" baseline="0" dirty="0" smtClean="0"/>
                        <a:t> quality of service, billing metering etc. to be introduced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endParaRPr lang="en-IN" baseline="0" dirty="0" smtClean="0"/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endParaRPr lang="en-IN" baseline="0" dirty="0" smtClean="0"/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endParaRPr lang="en-IN" baseline="0" dirty="0" smtClean="0"/>
                    </a:p>
                  </a:txBody>
                  <a:tcPr/>
                </a:tc>
              </a:tr>
              <a:tr h="1270033">
                <a:tc>
                  <a:txBody>
                    <a:bodyPr/>
                    <a:lstStyle/>
                    <a:p>
                      <a:pPr lvl="0" algn="just"/>
                      <a:r>
                        <a:rPr lang="en-IN" sz="1800" dirty="0" smtClean="0"/>
                        <a:t>Incentives need to be provided to the DISCOMs who exceed their RPO targets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NO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en-IN" dirty="0" smtClean="0"/>
                        <a:t>The distribution utilities should be given incentives to overachieve the RPO targets</a:t>
                      </a:r>
                      <a:endParaRPr lang="en-IN" dirty="0"/>
                    </a:p>
                  </a:txBody>
                  <a:tcPr/>
                </a:tc>
              </a:tr>
              <a:tr h="1270033">
                <a:tc>
                  <a:txBody>
                    <a:bodyPr/>
                    <a:lstStyle/>
                    <a:p>
                      <a:pPr lvl="0" algn="just"/>
                      <a:r>
                        <a:rPr lang="en-IN" sz="1800" dirty="0" smtClean="0"/>
                        <a:t>Need to revive the existing off-grid projects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NO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en-IN" dirty="0" smtClean="0"/>
                        <a:t>There should be a definite</a:t>
                      </a:r>
                      <a:r>
                        <a:rPr lang="en-IN" baseline="0" dirty="0" smtClean="0"/>
                        <a:t> strategy plan to ensure that the investment going into setting up a demonstration project should not become bad investment after a certain period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99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06630"/>
          </a:xfrm>
        </p:spPr>
        <p:txBody>
          <a:bodyPr>
            <a:normAutofit/>
          </a:bodyPr>
          <a:lstStyle/>
          <a:p>
            <a:r>
              <a:rPr lang="en-IN" b="1" dirty="0" smtClean="0"/>
              <a:t>Questions on the way forward</a:t>
            </a:r>
            <a:endParaRPr lang="en-IN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7544" y="2348880"/>
            <a:ext cx="8435280" cy="3013795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dirty="0" smtClean="0"/>
              <a:t>Will the RE Policy encourage private investment on RE in the state ?</a:t>
            </a:r>
          </a:p>
          <a:p>
            <a:pPr algn="just"/>
            <a:endParaRPr lang="en-IN" dirty="0"/>
          </a:p>
          <a:p>
            <a:pPr algn="just"/>
            <a:r>
              <a:rPr lang="en-IN" dirty="0" smtClean="0"/>
              <a:t>What could be Challenges ?</a:t>
            </a:r>
          </a:p>
          <a:p>
            <a:pPr algn="just"/>
            <a:endParaRPr lang="en-IN" dirty="0"/>
          </a:p>
          <a:p>
            <a:pPr algn="just"/>
            <a:r>
              <a:rPr lang="en-IN" dirty="0" smtClean="0"/>
              <a:t>How to overcome those ?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80ED-CBC6-4B6B-BD1D-4A001F4DF85B}" type="slidenum">
              <a:rPr lang="en-IN" smtClean="0"/>
              <a:t>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048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1252728"/>
          </a:xfrm>
        </p:spPr>
        <p:txBody>
          <a:bodyPr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THANK YOU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80ED-CBC6-4B6B-BD1D-4A001F4DF85B}" type="slidenum">
              <a:rPr lang="en-IN" smtClean="0"/>
              <a:t>19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112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Scheme</a:t>
            </a:r>
            <a:r>
              <a:rPr lang="en-IN" dirty="0" smtClean="0"/>
              <a:t> of the Presentation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25609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IN" sz="2400" dirty="0" smtClean="0">
                <a:solidFill>
                  <a:srgbClr val="000000"/>
                </a:solidFill>
              </a:rPr>
              <a:t>About the DREC Project</a:t>
            </a:r>
          </a:p>
          <a:p>
            <a:pPr>
              <a:buClrTx/>
            </a:pPr>
            <a:endParaRPr lang="en-IN" sz="2400" dirty="0">
              <a:solidFill>
                <a:srgbClr val="000000"/>
              </a:solidFill>
            </a:endParaRPr>
          </a:p>
          <a:p>
            <a:pPr>
              <a:buClrTx/>
            </a:pPr>
            <a:r>
              <a:rPr lang="en-IN" sz="2400" dirty="0" smtClean="0">
                <a:solidFill>
                  <a:srgbClr val="000000"/>
                </a:solidFill>
              </a:rPr>
              <a:t>Advocacy Issues that emerged from the DREC Project</a:t>
            </a:r>
          </a:p>
          <a:p>
            <a:pPr>
              <a:buClrTx/>
            </a:pPr>
            <a:endParaRPr lang="en-IN" sz="2400" dirty="0" smtClean="0">
              <a:solidFill>
                <a:srgbClr val="000000"/>
              </a:solidFill>
            </a:endParaRPr>
          </a:p>
          <a:p>
            <a:pPr lvl="1">
              <a:buClrTx/>
              <a:buFont typeface="Wingdings" pitchFamily="2" charset="2"/>
              <a:buChar char="ð"/>
            </a:pPr>
            <a:r>
              <a:rPr lang="en-IN" sz="2400" dirty="0">
                <a:solidFill>
                  <a:srgbClr val="000000"/>
                </a:solidFill>
              </a:rPr>
              <a:t> </a:t>
            </a:r>
            <a:r>
              <a:rPr lang="en-IN" sz="2400" dirty="0" smtClean="0">
                <a:solidFill>
                  <a:srgbClr val="000000"/>
                </a:solidFill>
              </a:rPr>
              <a:t>Advocacy Issues pertaining to DSM</a:t>
            </a:r>
          </a:p>
          <a:p>
            <a:pPr lvl="1">
              <a:buClrTx/>
              <a:buFont typeface="Wingdings" pitchFamily="2" charset="2"/>
              <a:buChar char="ð"/>
            </a:pPr>
            <a:r>
              <a:rPr lang="en-IN" sz="2400" dirty="0" smtClean="0">
                <a:solidFill>
                  <a:srgbClr val="000000"/>
                </a:solidFill>
              </a:rPr>
              <a:t> Advocacy Issues pertaining to RE</a:t>
            </a:r>
          </a:p>
          <a:p>
            <a:pPr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Char char="§"/>
            </a:pPr>
            <a:endParaRPr lang="en-IN" sz="2400" dirty="0" smtClean="0">
              <a:solidFill>
                <a:srgbClr val="000000"/>
              </a:solidFill>
            </a:endParaRPr>
          </a:p>
          <a:p>
            <a:pPr>
              <a:buClrTx/>
            </a:pPr>
            <a:r>
              <a:rPr lang="en-IN" sz="2400" dirty="0">
                <a:solidFill>
                  <a:srgbClr val="000000"/>
                </a:solidFill>
              </a:rPr>
              <a:t>An overview of West Bengal’s RE Policy</a:t>
            </a:r>
          </a:p>
          <a:p>
            <a:pPr>
              <a:buClrTx/>
            </a:pPr>
            <a:endParaRPr lang="en-IN" sz="2400" dirty="0">
              <a:solidFill>
                <a:srgbClr val="000000"/>
              </a:solidFill>
            </a:endParaRPr>
          </a:p>
          <a:p>
            <a:pPr>
              <a:buClr>
                <a:schemeClr val="tx1"/>
              </a:buClr>
            </a:pPr>
            <a:r>
              <a:rPr lang="en-IN" sz="2400" dirty="0">
                <a:solidFill>
                  <a:srgbClr val="000000"/>
                </a:solidFill>
              </a:rPr>
              <a:t>Revisiting the advocacy issues in the light of the RE </a:t>
            </a:r>
            <a:r>
              <a:rPr lang="en-IN" sz="2400" dirty="0" smtClean="0">
                <a:solidFill>
                  <a:srgbClr val="000000"/>
                </a:solidFill>
              </a:rPr>
              <a:t>Policy</a:t>
            </a:r>
            <a:endParaRPr lang="en-IN" sz="24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80ED-CBC6-4B6B-BD1D-4A001F4DF85B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06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573016"/>
            <a:ext cx="8229600" cy="1252728"/>
          </a:xfrm>
        </p:spPr>
        <p:txBody>
          <a:bodyPr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ANNEXURES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80ED-CBC6-4B6B-BD1D-4A001F4DF85B}" type="slidenum">
              <a:rPr lang="en-IN" smtClean="0"/>
              <a:t>20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634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6096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Baseline Survey for West Bengal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1000" y="1546092"/>
            <a:ext cx="8305800" cy="48352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Methodology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-</a:t>
            </a:r>
          </a:p>
          <a:p>
            <a:endParaRPr lang="en-US" sz="1600" dirty="0" smtClean="0"/>
          </a:p>
          <a:p>
            <a:pPr>
              <a:buClrTx/>
            </a:pPr>
            <a:r>
              <a:rPr lang="en-US" sz="1600" dirty="0" smtClean="0"/>
              <a:t>Total Sample Size – 513</a:t>
            </a:r>
          </a:p>
          <a:p>
            <a:pPr lvl="1"/>
            <a:r>
              <a:rPr lang="en-US" sz="1600" dirty="0" smtClean="0"/>
              <a:t>Household – 210</a:t>
            </a:r>
          </a:p>
          <a:p>
            <a:pPr lvl="1"/>
            <a:r>
              <a:rPr lang="en-US" sz="1600" dirty="0" smtClean="0"/>
              <a:t>Agriculture – 56</a:t>
            </a:r>
          </a:p>
          <a:p>
            <a:pPr lvl="1"/>
            <a:r>
              <a:rPr lang="en-US" sz="1600" dirty="0" smtClean="0"/>
              <a:t>Industrial (SME) – 37</a:t>
            </a:r>
          </a:p>
          <a:p>
            <a:pPr lvl="1"/>
            <a:r>
              <a:rPr lang="en-US" sz="1600" dirty="0" smtClean="0"/>
              <a:t>Government Institutions -  53</a:t>
            </a:r>
          </a:p>
          <a:p>
            <a:pPr lvl="1"/>
            <a:r>
              <a:rPr lang="en-US" sz="1600" dirty="0" smtClean="0"/>
              <a:t>Commercial and Private Institutions – 70</a:t>
            </a:r>
          </a:p>
          <a:p>
            <a:pPr lvl="1"/>
            <a:r>
              <a:rPr lang="en-US" sz="1600" dirty="0" smtClean="0"/>
              <a:t>NGO/CSO - 87</a:t>
            </a:r>
          </a:p>
          <a:p>
            <a:pPr lvl="1"/>
            <a:endParaRPr lang="en-US" sz="1200" dirty="0" smtClean="0"/>
          </a:p>
          <a:p>
            <a:endParaRPr lang="en-US" sz="1600" dirty="0" smtClean="0"/>
          </a:p>
          <a:p>
            <a:pPr>
              <a:buClrTx/>
            </a:pPr>
            <a:r>
              <a:rPr lang="en-US" sz="1600" dirty="0" smtClean="0"/>
              <a:t>Number of Districts – 4</a:t>
            </a:r>
          </a:p>
          <a:p>
            <a:pPr lvl="1"/>
            <a:r>
              <a:rPr lang="en-US" sz="1600" dirty="0" smtClean="0"/>
              <a:t>South 24 </a:t>
            </a:r>
            <a:r>
              <a:rPr lang="en-US" sz="1600" dirty="0" err="1" smtClean="0"/>
              <a:t>Parganas</a:t>
            </a:r>
            <a:r>
              <a:rPr lang="en-US" sz="1600" dirty="0" smtClean="0"/>
              <a:t> (The </a:t>
            </a:r>
            <a:r>
              <a:rPr lang="en-US" sz="1600" dirty="0" err="1" smtClean="0"/>
              <a:t>Sunderbans</a:t>
            </a:r>
            <a:r>
              <a:rPr lang="en-US" sz="1600" dirty="0" smtClean="0"/>
              <a:t> area) - 204</a:t>
            </a:r>
          </a:p>
          <a:p>
            <a:pPr lvl="1"/>
            <a:r>
              <a:rPr lang="en-US" sz="1600" dirty="0" smtClean="0"/>
              <a:t>Cooch Behar - 106</a:t>
            </a:r>
          </a:p>
          <a:p>
            <a:pPr lvl="1"/>
            <a:r>
              <a:rPr lang="en-US" sz="1600" dirty="0" smtClean="0"/>
              <a:t>Nadia - 103</a:t>
            </a:r>
          </a:p>
          <a:p>
            <a:pPr lvl="1"/>
            <a:r>
              <a:rPr lang="en-US" sz="1600" dirty="0" smtClean="0"/>
              <a:t>East </a:t>
            </a:r>
            <a:r>
              <a:rPr lang="en-US" sz="1600" dirty="0" err="1" smtClean="0"/>
              <a:t>Midnapore</a:t>
            </a:r>
            <a:r>
              <a:rPr lang="en-US" sz="1600" dirty="0" smtClean="0"/>
              <a:t> - 100</a:t>
            </a:r>
            <a:endParaRPr lang="en-US" sz="1600" dirty="0"/>
          </a:p>
          <a:p>
            <a:pPr>
              <a:buNone/>
            </a:pPr>
            <a:endParaRPr lang="en-US" sz="16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962540113"/>
              </p:ext>
            </p:extLst>
          </p:nvPr>
        </p:nvGraphicFramePr>
        <p:xfrm>
          <a:off x="5386084" y="1412776"/>
          <a:ext cx="3744416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708075772"/>
              </p:ext>
            </p:extLst>
          </p:nvPr>
        </p:nvGraphicFramePr>
        <p:xfrm>
          <a:off x="5680282" y="4227951"/>
          <a:ext cx="3456384" cy="2634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Action Button: Return 7">
            <a:hlinkClick r:id="rId4" action="ppaction://hlinksldjump" highlightClick="1"/>
          </p:cNvPr>
          <p:cNvSpPr/>
          <p:nvPr/>
        </p:nvSpPr>
        <p:spPr>
          <a:xfrm>
            <a:off x="8609498" y="6497960"/>
            <a:ext cx="504056" cy="360040"/>
          </a:xfrm>
          <a:prstGeom prst="actionButtonRetur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167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548680"/>
            <a:ext cx="8305800" cy="6096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Baseline Survey </a:t>
            </a:r>
            <a:r>
              <a:rPr lang="en-US" sz="3200" dirty="0" smtClean="0"/>
              <a:t>for West Bengal</a:t>
            </a:r>
            <a:endParaRPr lang="en-US" sz="32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386880"/>
            <a:ext cx="8229600" cy="4515082"/>
          </a:xfrm>
        </p:spPr>
        <p:txBody>
          <a:bodyPr wrap="square">
            <a:spAutoFit/>
          </a:bodyPr>
          <a:lstStyle/>
          <a:p>
            <a:pPr>
              <a:buNone/>
            </a:pPr>
            <a:endParaRPr lang="en-US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000" b="1" dirty="0" smtClean="0"/>
              <a:t>Methodology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–</a:t>
            </a:r>
          </a:p>
          <a:p>
            <a:pPr lvl="0"/>
            <a:endParaRPr lang="en-US" sz="1600" dirty="0" smtClean="0"/>
          </a:p>
          <a:p>
            <a:pPr lvl="0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800" b="1" dirty="0" smtClean="0">
                <a:solidFill>
                  <a:srgbClr val="FF0000"/>
                </a:solidFill>
              </a:rPr>
              <a:t>Criteria for Choosing Districts – </a:t>
            </a:r>
            <a:endParaRPr lang="en-US" sz="1800" dirty="0" smtClean="0">
              <a:solidFill>
                <a:srgbClr val="FF0000"/>
              </a:solidFill>
            </a:endParaRPr>
          </a:p>
          <a:p>
            <a:pPr lvl="1"/>
            <a:r>
              <a:rPr lang="en-US" sz="1600" dirty="0" err="1" smtClean="0"/>
              <a:t>Sunderbans</a:t>
            </a:r>
            <a:r>
              <a:rPr lang="en-US" sz="1600" dirty="0" smtClean="0"/>
              <a:t> (South 24 </a:t>
            </a:r>
            <a:r>
              <a:rPr lang="en-US" sz="1600" dirty="0" err="1" smtClean="0"/>
              <a:t>Parganas</a:t>
            </a:r>
            <a:r>
              <a:rPr lang="en-US" sz="1600" dirty="0" smtClean="0"/>
              <a:t>) ---- where RE initiatives have been undertaken </a:t>
            </a:r>
          </a:p>
          <a:p>
            <a:pPr lvl="1"/>
            <a:r>
              <a:rPr lang="en-US" sz="1600" dirty="0" smtClean="0"/>
              <a:t>Cooch Behar --- isolated islands -----virgin territory for RE initiative</a:t>
            </a:r>
          </a:p>
          <a:p>
            <a:pPr lvl="1"/>
            <a:r>
              <a:rPr lang="en-US" sz="1600" dirty="0" smtClean="0"/>
              <a:t>Nadia &amp; East </a:t>
            </a:r>
            <a:r>
              <a:rPr lang="en-US" sz="1600" dirty="0" err="1" smtClean="0"/>
              <a:t>Midnapore</a:t>
            </a:r>
            <a:r>
              <a:rPr lang="en-US" sz="1600" dirty="0" smtClean="0"/>
              <a:t> ---- Grid Connected----higher relevance of DSM</a:t>
            </a:r>
          </a:p>
          <a:p>
            <a:pPr lvl="1">
              <a:buNone/>
            </a:pPr>
            <a:endParaRPr lang="en-US" sz="1600" b="1" dirty="0" smtClean="0"/>
          </a:p>
          <a:p>
            <a:pPr>
              <a:buClr>
                <a:schemeClr val="tx1"/>
              </a:buClr>
            </a:pPr>
            <a:r>
              <a:rPr lang="en-US" sz="1800" b="1" dirty="0" smtClean="0">
                <a:solidFill>
                  <a:srgbClr val="FF0000"/>
                </a:solidFill>
              </a:rPr>
              <a:t>Details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</a:p>
          <a:p>
            <a:pPr lvl="1" algn="just"/>
            <a:r>
              <a:rPr lang="en-US" sz="1600" dirty="0" smtClean="0"/>
              <a:t>4 districts – 10 territories (Blocks)--- 2 in each district; but in </a:t>
            </a:r>
            <a:r>
              <a:rPr lang="en-US" sz="1600" dirty="0" err="1" smtClean="0"/>
              <a:t>Sunderbans</a:t>
            </a:r>
            <a:r>
              <a:rPr lang="en-US" sz="1600" dirty="0" smtClean="0"/>
              <a:t>  4 blocks </a:t>
            </a:r>
          </a:p>
          <a:p>
            <a:pPr lvl="1" algn="just"/>
            <a:r>
              <a:rPr lang="en-US" sz="1600" dirty="0" smtClean="0"/>
              <a:t>1 CSOs from each territory – 10 CSOs</a:t>
            </a:r>
          </a:p>
          <a:p>
            <a:pPr lvl="1" algn="just"/>
            <a:r>
              <a:rPr lang="en-US" sz="1600" dirty="0" smtClean="0"/>
              <a:t>50 respondents in each territory --- 50x100= 500 respondents </a:t>
            </a:r>
            <a:r>
              <a:rPr lang="en-US" sz="1600" b="1" dirty="0" smtClean="0"/>
              <a:t>	</a:t>
            </a:r>
          </a:p>
          <a:p>
            <a:pPr algn="just">
              <a:buNone/>
            </a:pPr>
            <a:endParaRPr lang="en-US" sz="2000" b="1" dirty="0" smtClean="0"/>
          </a:p>
          <a:p>
            <a:pPr>
              <a:buClr>
                <a:schemeClr val="tx1"/>
              </a:buClr>
            </a:pPr>
            <a:r>
              <a:rPr lang="en-US" sz="1800" b="1" dirty="0">
                <a:solidFill>
                  <a:srgbClr val="FF0000"/>
                </a:solidFill>
              </a:rPr>
              <a:t>From each of the territories both Urban and Rural areas were surveyed  </a:t>
            </a:r>
          </a:p>
          <a:p>
            <a:pPr algn="just"/>
            <a:endParaRPr lang="en-US" sz="1600" dirty="0" smtClean="0"/>
          </a:p>
        </p:txBody>
      </p:sp>
      <p:sp>
        <p:nvSpPr>
          <p:cNvPr id="2" name="Action Button: Return 1">
            <a:hlinkClick r:id="rId2" action="ppaction://hlinksldjump" highlightClick="1"/>
          </p:cNvPr>
          <p:cNvSpPr/>
          <p:nvPr/>
        </p:nvSpPr>
        <p:spPr>
          <a:xfrm>
            <a:off x="8639944" y="6497960"/>
            <a:ext cx="504056" cy="360040"/>
          </a:xfrm>
          <a:prstGeom prst="actionButtonRetur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98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762281"/>
              </p:ext>
            </p:extLst>
          </p:nvPr>
        </p:nvGraphicFramePr>
        <p:xfrm>
          <a:off x="0" y="-10920"/>
          <a:ext cx="9144000" cy="61762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7928"/>
                <a:gridCol w="3184072"/>
                <a:gridCol w="2612572"/>
                <a:gridCol w="1959428"/>
              </a:tblGrid>
              <a:tr h="264467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Stakeholder wise CIMs in the selected territories in West Bengal</a:t>
                      </a:r>
                      <a:endParaRPr lang="en-IN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5289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Name of the District</a:t>
                      </a:r>
                      <a:endParaRPr lang="en-IN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Name of the CSOs</a:t>
                      </a:r>
                      <a:endParaRPr lang="en-IN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Name of the Territory</a:t>
                      </a:r>
                      <a:endParaRPr lang="en-IN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Stakeholder Category</a:t>
                      </a:r>
                      <a:endParaRPr lang="en-IN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ctr"/>
                </a:tc>
              </a:tr>
              <a:tr h="264467"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South 24 Parganas</a:t>
                      </a:r>
                      <a:endParaRPr lang="en-IN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Ramakrishna Loka Seva Kendra</a:t>
                      </a:r>
                      <a:endParaRPr lang="en-IN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Gosaba (Urban)</a:t>
                      </a:r>
                      <a:endParaRPr lang="en-IN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Household</a:t>
                      </a:r>
                      <a:endParaRPr lang="en-IN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ctr"/>
                </a:tc>
              </a:tr>
              <a:tr h="26446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Kochukhali (Rural)</a:t>
                      </a:r>
                      <a:endParaRPr lang="en-IN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CSO</a:t>
                      </a:r>
                      <a:endParaRPr lang="en-IN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ctr"/>
                </a:tc>
              </a:tr>
              <a:tr h="26446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Debnibas Sindhubala Narikalyan Samity</a:t>
                      </a:r>
                      <a:endParaRPr lang="en-IN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Namkhana (Urban)</a:t>
                      </a:r>
                      <a:endParaRPr lang="en-IN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Household</a:t>
                      </a:r>
                      <a:endParaRPr lang="en-IN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ctr"/>
                </a:tc>
              </a:tr>
              <a:tr h="26446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7mile (Rural)</a:t>
                      </a:r>
                      <a:endParaRPr lang="en-IN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CSO</a:t>
                      </a:r>
                      <a:endParaRPr lang="en-IN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ctr"/>
                </a:tc>
              </a:tr>
              <a:tr h="26446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MUKTI</a:t>
                      </a:r>
                      <a:endParaRPr lang="en-IN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Raidighi (Urban)</a:t>
                      </a:r>
                      <a:endParaRPr lang="en-IN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Household</a:t>
                      </a:r>
                      <a:endParaRPr lang="en-IN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ctr"/>
                </a:tc>
              </a:tr>
              <a:tr h="26446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CSO</a:t>
                      </a:r>
                      <a:endParaRPr lang="en-IN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ctr"/>
                </a:tc>
              </a:tr>
              <a:tr h="27207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Baikunthapur Tarun Sangha</a:t>
                      </a:r>
                      <a:endParaRPr lang="en-IN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 Plot</a:t>
                      </a:r>
                      <a:endParaRPr lang="en-IN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Diesel Operators</a:t>
                      </a:r>
                      <a:endParaRPr lang="en-IN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/>
                </a:tc>
              </a:tr>
              <a:tr h="26446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Ramganga</a:t>
                      </a:r>
                      <a:endParaRPr lang="en-IN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Household</a:t>
                      </a:r>
                      <a:endParaRPr lang="en-IN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/>
                </a:tc>
              </a:tr>
              <a:tr h="264467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East Midnapore</a:t>
                      </a:r>
                      <a:endParaRPr lang="en-IN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Kajla Jana Kalyan Samity</a:t>
                      </a:r>
                      <a:endParaRPr lang="en-IN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Patashpur (Rural)</a:t>
                      </a:r>
                      <a:endParaRPr lang="en-IN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Agriculture </a:t>
                      </a:r>
                      <a:endParaRPr lang="en-IN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/>
                </a:tc>
              </a:tr>
              <a:tr h="35033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Contai  (Urban)</a:t>
                      </a:r>
                      <a:endParaRPr lang="en-IN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School authorities</a:t>
                      </a:r>
                      <a:endParaRPr lang="en-IN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/>
                </a:tc>
              </a:tr>
              <a:tr h="26446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Alinan Ramkrishna Vivekananda Yuva</a:t>
                      </a:r>
                      <a:endParaRPr lang="en-IN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Tamluk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(Rural)</a:t>
                      </a:r>
                      <a:endParaRPr lang="en-IN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Household</a:t>
                      </a:r>
                      <a:endParaRPr lang="en-IN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/>
                </a:tc>
              </a:tr>
              <a:tr h="26446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ffectLst/>
                        </a:rPr>
                        <a:t>Tamluk</a:t>
                      </a:r>
                      <a:r>
                        <a:rPr lang="en-US" sz="1400" dirty="0" smtClean="0">
                          <a:effectLst/>
                        </a:rPr>
                        <a:t> (Urban)</a:t>
                      </a:r>
                      <a:endParaRPr lang="en-IN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CSO</a:t>
                      </a:r>
                      <a:endParaRPr lang="en-IN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/>
                </a:tc>
              </a:tr>
              <a:tr h="264467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Nadia</a:t>
                      </a:r>
                      <a:endParaRPr lang="en-IN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Sreema Mahila Samity</a:t>
                      </a:r>
                      <a:endParaRPr lang="en-IN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Ranaghat (Urban)</a:t>
                      </a:r>
                      <a:endParaRPr lang="en-IN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Household</a:t>
                      </a:r>
                      <a:endParaRPr lang="en-IN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/>
                </a:tc>
              </a:tr>
              <a:tr h="26446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Sreerampur (Rural)</a:t>
                      </a:r>
                      <a:endParaRPr lang="en-IN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Agriculture</a:t>
                      </a:r>
                      <a:endParaRPr lang="en-IN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/>
                </a:tc>
              </a:tr>
              <a:tr h="26446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Chapra Social and Economic Welfare Association (SEWA)</a:t>
                      </a:r>
                      <a:endParaRPr lang="en-IN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Chapra (Urban)</a:t>
                      </a:r>
                      <a:endParaRPr lang="en-IN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Household</a:t>
                      </a:r>
                      <a:endParaRPr lang="en-IN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/>
                </a:tc>
              </a:tr>
              <a:tr h="26446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Mahatpur (Rural)</a:t>
                      </a:r>
                      <a:endParaRPr lang="en-IN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CSO</a:t>
                      </a:r>
                      <a:endParaRPr lang="en-IN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/>
                </a:tc>
              </a:tr>
              <a:tr h="264467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Cooch Behar</a:t>
                      </a:r>
                      <a:endParaRPr lang="en-IN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Haldibari</a:t>
                      </a:r>
                      <a:r>
                        <a:rPr lang="en-US" sz="1400" dirty="0">
                          <a:effectLst/>
                        </a:rPr>
                        <a:t> Welfare </a:t>
                      </a:r>
                      <a:r>
                        <a:rPr lang="en-US" sz="1400" dirty="0" err="1">
                          <a:effectLst/>
                        </a:rPr>
                        <a:t>Organisation</a:t>
                      </a:r>
                      <a:endParaRPr lang="en-IN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Haldibari  (Urban)</a:t>
                      </a:r>
                      <a:endParaRPr lang="en-IN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Household</a:t>
                      </a:r>
                      <a:endParaRPr lang="en-IN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/>
                </a:tc>
              </a:tr>
              <a:tr h="26446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CSO</a:t>
                      </a:r>
                      <a:endParaRPr lang="en-IN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/>
                </a:tc>
              </a:tr>
              <a:tr h="26446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Dakshin Ramchandrapur Vivekananda Seva Kendra</a:t>
                      </a:r>
                      <a:endParaRPr lang="en-IN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Dinhata</a:t>
                      </a:r>
                      <a:endParaRPr lang="en-IN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CSO</a:t>
                      </a:r>
                      <a:endParaRPr lang="en-IN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/>
                </a:tc>
              </a:tr>
              <a:tr h="26446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Dinhata (Rural)</a:t>
                      </a:r>
                      <a:endParaRPr lang="en-IN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Agriculture</a:t>
                      </a:r>
                      <a:endParaRPr lang="en-IN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95" marR="49195" marT="0" marB="0"/>
                </a:tc>
              </a:tr>
            </a:tbl>
          </a:graphicData>
        </a:graphic>
      </p:graphicFrame>
      <p:sp>
        <p:nvSpPr>
          <p:cNvPr id="6" name="Action Button: Return 5">
            <a:hlinkClick r:id="rId2" action="ppaction://hlinksldjump" highlightClick="1"/>
          </p:cNvPr>
          <p:cNvSpPr/>
          <p:nvPr/>
        </p:nvSpPr>
        <p:spPr>
          <a:xfrm>
            <a:off x="8639944" y="6497960"/>
            <a:ext cx="504056" cy="360040"/>
          </a:xfrm>
          <a:prstGeom prst="actionButtonRetur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4823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80ED-CBC6-4B6B-BD1D-4A001F4DF85B}" type="slidenum">
              <a:rPr lang="en-IN" smtClean="0"/>
              <a:t>24</a:t>
            </a:fld>
            <a:endParaRPr lang="en-IN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042874"/>
              </p:ext>
            </p:extLst>
          </p:nvPr>
        </p:nvGraphicFramePr>
        <p:xfrm>
          <a:off x="-13304" y="0"/>
          <a:ext cx="9157305" cy="6021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2435"/>
                <a:gridCol w="3052435"/>
                <a:gridCol w="3052435"/>
              </a:tblGrid>
              <a:tr h="1166952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Stakeholder Category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Number of CIMs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Number of Participants (</a:t>
                      </a:r>
                      <a:r>
                        <a:rPr lang="en-IN" dirty="0" err="1" smtClean="0"/>
                        <a:t>apprx</a:t>
                      </a:r>
                      <a:r>
                        <a:rPr lang="en-IN" dirty="0" smtClean="0"/>
                        <a:t>.)</a:t>
                      </a:r>
                      <a:endParaRPr lang="en-IN" dirty="0"/>
                    </a:p>
                  </a:txBody>
                  <a:tcPr/>
                </a:tc>
              </a:tr>
              <a:tr h="809056">
                <a:tc>
                  <a:txBody>
                    <a:bodyPr/>
                    <a:lstStyle/>
                    <a:p>
                      <a:r>
                        <a:rPr lang="en-IN" dirty="0" smtClean="0"/>
                        <a:t>Households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200</a:t>
                      </a:r>
                      <a:endParaRPr lang="en-IN" dirty="0"/>
                    </a:p>
                  </a:txBody>
                  <a:tcPr/>
                </a:tc>
              </a:tr>
              <a:tr h="809056">
                <a:tc>
                  <a:txBody>
                    <a:bodyPr/>
                    <a:lstStyle/>
                    <a:p>
                      <a:r>
                        <a:rPr lang="en-IN" dirty="0" smtClean="0"/>
                        <a:t>CSO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210</a:t>
                      </a:r>
                      <a:endParaRPr lang="en-IN" dirty="0"/>
                    </a:p>
                  </a:txBody>
                  <a:tcPr/>
                </a:tc>
              </a:tr>
              <a:tr h="809056">
                <a:tc>
                  <a:txBody>
                    <a:bodyPr/>
                    <a:lstStyle/>
                    <a:p>
                      <a:r>
                        <a:rPr lang="en-IN" dirty="0" smtClean="0"/>
                        <a:t>Farmers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100</a:t>
                      </a:r>
                      <a:endParaRPr lang="en-IN" dirty="0"/>
                    </a:p>
                  </a:txBody>
                  <a:tcPr/>
                </a:tc>
              </a:tr>
              <a:tr h="809056">
                <a:tc>
                  <a:txBody>
                    <a:bodyPr/>
                    <a:lstStyle/>
                    <a:p>
                      <a:r>
                        <a:rPr lang="en-IN" dirty="0" smtClean="0"/>
                        <a:t>Schools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19</a:t>
                      </a:r>
                      <a:endParaRPr lang="en-IN" dirty="0"/>
                    </a:p>
                  </a:txBody>
                  <a:tcPr/>
                </a:tc>
              </a:tr>
              <a:tr h="809056">
                <a:tc>
                  <a:txBody>
                    <a:bodyPr/>
                    <a:lstStyle/>
                    <a:p>
                      <a:r>
                        <a:rPr lang="en-IN" dirty="0" smtClean="0"/>
                        <a:t>Diesel Operators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30</a:t>
                      </a:r>
                      <a:endParaRPr lang="en-IN" dirty="0"/>
                    </a:p>
                  </a:txBody>
                  <a:tcPr/>
                </a:tc>
              </a:tr>
              <a:tr h="809056">
                <a:tc gridSpan="2"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solidFill>
                            <a:srgbClr val="FF0000"/>
                          </a:solidFill>
                        </a:rPr>
                        <a:t>TOTAL</a:t>
                      </a:r>
                      <a:endParaRPr lang="en-IN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solidFill>
                            <a:srgbClr val="FF0000"/>
                          </a:solidFill>
                        </a:rPr>
                        <a:t>559</a:t>
                      </a:r>
                      <a:endParaRPr lang="en-IN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Action Button: Return 5">
            <a:hlinkClick r:id="rId2" action="ppaction://hlinksldjump" highlightClick="1"/>
          </p:cNvPr>
          <p:cNvSpPr/>
          <p:nvPr/>
        </p:nvSpPr>
        <p:spPr>
          <a:xfrm>
            <a:off x="8639944" y="6497960"/>
            <a:ext cx="504056" cy="360040"/>
          </a:xfrm>
          <a:prstGeom prst="actionButtonRetur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1036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Objectives</a:t>
            </a:r>
            <a:r>
              <a:rPr lang="en-US" dirty="0" smtClean="0"/>
              <a:t> of the DREC project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sz="1800" dirty="0">
                <a:solidFill>
                  <a:srgbClr val="000000"/>
                </a:solidFill>
              </a:rPr>
              <a:t>Overall Objective </a:t>
            </a:r>
            <a:r>
              <a:rPr lang="en-US" sz="1800" dirty="0" smtClean="0">
                <a:solidFill>
                  <a:srgbClr val="000000"/>
                </a:solidFill>
              </a:rPr>
              <a:t>– </a:t>
            </a:r>
          </a:p>
          <a:p>
            <a:pPr>
              <a:buNone/>
            </a:pPr>
            <a:r>
              <a:rPr lang="en-US" sz="1800" dirty="0"/>
              <a:t>	</a:t>
            </a:r>
            <a:endParaRPr lang="en-US" sz="1800" dirty="0" smtClean="0"/>
          </a:p>
          <a:p>
            <a:pPr algn="just">
              <a:buNone/>
            </a:pPr>
            <a:r>
              <a:rPr lang="en-US" sz="1800" dirty="0">
                <a:solidFill>
                  <a:srgbClr val="000000"/>
                </a:solidFill>
              </a:rPr>
              <a:t>	</a:t>
            </a:r>
            <a:r>
              <a:rPr lang="en-US" sz="1800" i="1" dirty="0" smtClean="0">
                <a:solidFill>
                  <a:srgbClr val="000000"/>
                </a:solidFill>
              </a:rPr>
              <a:t>T</a:t>
            </a:r>
            <a:r>
              <a:rPr lang="en-GB" sz="1800" i="1" dirty="0" smtClean="0">
                <a:solidFill>
                  <a:srgbClr val="000000"/>
                </a:solidFill>
              </a:rPr>
              <a:t>o</a:t>
            </a:r>
            <a:r>
              <a:rPr lang="en-GB" sz="1800" i="1" dirty="0" smtClean="0"/>
              <a:t> </a:t>
            </a:r>
            <a:r>
              <a:rPr lang="en-GB" sz="1800" i="1" dirty="0">
                <a:solidFill>
                  <a:srgbClr val="FF0000"/>
                </a:solidFill>
              </a:rPr>
              <a:t>increase long-term capacity/awareness of consumer groups </a:t>
            </a:r>
            <a:r>
              <a:rPr lang="en-GB" sz="1800" i="1" dirty="0">
                <a:solidFill>
                  <a:srgbClr val="000000"/>
                </a:solidFill>
              </a:rPr>
              <a:t>to demand for DSM and RE initiatives, and also </a:t>
            </a:r>
            <a:r>
              <a:rPr lang="en-GB" sz="1800" i="1" dirty="0">
                <a:solidFill>
                  <a:srgbClr val="FF0000"/>
                </a:solidFill>
              </a:rPr>
              <a:t>to understand, document and communicate their specific needs to relevant policy makers</a:t>
            </a:r>
            <a:r>
              <a:rPr lang="en-GB" sz="1800" dirty="0"/>
              <a:t>.</a:t>
            </a: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ClrTx/>
            </a:pPr>
            <a:r>
              <a:rPr lang="en-US" sz="1800" dirty="0">
                <a:solidFill>
                  <a:srgbClr val="000000"/>
                </a:solidFill>
              </a:rPr>
              <a:t>Specific Objectives</a:t>
            </a:r>
          </a:p>
          <a:p>
            <a:pPr lvl="1"/>
            <a:endParaRPr lang="en-US" sz="1800" dirty="0" smtClean="0">
              <a:solidFill>
                <a:srgbClr val="000000"/>
              </a:solidFill>
            </a:endParaRPr>
          </a:p>
          <a:p>
            <a:pPr lvl="1">
              <a:buClrTx/>
              <a:buFont typeface="Wingdings" pitchFamily="2" charset="2"/>
              <a:buChar char="ð"/>
            </a:pPr>
            <a:r>
              <a:rPr lang="en-US" sz="1800" dirty="0" smtClean="0">
                <a:solidFill>
                  <a:srgbClr val="000000"/>
                </a:solidFill>
              </a:rPr>
              <a:t>To  gauge the </a:t>
            </a:r>
            <a:r>
              <a:rPr lang="en-US" sz="1800" dirty="0" smtClean="0">
                <a:solidFill>
                  <a:srgbClr val="FF0000"/>
                </a:solidFill>
              </a:rPr>
              <a:t>level of awareness </a:t>
            </a:r>
            <a:r>
              <a:rPr lang="en-US" sz="1800" dirty="0" smtClean="0">
                <a:solidFill>
                  <a:srgbClr val="000000"/>
                </a:solidFill>
              </a:rPr>
              <a:t>among various stakeholders on RE and DSM</a:t>
            </a:r>
          </a:p>
          <a:p>
            <a:pPr lvl="1">
              <a:buClrTx/>
              <a:buFont typeface="Wingdings" pitchFamily="2" charset="2"/>
              <a:buChar char="ð"/>
            </a:pPr>
            <a:endParaRPr lang="en-US" sz="1800" dirty="0" smtClean="0">
              <a:solidFill>
                <a:srgbClr val="000000"/>
              </a:solidFill>
            </a:endParaRPr>
          </a:p>
          <a:p>
            <a:pPr lvl="1">
              <a:buClrTx/>
              <a:buFont typeface="Wingdings" pitchFamily="2" charset="2"/>
              <a:buChar char="ð"/>
            </a:pPr>
            <a:r>
              <a:rPr lang="en-US" sz="1800" dirty="0" smtClean="0">
                <a:solidFill>
                  <a:srgbClr val="000000"/>
                </a:solidFill>
              </a:rPr>
              <a:t>To understand consumers</a:t>
            </a:r>
            <a:r>
              <a:rPr lang="en-US" sz="1800" dirty="0" smtClean="0"/>
              <a:t>’ </a:t>
            </a:r>
            <a:r>
              <a:rPr lang="en-US" sz="1800" dirty="0" smtClean="0">
                <a:solidFill>
                  <a:srgbClr val="FF0000"/>
                </a:solidFill>
              </a:rPr>
              <a:t>willingness to pay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for RE</a:t>
            </a:r>
          </a:p>
          <a:p>
            <a:pPr lvl="1">
              <a:buClrTx/>
              <a:buFont typeface="Wingdings" pitchFamily="2" charset="2"/>
              <a:buChar char="ð"/>
            </a:pPr>
            <a:endParaRPr lang="en-US" sz="1800" dirty="0" smtClean="0"/>
          </a:p>
          <a:p>
            <a:pPr lvl="1" algn="just">
              <a:buClrTx/>
              <a:buFont typeface="Wingdings" pitchFamily="2" charset="2"/>
              <a:buChar char="ð"/>
            </a:pPr>
            <a:r>
              <a:rPr lang="en-US" sz="1800" dirty="0" smtClean="0">
                <a:solidFill>
                  <a:srgbClr val="000000"/>
                </a:solidFill>
              </a:rPr>
              <a:t>To understand the various </a:t>
            </a:r>
            <a:r>
              <a:rPr lang="en-US" sz="1800" dirty="0" smtClean="0">
                <a:solidFill>
                  <a:srgbClr val="FF0000"/>
                </a:solidFill>
              </a:rPr>
              <a:t>roadblocks to effective implementation </a:t>
            </a:r>
            <a:r>
              <a:rPr lang="en-US" sz="1800" dirty="0" smtClean="0">
                <a:solidFill>
                  <a:srgbClr val="000000"/>
                </a:solidFill>
              </a:rPr>
              <a:t>of initiatives pertaining to RE and DSM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80ED-CBC6-4B6B-BD1D-4A001F4DF85B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771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99412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Major Activities </a:t>
            </a:r>
            <a:r>
              <a:rPr lang="en-US" dirty="0" smtClean="0"/>
              <a:t>undertaken so far..…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80920" cy="4104456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Baseline survey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FF0000"/>
                </a:solidFill>
              </a:rPr>
              <a:t>513 respondents </a:t>
            </a:r>
            <a:r>
              <a:rPr lang="en-US" dirty="0" smtClean="0"/>
              <a:t>in the selected 4 territories in West Bengal </a:t>
            </a:r>
          </a:p>
          <a:p>
            <a:pPr algn="just"/>
            <a:endParaRPr lang="en-US" dirty="0"/>
          </a:p>
          <a:p>
            <a:pPr algn="just">
              <a:buClr>
                <a:schemeClr val="tx1"/>
              </a:buClr>
            </a:pPr>
            <a:r>
              <a:rPr lang="en-US" dirty="0" smtClean="0"/>
              <a:t>20 </a:t>
            </a:r>
            <a:r>
              <a:rPr lang="en-US" dirty="0" smtClean="0">
                <a:hlinkClick r:id="rId2" action="ppaction://hlinksldjump"/>
              </a:rPr>
              <a:t>Consumer Interface Meetings </a:t>
            </a:r>
            <a:r>
              <a:rPr lang="en-US" dirty="0" smtClean="0"/>
              <a:t>with different stakeholder categories (approximately </a:t>
            </a:r>
            <a:r>
              <a:rPr lang="en-US" dirty="0" smtClean="0">
                <a:solidFill>
                  <a:srgbClr val="FF0000"/>
                </a:solidFill>
              </a:rPr>
              <a:t>550 consumers</a:t>
            </a:r>
            <a:r>
              <a:rPr lang="en-US" dirty="0" smtClean="0"/>
              <a:t>) </a:t>
            </a:r>
            <a:r>
              <a:rPr lang="en-US" dirty="0"/>
              <a:t>	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	</a:t>
            </a:r>
            <a:endParaRPr lang="en-US" dirty="0" smtClean="0"/>
          </a:p>
          <a:p>
            <a:pPr algn="r">
              <a:buNone/>
            </a:pPr>
            <a:r>
              <a:rPr lang="en-US" dirty="0" smtClean="0">
                <a:solidFill>
                  <a:srgbClr val="000000"/>
                </a:solidFill>
                <a:hlinkClick r:id="rId3" action="ppaction://hlinksldjump"/>
              </a:rPr>
              <a:t>Details…</a:t>
            </a:r>
            <a:r>
              <a:rPr lang="en-US" dirty="0" smtClean="0">
                <a:hlinkClick r:id="rId3" action="ppaction://hlinksldjump"/>
              </a:rPr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900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9552" y="443136"/>
            <a:ext cx="8305800" cy="609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Major Advocacy Issues – Related to </a:t>
            </a:r>
            <a:r>
              <a:rPr lang="en-US" sz="3200" b="1" dirty="0" smtClean="0">
                <a:solidFill>
                  <a:srgbClr val="FF0000"/>
                </a:solidFill>
              </a:rPr>
              <a:t>DSM</a:t>
            </a:r>
            <a:endParaRPr lang="en-US" sz="32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5536" y="1717933"/>
            <a:ext cx="8424936" cy="4447371"/>
          </a:xfrm>
        </p:spPr>
        <p:txBody>
          <a:bodyPr wrap="square">
            <a:spAutoFit/>
          </a:bodyPr>
          <a:lstStyle/>
          <a:p>
            <a:pPr lvl="0" algn="just">
              <a:buClr>
                <a:schemeClr val="tx1"/>
              </a:buClr>
            </a:pPr>
            <a:r>
              <a:rPr lang="en-IN" sz="2000" dirty="0" smtClean="0"/>
              <a:t>West Bengal need a DSM Policy to promote efficient generation, distribution and use of electricity</a:t>
            </a:r>
          </a:p>
          <a:p>
            <a:pPr lvl="0" algn="just"/>
            <a:endParaRPr lang="en-IN" sz="2000" dirty="0" smtClean="0"/>
          </a:p>
          <a:p>
            <a:pPr lvl="0" algn="just">
              <a:buClr>
                <a:schemeClr val="tx1"/>
              </a:buClr>
            </a:pPr>
            <a:r>
              <a:rPr lang="en-IN" sz="2000" dirty="0" smtClean="0"/>
              <a:t>Any </a:t>
            </a:r>
            <a:r>
              <a:rPr lang="en-IN" sz="2000" dirty="0"/>
              <a:t>DSM </a:t>
            </a:r>
            <a:r>
              <a:rPr lang="en-IN" sz="2000" dirty="0" smtClean="0"/>
              <a:t>initiative </a:t>
            </a:r>
            <a:r>
              <a:rPr lang="en-IN" sz="2000" dirty="0"/>
              <a:t>should be evaluated based on feedback from  consumers</a:t>
            </a:r>
            <a:r>
              <a:rPr lang="en-IN" sz="2000" dirty="0" smtClean="0"/>
              <a:t>.</a:t>
            </a:r>
          </a:p>
          <a:p>
            <a:pPr lvl="0" algn="just"/>
            <a:endParaRPr lang="en-IN" sz="2000" dirty="0"/>
          </a:p>
          <a:p>
            <a:pPr lvl="0" algn="just">
              <a:buClr>
                <a:schemeClr val="tx1"/>
              </a:buClr>
            </a:pPr>
            <a:r>
              <a:rPr lang="en-IN" sz="2000" dirty="0"/>
              <a:t>BEE / SDA should use the existing CSO network to </a:t>
            </a:r>
            <a:r>
              <a:rPr lang="en-IN" sz="2000" dirty="0" err="1"/>
              <a:t>reachout</a:t>
            </a:r>
            <a:r>
              <a:rPr lang="en-IN" sz="2000" dirty="0"/>
              <a:t> to the consumers at the grassroots</a:t>
            </a:r>
            <a:r>
              <a:rPr lang="en-IN" sz="2000" dirty="0" smtClean="0"/>
              <a:t>.</a:t>
            </a:r>
          </a:p>
          <a:p>
            <a:pPr lvl="0" algn="just"/>
            <a:endParaRPr lang="en-IN" sz="2000" dirty="0"/>
          </a:p>
          <a:p>
            <a:pPr algn="just">
              <a:buClr>
                <a:schemeClr val="tx1"/>
              </a:buClr>
            </a:pPr>
            <a:r>
              <a:rPr lang="en-IN" sz="2000" dirty="0"/>
              <a:t>Need to generate greater awareness about Energy Efficient Technologies (EETs) among different category of stakeholders</a:t>
            </a:r>
          </a:p>
          <a:p>
            <a:pPr algn="just"/>
            <a:endParaRPr lang="en-IN" sz="2000" dirty="0"/>
          </a:p>
          <a:p>
            <a:pPr algn="just">
              <a:buClr>
                <a:schemeClr val="tx1"/>
              </a:buClr>
            </a:pPr>
            <a:r>
              <a:rPr lang="en-IN" sz="2000" dirty="0" smtClean="0"/>
              <a:t>Need for appropriate DSM measures in areas of </a:t>
            </a:r>
            <a:r>
              <a:rPr lang="en-IN" sz="2000" dirty="0" err="1" smtClean="0"/>
              <a:t>Sunderban</a:t>
            </a:r>
            <a:r>
              <a:rPr lang="en-IN" sz="2000" dirty="0" smtClean="0"/>
              <a:t> where grid has reached very recently viz. </a:t>
            </a:r>
            <a:r>
              <a:rPr lang="en-IN" sz="2000" dirty="0" err="1" smtClean="0">
                <a:solidFill>
                  <a:srgbClr val="FF0000"/>
                </a:solidFill>
              </a:rPr>
              <a:t>Gosaba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80ED-CBC6-4B6B-BD1D-4A001F4DF85B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09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305800" cy="609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Major Advocacy Issues – Related to </a:t>
            </a:r>
            <a:r>
              <a:rPr lang="en-US" sz="3200" b="1" dirty="0" smtClean="0">
                <a:solidFill>
                  <a:srgbClr val="FF0000"/>
                </a:solidFill>
              </a:rPr>
              <a:t>RE</a:t>
            </a:r>
            <a:endParaRPr lang="en-US" sz="32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1871821"/>
            <a:ext cx="8229600" cy="4293483"/>
          </a:xfrm>
        </p:spPr>
        <p:txBody>
          <a:bodyPr wrap="square">
            <a:spAutoFit/>
          </a:bodyPr>
          <a:lstStyle/>
          <a:p>
            <a:pPr lvl="0" algn="just">
              <a:buClr>
                <a:schemeClr val="tx1"/>
              </a:buClr>
            </a:pPr>
            <a:r>
              <a:rPr lang="en-IN" sz="1800" dirty="0" smtClean="0"/>
              <a:t>Need to Strengthen the after sales service for RETs by training local youth </a:t>
            </a:r>
          </a:p>
          <a:p>
            <a:pPr lvl="0" algn="just">
              <a:buClr>
                <a:schemeClr val="tx1"/>
              </a:buClr>
            </a:pPr>
            <a:endParaRPr lang="en-IN" sz="1800" dirty="0"/>
          </a:p>
          <a:p>
            <a:pPr lvl="0" algn="just">
              <a:buClr>
                <a:schemeClr val="tx1"/>
              </a:buClr>
            </a:pPr>
            <a:r>
              <a:rPr lang="en-IN" sz="1800" dirty="0" smtClean="0"/>
              <a:t>Need to revive the existing off-grid projects </a:t>
            </a:r>
          </a:p>
          <a:p>
            <a:pPr lvl="0" algn="just">
              <a:buClr>
                <a:schemeClr val="tx1"/>
              </a:buClr>
            </a:pPr>
            <a:endParaRPr lang="en-IN" sz="1800" dirty="0"/>
          </a:p>
          <a:p>
            <a:pPr lvl="0" algn="just">
              <a:buClr>
                <a:schemeClr val="tx1"/>
              </a:buClr>
            </a:pPr>
            <a:r>
              <a:rPr lang="en-IN" sz="1800" dirty="0" smtClean="0"/>
              <a:t>Need for regulations to ensure long term sustainability of RE based off-grid projects – metering facility should be introduced</a:t>
            </a:r>
          </a:p>
          <a:p>
            <a:pPr lvl="0" algn="just">
              <a:buClr>
                <a:schemeClr val="tx1"/>
              </a:buClr>
            </a:pPr>
            <a:endParaRPr lang="en-IN" sz="1800" dirty="0"/>
          </a:p>
          <a:p>
            <a:pPr lvl="0" algn="just">
              <a:buClr>
                <a:schemeClr val="tx1"/>
              </a:buClr>
            </a:pPr>
            <a:r>
              <a:rPr lang="en-IN" sz="1800" dirty="0" smtClean="0"/>
              <a:t>Need for financial incentives (viz. soft loans, rebates on electricity bills etc.) to motivate grid-connected consumers to use RETs (especially hotels, government buildings etc.)</a:t>
            </a:r>
          </a:p>
          <a:p>
            <a:pPr lvl="0" algn="just">
              <a:buClr>
                <a:schemeClr val="tx1"/>
              </a:buClr>
            </a:pPr>
            <a:endParaRPr lang="en-IN" sz="1800" dirty="0"/>
          </a:p>
          <a:p>
            <a:pPr lvl="0" algn="just">
              <a:buClr>
                <a:schemeClr val="tx1"/>
              </a:buClr>
            </a:pPr>
            <a:r>
              <a:rPr lang="en-IN" sz="1800" dirty="0" smtClean="0"/>
              <a:t>Grid connected rooftop solar to be encouraged through popularising net-metering system</a:t>
            </a:r>
          </a:p>
          <a:p>
            <a:pPr lvl="0" algn="just">
              <a:buClr>
                <a:schemeClr val="tx1"/>
              </a:buClr>
            </a:pPr>
            <a:endParaRPr lang="en-IN" sz="1800" dirty="0"/>
          </a:p>
          <a:p>
            <a:pPr lvl="0" algn="just">
              <a:buClr>
                <a:schemeClr val="tx1"/>
              </a:buClr>
            </a:pPr>
            <a:r>
              <a:rPr lang="en-IN" sz="1800" dirty="0" smtClean="0"/>
              <a:t>Incentives need to be provided to the DISCOMs who exceed their RPO targets</a:t>
            </a:r>
            <a:endParaRPr lang="en-I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80ED-CBC6-4B6B-BD1D-4A001F4DF85B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46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305800" cy="609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Major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Highlights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smtClean="0"/>
              <a:t>of West Bengal </a:t>
            </a:r>
            <a:r>
              <a:rPr lang="en-US" sz="3200" b="1" dirty="0" smtClean="0">
                <a:solidFill>
                  <a:srgbClr val="FF0000"/>
                </a:solidFill>
              </a:rPr>
              <a:t>RE Policy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2908489"/>
          </a:xfrm>
        </p:spPr>
        <p:txBody>
          <a:bodyPr wrap="square">
            <a:spAutoFit/>
          </a:bodyPr>
          <a:lstStyle/>
          <a:p>
            <a:pPr lvl="0" algn="just">
              <a:buClr>
                <a:schemeClr val="tx1"/>
              </a:buClr>
              <a:buFont typeface="Wingdings 2" pitchFamily="18" charset="2"/>
              <a:buChar char=""/>
            </a:pPr>
            <a:r>
              <a:rPr lang="en-US" sz="2000" dirty="0" smtClean="0"/>
              <a:t>Identification of appropriate technologies  </a:t>
            </a:r>
          </a:p>
          <a:p>
            <a:pPr lvl="0" algn="just">
              <a:buClr>
                <a:schemeClr val="tx1"/>
              </a:buClr>
              <a:buFont typeface="Wingdings 2" pitchFamily="18" charset="2"/>
              <a:buChar char=""/>
            </a:pPr>
            <a:endParaRPr lang="en-US" sz="2000" dirty="0" smtClean="0"/>
          </a:p>
          <a:p>
            <a:pPr lvl="0" algn="just">
              <a:buClr>
                <a:schemeClr val="tx1"/>
              </a:buClr>
              <a:buFont typeface="Wingdings 2" pitchFamily="18" charset="2"/>
              <a:buChar char=""/>
            </a:pPr>
            <a:r>
              <a:rPr lang="en-US" sz="2000" dirty="0" smtClean="0"/>
              <a:t>Implementation and Monitoring</a:t>
            </a:r>
          </a:p>
          <a:p>
            <a:pPr lvl="0" algn="just">
              <a:buClr>
                <a:schemeClr val="tx1"/>
              </a:buClr>
              <a:buFont typeface="Wingdings 2" pitchFamily="18" charset="2"/>
              <a:buChar char=""/>
            </a:pPr>
            <a:endParaRPr lang="en-US" sz="2000" dirty="0" smtClean="0"/>
          </a:p>
          <a:p>
            <a:pPr lvl="0" algn="just">
              <a:buClr>
                <a:schemeClr val="tx1"/>
              </a:buClr>
              <a:buFont typeface="Wingdings 2" pitchFamily="18" charset="2"/>
              <a:buChar char=""/>
            </a:pPr>
            <a:r>
              <a:rPr lang="en-US" sz="2000" dirty="0" smtClean="0"/>
              <a:t>Financing</a:t>
            </a:r>
          </a:p>
          <a:p>
            <a:pPr lvl="0" algn="just">
              <a:buClr>
                <a:schemeClr val="tx1"/>
              </a:buClr>
              <a:buFont typeface="Wingdings 2" pitchFamily="18" charset="2"/>
              <a:buChar char=""/>
            </a:pPr>
            <a:endParaRPr lang="en-US" sz="2000" dirty="0" smtClean="0"/>
          </a:p>
          <a:p>
            <a:pPr lvl="0" algn="just">
              <a:buClr>
                <a:schemeClr val="tx1"/>
              </a:buClr>
              <a:buFont typeface="Wingdings 2" pitchFamily="18" charset="2"/>
              <a:buChar char=""/>
            </a:pPr>
            <a:r>
              <a:rPr lang="en-US" sz="2000" dirty="0" smtClean="0"/>
              <a:t>Regulatory Issues</a:t>
            </a:r>
          </a:p>
          <a:p>
            <a:pPr lvl="0" algn="just">
              <a:buClr>
                <a:schemeClr val="tx1"/>
              </a:buClr>
              <a:buFont typeface="Wingdings 2" pitchFamily="18" charset="2"/>
              <a:buChar char=""/>
            </a:pPr>
            <a:endParaRPr lang="en-US" sz="2000" dirty="0" smtClean="0"/>
          </a:p>
          <a:p>
            <a:pPr lvl="0" algn="just">
              <a:buClr>
                <a:schemeClr val="tx1"/>
              </a:buClr>
              <a:buFont typeface="Wingdings 2" pitchFamily="18" charset="2"/>
              <a:buChar char=""/>
            </a:pPr>
            <a:r>
              <a:rPr lang="en-US" sz="2000" dirty="0" smtClean="0"/>
              <a:t>Social and Environmental Issues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80ED-CBC6-4B6B-BD1D-4A001F4DF85B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020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3058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Policy Targets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80ED-CBC6-4B6B-BD1D-4A001F4DF85B}" type="slidenum">
              <a:rPr lang="en-IN" smtClean="0"/>
              <a:t>8</a:t>
            </a:fld>
            <a:endParaRPr lang="en-IN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567158"/>
              </p:ext>
            </p:extLst>
          </p:nvPr>
        </p:nvGraphicFramePr>
        <p:xfrm>
          <a:off x="539552" y="1628800"/>
          <a:ext cx="8136903" cy="4680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7733"/>
                <a:gridCol w="1626852"/>
                <a:gridCol w="1626852"/>
                <a:gridCol w="1627733"/>
                <a:gridCol w="1627733"/>
              </a:tblGrid>
              <a:tr h="63702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RE Sources</a:t>
                      </a:r>
                      <a:endParaRPr lang="en-IN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Potential (in MW)</a:t>
                      </a:r>
                      <a:endParaRPr lang="en-IN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Existing installed Capacity (in MW)</a:t>
                      </a:r>
                      <a:endParaRPr lang="en-IN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Target Cumulative Capacity (in MW)</a:t>
                      </a:r>
                      <a:endParaRPr lang="en-IN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72545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chemeClr val="tx1"/>
                          </a:solidFill>
                          <a:effectLst/>
                        </a:rPr>
                        <a:t>2017 (End of 13</a:t>
                      </a:r>
                      <a:r>
                        <a:rPr lang="en-IN" sz="1600" b="1" baseline="30000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IN" sz="1600" b="1" dirty="0">
                          <a:solidFill>
                            <a:schemeClr val="tx1"/>
                          </a:solidFill>
                          <a:effectLst/>
                        </a:rPr>
                        <a:t> Plan)</a:t>
                      </a:r>
                      <a:endParaRPr lang="en-IN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chemeClr val="tx1"/>
                          </a:solidFill>
                          <a:effectLst/>
                        </a:rPr>
                        <a:t>2022 (End of 13</a:t>
                      </a:r>
                      <a:r>
                        <a:rPr lang="en-IN" sz="1600" b="1" baseline="30000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IN" sz="1600" b="1" dirty="0">
                          <a:solidFill>
                            <a:schemeClr val="tx1"/>
                          </a:solidFill>
                          <a:effectLst/>
                        </a:rPr>
                        <a:t> Plan)</a:t>
                      </a:r>
                      <a:endParaRPr lang="en-IN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1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Wind Power</a:t>
                      </a:r>
                      <a:endParaRPr lang="en-IN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450</a:t>
                      </a:r>
                      <a:endParaRPr lang="en-IN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2</a:t>
                      </a:r>
                      <a:endParaRPr lang="en-IN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450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37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Mini &amp; Small Hydro</a:t>
                      </a:r>
                      <a:endParaRPr lang="en-IN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394</a:t>
                      </a:r>
                      <a:endParaRPr lang="en-IN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97</a:t>
                      </a:r>
                      <a:endParaRPr lang="en-IN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220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394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1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Biomass</a:t>
                      </a:r>
                      <a:endParaRPr lang="en-IN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662</a:t>
                      </a:r>
                      <a:endParaRPr lang="en-IN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16</a:t>
                      </a:r>
                      <a:endParaRPr lang="en-IN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240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662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37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Waste to Energy</a:t>
                      </a:r>
                      <a:endParaRPr lang="en-IN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100</a:t>
                      </a:r>
                      <a:endParaRPr lang="en-IN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7</a:t>
                      </a:r>
                      <a:endParaRPr lang="en-IN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37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Solar</a:t>
                      </a:r>
                      <a:endParaRPr lang="en-IN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Under Preparation</a:t>
                      </a:r>
                      <a:endParaRPr lang="en-IN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2</a:t>
                      </a:r>
                      <a:endParaRPr lang="en-IN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500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1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Cogeneration</a:t>
                      </a:r>
                      <a:endParaRPr lang="en-IN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smtClean="0">
                          <a:effectLst/>
                        </a:rPr>
                        <a:t>600</a:t>
                      </a:r>
                      <a:endParaRPr lang="en-IN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</a:rPr>
                        <a:t>69</a:t>
                      </a:r>
                      <a:endParaRPr lang="en-IN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355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600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1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FF0000"/>
                          </a:solidFill>
                          <a:effectLst/>
                        </a:rPr>
                        <a:t>Total</a:t>
                      </a:r>
                      <a:endParaRPr lang="en-IN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2,206</a:t>
                      </a:r>
                      <a:endParaRPr lang="en-IN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FF0000"/>
                          </a:solidFill>
                          <a:effectLst/>
                        </a:rPr>
                        <a:t>193</a:t>
                      </a:r>
                      <a:endParaRPr lang="en-IN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1,040</a:t>
                      </a:r>
                      <a:endParaRPr lang="en-IN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2,706</a:t>
                      </a:r>
                      <a:endParaRPr lang="en-IN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02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4800" dirty="0" smtClean="0"/>
              <a:t>Implementation Strategies </a:t>
            </a:r>
            <a:br>
              <a:rPr lang="en-IN" sz="4800" dirty="0" smtClean="0"/>
            </a:br>
            <a:r>
              <a:rPr lang="en-IN" sz="4800" dirty="0" smtClean="0"/>
              <a:t>(Page 12-18)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5231"/>
            <a:ext cx="8363272" cy="3526017"/>
          </a:xfrm>
        </p:spPr>
        <p:txBody>
          <a:bodyPr>
            <a:normAutofit/>
          </a:bodyPr>
          <a:lstStyle/>
          <a:p>
            <a:pPr algn="just"/>
            <a:r>
              <a:rPr lang="en-IN" sz="2000" dirty="0" smtClean="0"/>
              <a:t>Nodal agency to undertake RE resource </a:t>
            </a:r>
            <a:r>
              <a:rPr lang="en-IN" sz="2000" dirty="0" smtClean="0">
                <a:solidFill>
                  <a:srgbClr val="FF0000"/>
                </a:solidFill>
              </a:rPr>
              <a:t>assessment study</a:t>
            </a:r>
          </a:p>
          <a:p>
            <a:endParaRPr lang="en-IN" sz="2000" dirty="0" smtClean="0"/>
          </a:p>
          <a:p>
            <a:r>
              <a:rPr lang="en-IN" sz="2000" dirty="0" smtClean="0"/>
              <a:t>Existing </a:t>
            </a:r>
            <a:r>
              <a:rPr lang="en-IN" sz="2000" dirty="0" smtClean="0">
                <a:solidFill>
                  <a:srgbClr val="FF0000"/>
                </a:solidFill>
              </a:rPr>
              <a:t>tariff structure </a:t>
            </a:r>
            <a:r>
              <a:rPr lang="en-IN" sz="2000" dirty="0" smtClean="0"/>
              <a:t>for RE to be revisited</a:t>
            </a:r>
          </a:p>
          <a:p>
            <a:endParaRPr lang="en-IN" sz="2000" dirty="0"/>
          </a:p>
          <a:p>
            <a:r>
              <a:rPr lang="en-IN" sz="2000" dirty="0" smtClean="0"/>
              <a:t>Nodal agency to guide developers to get all the necessary </a:t>
            </a:r>
            <a:r>
              <a:rPr lang="en-IN" sz="2000" dirty="0" smtClean="0">
                <a:solidFill>
                  <a:srgbClr val="FF0000"/>
                </a:solidFill>
              </a:rPr>
              <a:t>clearances</a:t>
            </a:r>
          </a:p>
          <a:p>
            <a:pPr lvl="0"/>
            <a:endParaRPr lang="en-IN" sz="2000" dirty="0" smtClean="0"/>
          </a:p>
          <a:p>
            <a:pPr lvl="0" algn="just"/>
            <a:r>
              <a:rPr lang="en-IN" sz="2000" dirty="0" smtClean="0">
                <a:solidFill>
                  <a:srgbClr val="FF0000"/>
                </a:solidFill>
              </a:rPr>
              <a:t>Encouraging Co-Generation </a:t>
            </a:r>
            <a:r>
              <a:rPr lang="en-IN" sz="2000" dirty="0" smtClean="0"/>
              <a:t>in</a:t>
            </a:r>
            <a:r>
              <a:rPr lang="en-IN" sz="2000" dirty="0" smtClean="0">
                <a:solidFill>
                  <a:srgbClr val="FF0000"/>
                </a:solidFill>
              </a:rPr>
              <a:t> </a:t>
            </a:r>
            <a:r>
              <a:rPr lang="en-IN" sz="2000" dirty="0" smtClean="0"/>
              <a:t>Iron </a:t>
            </a:r>
            <a:r>
              <a:rPr lang="en-IN" sz="2000" dirty="0"/>
              <a:t>and Steel Industry, Fertilizer and Chemical Industries having connected load of 2,000 KVA and </a:t>
            </a:r>
            <a:r>
              <a:rPr lang="en-IN" sz="2000" dirty="0" smtClean="0"/>
              <a:t>above</a:t>
            </a:r>
          </a:p>
          <a:p>
            <a:pPr lvl="0" algn="just"/>
            <a:endParaRPr lang="en-IN" sz="2000" dirty="0"/>
          </a:p>
          <a:p>
            <a:pPr algn="just"/>
            <a:r>
              <a:rPr lang="en-IN" sz="2000" dirty="0" smtClean="0"/>
              <a:t>Targeting </a:t>
            </a:r>
            <a:r>
              <a:rPr lang="en-IN" sz="2000" dirty="0"/>
              <a:t>huge capacity addition through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smtClean="0">
                <a:solidFill>
                  <a:srgbClr val="FF0000"/>
                </a:solidFill>
              </a:rPr>
              <a:t>grid-connected </a:t>
            </a:r>
            <a:r>
              <a:rPr lang="en-IN" sz="2000" dirty="0" smtClean="0"/>
              <a:t>rooftop </a:t>
            </a:r>
            <a:r>
              <a:rPr lang="en-IN" sz="2000" dirty="0"/>
              <a:t>and smaller</a:t>
            </a:r>
            <a:r>
              <a:rPr lang="en-IN" sz="2000" dirty="0">
                <a:solidFill>
                  <a:srgbClr val="FF0000"/>
                </a:solidFill>
              </a:rPr>
              <a:t> solar </a:t>
            </a:r>
            <a:r>
              <a:rPr lang="en-IN" sz="2000" dirty="0" smtClean="0"/>
              <a:t>installations</a:t>
            </a:r>
            <a:endParaRPr lang="en-IN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80ED-CBC6-4B6B-BD1D-4A001F4DF85B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ustom 6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0070C0"/>
      </a:hlink>
      <a:folHlink>
        <a:srgbClr val="B2B2B2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324</TotalTime>
  <Words>1565</Words>
  <Application>Microsoft Office PowerPoint</Application>
  <PresentationFormat>On-screen Show (4:3)</PresentationFormat>
  <Paragraphs>373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Module</vt:lpstr>
      <vt:lpstr>Understanding West Bengal’s DSM and RE Policy vis-à-vis DREC Project</vt:lpstr>
      <vt:lpstr>Scheme of the Presentation</vt:lpstr>
      <vt:lpstr>Objectives of the DREC project</vt:lpstr>
      <vt:lpstr>Major Activities undertaken so far..…</vt:lpstr>
      <vt:lpstr>Major Advocacy Issues – Related to DSM</vt:lpstr>
      <vt:lpstr>Major Advocacy Issues – Related to RE</vt:lpstr>
      <vt:lpstr>Major Highlights of West Bengal RE Policy</vt:lpstr>
      <vt:lpstr>Policy Targets</vt:lpstr>
      <vt:lpstr>Implementation Strategies  (Page 12-18)</vt:lpstr>
      <vt:lpstr>PowerPoint Presentation</vt:lpstr>
      <vt:lpstr>Monitoring of RE Projects  (Page 19-24)</vt:lpstr>
      <vt:lpstr>PowerPoint Presentation</vt:lpstr>
      <vt:lpstr>RE Project Financing (Page 25-26) </vt:lpstr>
      <vt:lpstr>Regulatory Issues (Page 26-29)</vt:lpstr>
      <vt:lpstr>Incentives (Page 29)</vt:lpstr>
      <vt:lpstr>Revisiting the advocacy issues pertaining to RE in the light of West Bengal’s RE Policy</vt:lpstr>
      <vt:lpstr>Revisiting the advocacy issues pertaining to RE in the light of West Bengal’s RE Policy       …….(contd.)</vt:lpstr>
      <vt:lpstr>Questions on the way forward</vt:lpstr>
      <vt:lpstr>THANK YOU</vt:lpstr>
      <vt:lpstr>ANNEXURES</vt:lpstr>
      <vt:lpstr>Baseline Survey for West Bengal</vt:lpstr>
      <vt:lpstr>Baseline Survey for West Bengal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USER-21</dc:creator>
  <cp:lastModifiedBy>USER-21</cp:lastModifiedBy>
  <cp:revision>147</cp:revision>
  <dcterms:created xsi:type="dcterms:W3CDTF">2012-08-18T06:23:58Z</dcterms:created>
  <dcterms:modified xsi:type="dcterms:W3CDTF">2012-08-20T05:38:22Z</dcterms:modified>
</cp:coreProperties>
</file>