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E55F4-7A8E-444E-96B6-D720F28BA2A6}" type="datetimeFigureOut">
              <a:rPr lang="en-IN" smtClean="0"/>
              <a:t>20-11-2014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32A05-0A20-4D1F-BEC5-AC030C98E3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74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32A05-0A20-4D1F-BEC5-AC030C98E37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86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4267949-76A1-47A3-915F-FDE63C7FE684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F36D-0C16-444B-A799-E728994EE644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B638-00CF-4F67-A931-4A447425D5FF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6498-D114-46DA-AD32-3B51AF4F89F5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7FF4-CD1A-4300-B8A1-A8E50C3278B6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47D5-1204-4BED-A932-B42618C056D2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2DB5-9D59-46A2-8D5F-80529D79F25C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3AD0D35-BCC1-4297-B626-394677441E49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B8A5D4-B6E1-4EC5-B6C2-A63E681EF148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FF7D7-1FE6-4BF7-A314-DBC4709F8C48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EF690-9EB5-4E39-8D62-55964D8404B4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49D8-11DD-4E40-8F14-B29A85786288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8718-BD9B-4073-8F4E-9BCCCCBF9823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2CF6-7312-4F90-BA06-96A29B344BE0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AAB2-991A-43EE-9432-112990C5C298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EC39-5C58-4880-A337-1156FB729E3D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16E44-53AC-41E8-B19C-1AA4EBC8C41E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86106FB-DD90-437A-8B2A-4951789710EE}" type="datetime1">
              <a:rPr lang="en-US" smtClean="0"/>
              <a:t>11/20/2014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983346"/>
            <a:ext cx="8825658" cy="939476"/>
          </a:xfrm>
        </p:spPr>
        <p:txBody>
          <a:bodyPr/>
          <a:lstStyle/>
          <a:p>
            <a:r>
              <a:rPr lang="en-IN" dirty="0" smtClean="0"/>
              <a:t>Work Plan - India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541008"/>
            <a:ext cx="8825658" cy="861420"/>
          </a:xfrm>
        </p:spPr>
        <p:txBody>
          <a:bodyPr/>
          <a:lstStyle/>
          <a:p>
            <a:r>
              <a:rPr lang="en-IN" sz="2200" b="1" dirty="0" smtClean="0"/>
              <a:t>Iii </a:t>
            </a:r>
            <a:r>
              <a:rPr lang="en-IN" sz="2200" b="1" dirty="0" err="1" smtClean="0"/>
              <a:t>pArtners’</a:t>
            </a:r>
            <a:r>
              <a:rPr lang="en-IN" sz="2200" b="1" dirty="0" smtClean="0"/>
              <a:t> Meeting</a:t>
            </a:r>
          </a:p>
          <a:p>
            <a:r>
              <a:rPr lang="en-IN" cap="none" dirty="0" smtClean="0"/>
              <a:t>November 20, 2014</a:t>
            </a:r>
          </a:p>
          <a:p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gray">
          <a:xfrm>
            <a:off x="2532995" y="5020614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N" sz="2200" b="1" cap="none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Neha</a:t>
            </a:r>
            <a:r>
              <a:rPr lang="en-IN" sz="2200" b="1" cap="none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IN" sz="2200" b="1" cap="none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T</a:t>
            </a:r>
            <a:r>
              <a:rPr lang="en-IN" sz="2200" b="1" cap="none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omar</a:t>
            </a:r>
            <a:r>
              <a:rPr lang="en-IN" sz="2200" b="1" cap="none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&amp; </a:t>
            </a:r>
            <a:r>
              <a:rPr lang="en-IN" sz="2200" b="1" cap="none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</a:t>
            </a:r>
            <a:r>
              <a:rPr lang="en-IN" sz="2200" b="1" cap="none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hreya </a:t>
            </a:r>
            <a:r>
              <a:rPr lang="en-IN" sz="2200" b="1" cap="none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K</a:t>
            </a:r>
            <a:r>
              <a:rPr lang="en-IN" sz="2200" b="1" cap="none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aushik</a:t>
            </a:r>
            <a:endParaRPr lang="en-IN" sz="2200" b="1" cap="none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IN" sz="2200" b="1" cap="none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CUTS International</a:t>
            </a:r>
            <a:endParaRPr lang="en-IN" cap="none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 Plan </a:t>
            </a:r>
            <a:endParaRPr lang="en-IN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122693"/>
              </p:ext>
            </p:extLst>
          </p:nvPr>
        </p:nvGraphicFramePr>
        <p:xfrm>
          <a:off x="334850" y="2333043"/>
          <a:ext cx="1143644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68"/>
                <a:gridCol w="1680568"/>
                <a:gridCol w="1368318"/>
                <a:gridCol w="2424635"/>
                <a:gridCol w="2060620"/>
                <a:gridCol w="2846231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Activity Types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Description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Time line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Activities</a:t>
                      </a:r>
                      <a:r>
                        <a:rPr lang="en-IN" sz="1500" baseline="0" dirty="0" smtClean="0"/>
                        <a:t> vis-a-vis NAP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Operational</a:t>
                      </a:r>
                      <a:r>
                        <a:rPr lang="en-IN" sz="1500" baseline="0" dirty="0" smtClean="0"/>
                        <a:t> Approach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Intended</a:t>
                      </a:r>
                      <a:r>
                        <a:rPr lang="en-IN" sz="1500" baseline="0" dirty="0" smtClean="0"/>
                        <a:t> Output/Outcome</a:t>
                      </a:r>
                      <a:endParaRPr lang="en-IN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NRG IV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Jan – Feb,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Share</a:t>
                      </a:r>
                      <a:r>
                        <a:rPr lang="en-IN" sz="1500" baseline="0" dirty="0" smtClean="0"/>
                        <a:t> work plan (Phase III) with NRG members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1 – 2 press coverage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Finalisation of the work plan and initiation of stakeholder dialogue</a:t>
                      </a:r>
                      <a:endParaRPr lang="en-IN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Research &amp; Dialogues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Pro/Anti</a:t>
                      </a:r>
                      <a:r>
                        <a:rPr lang="en-IN" sz="1500" baseline="0" dirty="0" smtClean="0"/>
                        <a:t> competitive policies/practices and their impacts on consumers and producers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Jan – May,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i="1" u="sng" dirty="0" smtClean="0"/>
                        <a:t>Wheat</a:t>
                      </a:r>
                    </a:p>
                    <a:p>
                      <a:r>
                        <a:rPr lang="en-IN" sz="1500" dirty="0" smtClean="0"/>
                        <a:t>- Quantifying impact of seed sector reforms on farmers in a</a:t>
                      </a:r>
                      <a:r>
                        <a:rPr lang="en-IN" sz="1500" baseline="0" dirty="0" smtClean="0"/>
                        <a:t> district in Bihar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</a:t>
                      </a:r>
                      <a:r>
                        <a:rPr lang="en-IN" sz="1500" baseline="0" dirty="0" smtClean="0"/>
                        <a:t> Analysing the impact of abolishment/ embracement of APMC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Reviewing the operational</a:t>
                      </a:r>
                      <a:r>
                        <a:rPr lang="en-IN" sz="1500" baseline="0" dirty="0" smtClean="0"/>
                        <a:t> structure of PACS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Firm up linkage of reforms &amp; impacts</a:t>
                      </a:r>
                      <a:r>
                        <a:rPr lang="en-IN" sz="1500" baseline="0" dirty="0" smtClean="0"/>
                        <a:t> from sec. &amp; prim data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Undertaking</a:t>
                      </a:r>
                      <a:r>
                        <a:rPr lang="en-IN" sz="1500" baseline="0" dirty="0" smtClean="0"/>
                        <a:t> e</a:t>
                      </a:r>
                      <a:r>
                        <a:rPr lang="en-IN" sz="1500" dirty="0" smtClean="0"/>
                        <a:t>xtensive SH interactions to understand gaps/ good practices &amp; take the</a:t>
                      </a:r>
                      <a:r>
                        <a:rPr lang="en-IN" sz="1500" baseline="0" dirty="0" smtClean="0"/>
                        <a:t> work plan forward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Governments recognise the need for considering CREW findings</a:t>
                      </a:r>
                    </a:p>
                    <a:p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endParaRPr lang="en-IN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627591"/>
              </p:ext>
            </p:extLst>
          </p:nvPr>
        </p:nvGraphicFramePr>
        <p:xfrm>
          <a:off x="334850" y="2333043"/>
          <a:ext cx="1143644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68"/>
                <a:gridCol w="1680568"/>
                <a:gridCol w="1368318"/>
                <a:gridCol w="2424635"/>
                <a:gridCol w="2060620"/>
                <a:gridCol w="2846231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Activity Types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Description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Time line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Activities</a:t>
                      </a:r>
                      <a:r>
                        <a:rPr lang="en-IN" sz="1500" baseline="0" dirty="0" smtClean="0"/>
                        <a:t> vis-a-vis NAP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Operational</a:t>
                      </a:r>
                      <a:r>
                        <a:rPr lang="en-IN" sz="1500" baseline="0" dirty="0" smtClean="0"/>
                        <a:t> Approach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Intended</a:t>
                      </a:r>
                      <a:r>
                        <a:rPr lang="en-IN" sz="1500" baseline="0" dirty="0" smtClean="0"/>
                        <a:t> Output/Outcome</a:t>
                      </a:r>
                      <a:endParaRPr lang="en-IN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Research &amp; Dialogues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Pro/Anti</a:t>
                      </a:r>
                      <a:r>
                        <a:rPr lang="en-IN" sz="1500" baseline="0" dirty="0" smtClean="0"/>
                        <a:t> competitive policies/practices and their impacts on consumers and producers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Jan – May,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1" i="1" u="sng" dirty="0" smtClean="0"/>
                        <a:t>Bus</a:t>
                      </a:r>
                      <a:r>
                        <a:rPr lang="en-IN" sz="1500" b="1" i="1" u="sng" baseline="0" dirty="0" smtClean="0"/>
                        <a:t> Transport</a:t>
                      </a:r>
                      <a:endParaRPr lang="en-IN" sz="1500" b="1" i="1" u="sng" dirty="0" smtClean="0"/>
                    </a:p>
                    <a:p>
                      <a:r>
                        <a:rPr lang="en-IN" sz="1500" dirty="0" smtClean="0"/>
                        <a:t>- Impact</a:t>
                      </a:r>
                      <a:r>
                        <a:rPr lang="en-IN" sz="1500" baseline="0" dirty="0" smtClean="0"/>
                        <a:t> of GSRTC (Gujarat) monopoly on other producers (entry barrier)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</a:t>
                      </a:r>
                      <a:r>
                        <a:rPr lang="en-IN" sz="1500" baseline="0" dirty="0" smtClean="0"/>
                        <a:t> Reviewing the legal structure of AMTS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</a:t>
                      </a:r>
                      <a:r>
                        <a:rPr lang="en-IN" sz="1500" baseline="0" dirty="0" smtClean="0"/>
                        <a:t> Need for a ‘State Public transport Regulator’ in MP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Review</a:t>
                      </a:r>
                      <a:r>
                        <a:rPr lang="en-IN" sz="1500" baseline="0" dirty="0" smtClean="0"/>
                        <a:t> of new intended policy regime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Interaction</a:t>
                      </a:r>
                      <a:r>
                        <a:rPr lang="en-IN" sz="1500" baseline="0" dirty="0" smtClean="0"/>
                        <a:t> with senior civil servants/ </a:t>
                      </a:r>
                      <a:r>
                        <a:rPr lang="en-IN" sz="1500" baseline="0" dirty="0" err="1" smtClean="0"/>
                        <a:t>govt</a:t>
                      </a:r>
                      <a:r>
                        <a:rPr lang="en-IN" sz="1500" baseline="0" dirty="0" smtClean="0"/>
                        <a:t>, </a:t>
                      </a:r>
                      <a:r>
                        <a:rPr lang="en-IN" sz="1500" baseline="0" dirty="0" err="1" smtClean="0"/>
                        <a:t>dpart</a:t>
                      </a:r>
                      <a:r>
                        <a:rPr lang="en-IN" sz="1500" baseline="0" dirty="0" smtClean="0"/>
                        <a:t>. and private operators</a:t>
                      </a:r>
                    </a:p>
                    <a:p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Evidence based note (CN) from CREW</a:t>
                      </a:r>
                      <a:r>
                        <a:rPr lang="en-IN" sz="1500" baseline="0" dirty="0" smtClean="0"/>
                        <a:t> findings</a:t>
                      </a:r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 Comments on the draft</a:t>
                      </a:r>
                      <a:r>
                        <a:rPr lang="en-IN" sz="1500" baseline="0" dirty="0" smtClean="0"/>
                        <a:t> Road Transport and Safety Bill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Governments recognise the need for considering CREW findings</a:t>
                      </a:r>
                    </a:p>
                    <a:p>
                      <a:endParaRPr lang="en-IN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46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</a:t>
            </a:r>
            <a:r>
              <a:rPr lang="en-IN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790170"/>
              </p:ext>
            </p:extLst>
          </p:nvPr>
        </p:nvGraphicFramePr>
        <p:xfrm>
          <a:off x="392907" y="2656114"/>
          <a:ext cx="11436440" cy="351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68"/>
                <a:gridCol w="1680568"/>
                <a:gridCol w="1368318"/>
                <a:gridCol w="2424635"/>
                <a:gridCol w="2060620"/>
                <a:gridCol w="2846231"/>
              </a:tblGrid>
              <a:tr h="611092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Activity Types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Description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Time line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Activities</a:t>
                      </a:r>
                      <a:r>
                        <a:rPr lang="en-IN" sz="1500" baseline="0" dirty="0" smtClean="0"/>
                        <a:t> vis-a-vis NAP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Operational</a:t>
                      </a:r>
                      <a:r>
                        <a:rPr lang="en-IN" sz="1500" baseline="0" dirty="0" smtClean="0"/>
                        <a:t> Approach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Intended</a:t>
                      </a:r>
                      <a:r>
                        <a:rPr lang="en-IN" sz="1500" baseline="0" dirty="0" smtClean="0"/>
                        <a:t> Output/Outcome</a:t>
                      </a:r>
                      <a:endParaRPr lang="en-IN" sz="1500" dirty="0"/>
                    </a:p>
                  </a:txBody>
                  <a:tcPr/>
                </a:tc>
              </a:tr>
              <a:tr h="2902688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Important</a:t>
                      </a:r>
                      <a:r>
                        <a:rPr lang="en-IN" sz="1500" baseline="0" dirty="0" smtClean="0"/>
                        <a:t> Meetings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dirty="0" smtClean="0"/>
                        <a:t>Four</a:t>
                      </a:r>
                      <a:r>
                        <a:rPr lang="en-IN" sz="1500" baseline="0" dirty="0" smtClean="0"/>
                        <a:t> rounds of Meetings with Parliamentarians and Policymakers</a:t>
                      </a:r>
                      <a:endParaRPr lang="en-IN" sz="1500" dirty="0" smtClean="0"/>
                    </a:p>
                    <a:p>
                      <a:endParaRPr lang="en-IN" sz="1500" dirty="0"/>
                    </a:p>
                    <a:p>
                      <a:r>
                        <a:rPr lang="en-IN" sz="1500" dirty="0" smtClean="0"/>
                        <a:t>Two government business fora</a:t>
                      </a:r>
                      <a:r>
                        <a:rPr lang="en-IN" sz="1500" baseline="0" dirty="0" smtClean="0"/>
                        <a:t> 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Jan – May,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u="none" dirty="0" smtClean="0"/>
                        <a:t>Inter-state</a:t>
                      </a:r>
                      <a:r>
                        <a:rPr lang="en-IN" sz="1500" b="0" i="0" u="none" baseline="0" dirty="0" smtClean="0"/>
                        <a:t> regulators meeting on good practices and regulations </a:t>
                      </a:r>
                      <a:r>
                        <a:rPr lang="en-IN" sz="1500" b="0" i="1" u="none" baseline="0" dirty="0" smtClean="0"/>
                        <a:t>(one under each sector)</a:t>
                      </a:r>
                      <a:endParaRPr lang="en-IN" sz="1500" b="0" i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- Platform</a:t>
                      </a:r>
                      <a:r>
                        <a:rPr lang="en-IN" sz="1500" baseline="0" dirty="0" smtClean="0"/>
                        <a:t> for knowledge exchange of interstate policy makers</a:t>
                      </a:r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r>
                        <a:rPr lang="en-IN" sz="1500" dirty="0" smtClean="0"/>
                        <a:t>-</a:t>
                      </a:r>
                      <a:r>
                        <a:rPr lang="en-IN" sz="1500" baseline="0" dirty="0" smtClean="0"/>
                        <a:t> Identification of one-two reforms to advocate and pursue with policy makers</a:t>
                      </a:r>
                      <a:endParaRPr lang="en-IN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Governments recognise the need for considering CREW findings</a:t>
                      </a:r>
                    </a:p>
                    <a:p>
                      <a:endParaRPr lang="en-IN" sz="1500" dirty="0" smtClean="0"/>
                    </a:p>
                    <a:p>
                      <a:endParaRPr lang="en-IN" sz="1500" dirty="0" smtClean="0"/>
                    </a:p>
                    <a:p>
                      <a:endParaRPr lang="en-IN" sz="15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83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Contd.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72437"/>
              </p:ext>
            </p:extLst>
          </p:nvPr>
        </p:nvGraphicFramePr>
        <p:xfrm>
          <a:off x="473528" y="2516414"/>
          <a:ext cx="11436440" cy="411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068"/>
                <a:gridCol w="1680568"/>
                <a:gridCol w="1368318"/>
                <a:gridCol w="2424635"/>
                <a:gridCol w="2060620"/>
                <a:gridCol w="2846231"/>
              </a:tblGrid>
              <a:tr h="337469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Activity Types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Description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Time line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Activities</a:t>
                      </a:r>
                      <a:r>
                        <a:rPr lang="en-IN" sz="1500" baseline="0" dirty="0" smtClean="0"/>
                        <a:t> vis-a-vis NAP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Operational</a:t>
                      </a:r>
                      <a:r>
                        <a:rPr lang="en-IN" sz="1500" baseline="0" dirty="0" smtClean="0"/>
                        <a:t> Approach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Intended</a:t>
                      </a:r>
                      <a:r>
                        <a:rPr lang="en-IN" sz="1500" baseline="0" dirty="0" smtClean="0"/>
                        <a:t> Output/Outcome</a:t>
                      </a:r>
                      <a:endParaRPr lang="en-IN" sz="1500" dirty="0"/>
                    </a:p>
                  </a:txBody>
                  <a:tcPr/>
                </a:tc>
              </a:tr>
              <a:tr h="963374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NRG V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May</a:t>
                      </a:r>
                      <a:r>
                        <a:rPr lang="en-IN" sz="1500" baseline="0" dirty="0" smtClean="0"/>
                        <a:t> – June,</a:t>
                      </a:r>
                      <a:r>
                        <a:rPr lang="en-IN" sz="1500" dirty="0" smtClean="0"/>
                        <a:t>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u="none" dirty="0" smtClean="0"/>
                        <a:t>Providing</a:t>
                      </a:r>
                      <a:r>
                        <a:rPr lang="en-IN" sz="1500" b="0" i="0" u="none" baseline="0" dirty="0" smtClean="0"/>
                        <a:t> updates on progress of NAP and taking inputs</a:t>
                      </a:r>
                      <a:endParaRPr lang="en-IN" sz="15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1-2 press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Validation</a:t>
                      </a:r>
                      <a:r>
                        <a:rPr lang="en-IN" sz="1500" baseline="0" dirty="0" smtClean="0"/>
                        <a:t> of the NAP’s progress and outreach</a:t>
                      </a:r>
                      <a:endParaRPr lang="en-IN" sz="1500" dirty="0" smtClean="0"/>
                    </a:p>
                  </a:txBody>
                  <a:tcPr/>
                </a:tc>
              </a:tr>
              <a:tr h="963374"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Public Information</a:t>
                      </a:r>
                      <a:r>
                        <a:rPr lang="en-IN" sz="1500" baseline="0" dirty="0" smtClean="0"/>
                        <a:t> dissemination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dirty="0" smtClean="0"/>
                        <a:t>Media campaign to increase awareness &amp; understanding about the impacts of competition reforms for consumers and producers 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Jan – Aug, 2015</a:t>
                      </a:r>
                      <a:endParaRPr lang="en-IN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b="0" i="0" u="none" dirty="0" smtClean="0"/>
                        <a:t>Based</a:t>
                      </a:r>
                      <a:r>
                        <a:rPr lang="en-IN" sz="1500" b="0" i="0" u="none" baseline="0" dirty="0" smtClean="0"/>
                        <a:t> on the experience and outcomes of activities mentioned above</a:t>
                      </a:r>
                      <a:endParaRPr lang="en-IN" sz="1500" b="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- CREW calendar</a:t>
                      </a:r>
                      <a:r>
                        <a:rPr lang="en-IN" sz="1500" baseline="0" dirty="0" smtClean="0"/>
                        <a:t> 2015</a:t>
                      </a:r>
                    </a:p>
                    <a:p>
                      <a:r>
                        <a:rPr lang="en-IN" sz="1500" dirty="0" smtClean="0"/>
                        <a:t>- Dialogue</a:t>
                      </a:r>
                      <a:r>
                        <a:rPr lang="en-IN" sz="1500" baseline="0" dirty="0" smtClean="0"/>
                        <a:t> of project team with media personnel</a:t>
                      </a:r>
                    </a:p>
                    <a:p>
                      <a:endParaRPr lang="en-IN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Greater</a:t>
                      </a:r>
                      <a:r>
                        <a:rPr lang="en-IN" sz="1500" baseline="0" dirty="0" smtClean="0"/>
                        <a:t> visibility of CREW findings</a:t>
                      </a:r>
                      <a:endParaRPr lang="en-IN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54" y="973668"/>
            <a:ext cx="9684912" cy="706964"/>
          </a:xfrm>
        </p:spPr>
        <p:txBody>
          <a:bodyPr/>
          <a:lstStyle/>
          <a:p>
            <a:r>
              <a:rPr lang="en-IN" dirty="0" smtClean="0"/>
              <a:t>Expected Impediments in NAP Application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r>
              <a:rPr lang="en-IN" dirty="0" smtClean="0"/>
              <a:t>Both agriculture and bus transport are in the state list, hence the uptake of methodology in other states maybe a challenge</a:t>
            </a:r>
          </a:p>
          <a:p>
            <a:r>
              <a:rPr lang="en-IN" dirty="0" smtClean="0"/>
              <a:t>Will to change outdated policies is limited</a:t>
            </a:r>
          </a:p>
          <a:p>
            <a:r>
              <a:rPr lang="en-IN" dirty="0" err="1" smtClean="0"/>
              <a:t>Beaurucratic</a:t>
            </a:r>
            <a:r>
              <a:rPr lang="en-IN" dirty="0" smtClean="0"/>
              <a:t> structure not only in decision making but in simple interaction as well</a:t>
            </a:r>
          </a:p>
          <a:p>
            <a:r>
              <a:rPr lang="en-IN" dirty="0" smtClean="0"/>
              <a:t>Limited budgetary resources for project implementation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517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06" y="3955782"/>
            <a:ext cx="8825659" cy="73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b="1" dirty="0" err="1" smtClean="0"/>
              <a:t>Khop</a:t>
            </a:r>
            <a:r>
              <a:rPr lang="en-IN" sz="3600" b="1" dirty="0" smtClean="0"/>
              <a:t> Kun </a:t>
            </a:r>
            <a:r>
              <a:rPr lang="en-IN" sz="3600" b="1" dirty="0" err="1" smtClean="0"/>
              <a:t>Kra</a:t>
            </a:r>
            <a:r>
              <a:rPr lang="en-IN" sz="3600" b="1" dirty="0" smtClean="0"/>
              <a:t>!!!</a:t>
            </a:r>
            <a:endParaRPr lang="en-IN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14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</TotalTime>
  <Words>504</Words>
  <Application>Microsoft Office PowerPoint</Application>
  <PresentationFormat>Widescreen</PresentationFormat>
  <Paragraphs>111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Work Plan - India</vt:lpstr>
      <vt:lpstr>Work Plan </vt:lpstr>
      <vt:lpstr>Contd.</vt:lpstr>
      <vt:lpstr>Contd.</vt:lpstr>
      <vt:lpstr>Contd.</vt:lpstr>
      <vt:lpstr>Expected Impediments in NAP Application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  India</dc:title>
  <dc:creator>USERLAP-38</dc:creator>
  <cp:lastModifiedBy>USERLAP-38</cp:lastModifiedBy>
  <cp:revision>40</cp:revision>
  <dcterms:created xsi:type="dcterms:W3CDTF">2014-11-16T12:00:47Z</dcterms:created>
  <dcterms:modified xsi:type="dcterms:W3CDTF">2014-11-20T03:23:46Z</dcterms:modified>
</cp:coreProperties>
</file>