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79" r:id="rId4"/>
    <p:sldId id="280" r:id="rId5"/>
    <p:sldId id="281" r:id="rId6"/>
    <p:sldId id="282" r:id="rId7"/>
    <p:sldId id="284" r:id="rId8"/>
    <p:sldId id="285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94737" autoAdjust="0"/>
  </p:normalViewPr>
  <p:slideViewPr>
    <p:cSldViewPr snapToGrid="0" snapToObjects="1">
      <p:cViewPr>
        <p:scale>
          <a:sx n="50" d="100"/>
          <a:sy n="50" d="100"/>
        </p:scale>
        <p:origin x="-150" y="-4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D290233-0DD1-4A80-BB1E-9ADC3556DBB6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725" y="3156613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Madeiline Joy </a:t>
            </a:r>
            <a:r>
              <a:rPr lang="en-US" dirty="0" err="1" smtClean="0">
                <a:solidFill>
                  <a:schemeClr val="tx1"/>
                </a:solidFill>
              </a:rPr>
              <a:t>Aloria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Action for Economic Reforms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November 2014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1318" y="523448"/>
            <a:ext cx="8652681" cy="1924050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latin typeface="Bebas Neue" pitchFamily="34" charset="0"/>
              </a:rPr>
              <a:t>National Advocacy Plan:</a:t>
            </a:r>
            <a:br>
              <a:rPr lang="en-US" sz="4800" dirty="0" smtClean="0">
                <a:latin typeface="Bebas Neue" pitchFamily="34" charset="0"/>
              </a:rPr>
            </a:br>
            <a:r>
              <a:rPr lang="en-US" sz="4800" dirty="0" smtClean="0">
                <a:latin typeface="Bebas Neue" pitchFamily="34" charset="0"/>
              </a:rPr>
              <a:t>Competition Reforms on Rice and Bus Transport</a:t>
            </a:r>
            <a:endParaRPr lang="en-US" sz="4800" dirty="0">
              <a:latin typeface="Bebas Neu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571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bas Neue" pitchFamily="34" charset="0"/>
              </a:rPr>
              <a:t>Recall</a:t>
            </a:r>
            <a:endParaRPr lang="en-US" dirty="0">
              <a:latin typeface="Bebas Neu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main problems were identified:</a:t>
            </a:r>
          </a:p>
          <a:p>
            <a:pPr lvl="1"/>
            <a:r>
              <a:rPr lang="en-US" sz="1900" dirty="0"/>
              <a:t>Rice Sector: Trade monopoly of the National Food Authority and the quantitative </a:t>
            </a:r>
            <a:r>
              <a:rPr lang="en-US" sz="1900" dirty="0" smtClean="0"/>
              <a:t>restriction</a:t>
            </a:r>
          </a:p>
          <a:p>
            <a:pPr lvl="1"/>
            <a:r>
              <a:rPr lang="en-US" sz="1900" dirty="0" smtClean="0"/>
              <a:t>Bus </a:t>
            </a:r>
            <a:r>
              <a:rPr lang="en-US" sz="1900" dirty="0"/>
              <a:t>Transport: </a:t>
            </a:r>
            <a:r>
              <a:rPr lang="en-US" sz="1900" dirty="0" smtClean="0"/>
              <a:t>Traffic congestion and economic losses due to cut-throat </a:t>
            </a:r>
            <a:r>
              <a:rPr lang="en-US" sz="1900" dirty="0"/>
              <a:t>competition </a:t>
            </a:r>
            <a:r>
              <a:rPr lang="en-US" sz="1900" dirty="0" smtClean="0"/>
              <a:t>of bus operators and </a:t>
            </a:r>
            <a:r>
              <a:rPr lang="en-US" sz="1900" dirty="0"/>
              <a:t>perverse </a:t>
            </a:r>
            <a:r>
              <a:rPr lang="en-US" sz="1900" dirty="0" smtClean="0"/>
              <a:t>incentives</a:t>
            </a:r>
            <a:endParaRPr lang="en-US" sz="1900" dirty="0"/>
          </a:p>
          <a:p>
            <a:pPr lvl="1"/>
            <a:endParaRPr lang="en-US" sz="1900" dirty="0" smtClean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6099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bas Neue" pitchFamily="34" charset="0"/>
              </a:rPr>
              <a:t>Direction</a:t>
            </a:r>
            <a:endParaRPr lang="en-US" dirty="0">
              <a:latin typeface="Bebas Neu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50" y="1562099"/>
            <a:ext cx="8477250" cy="521970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Long Run:</a:t>
            </a:r>
          </a:p>
          <a:p>
            <a:pPr lvl="1"/>
            <a:r>
              <a:rPr lang="en-US" u="sng" dirty="0" smtClean="0"/>
              <a:t>Rice</a:t>
            </a:r>
          </a:p>
          <a:p>
            <a:pPr lvl="2"/>
            <a:r>
              <a:rPr lang="en-US" dirty="0" smtClean="0"/>
              <a:t>Removing </a:t>
            </a:r>
            <a:r>
              <a:rPr lang="en-US" dirty="0"/>
              <a:t>the monopoly of the NFA</a:t>
            </a:r>
          </a:p>
          <a:p>
            <a:pPr lvl="2"/>
            <a:r>
              <a:rPr lang="en-US" dirty="0"/>
              <a:t>Removal of Import Quota (2017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Promoting a strategy for competitive rice sector beyond 2017</a:t>
            </a:r>
          </a:p>
          <a:p>
            <a:pPr lvl="1"/>
            <a:r>
              <a:rPr lang="en-US" u="sng" dirty="0" smtClean="0"/>
              <a:t>Bus</a:t>
            </a:r>
          </a:p>
          <a:p>
            <a:pPr lvl="2"/>
            <a:r>
              <a:rPr lang="en-US" dirty="0" smtClean="0"/>
              <a:t>Reforming the LTFRB</a:t>
            </a:r>
          </a:p>
          <a:p>
            <a:pPr lvl="2"/>
            <a:r>
              <a:rPr lang="en-US" dirty="0" smtClean="0"/>
              <a:t>Legislation on re</a:t>
            </a:r>
          </a:p>
          <a:p>
            <a:pPr lvl="1"/>
            <a:endParaRPr lang="en-US" dirty="0"/>
          </a:p>
          <a:p>
            <a:r>
              <a:rPr lang="en-US" sz="2400" dirty="0" smtClean="0"/>
              <a:t>Short Run</a:t>
            </a:r>
          </a:p>
          <a:p>
            <a:pPr lvl="1"/>
            <a:r>
              <a:rPr lang="en-US" dirty="0" smtClean="0"/>
              <a:t>Shaping Public Opinion: Enable the public connect the identified cause to the problem</a:t>
            </a:r>
          </a:p>
          <a:p>
            <a:pPr lvl="1"/>
            <a:r>
              <a:rPr lang="en-US" dirty="0" smtClean="0"/>
              <a:t>Broadening ownership of reform: coalition building</a:t>
            </a:r>
          </a:p>
          <a:p>
            <a:pPr lvl="1"/>
            <a:r>
              <a:rPr lang="en-US" dirty="0" smtClean="0"/>
              <a:t>Consolidating the core of reformers</a:t>
            </a:r>
            <a:endParaRPr lang="en-US" dirty="0"/>
          </a:p>
          <a:p>
            <a:endParaRPr lang="en-US" sz="1000" dirty="0"/>
          </a:p>
          <a:p>
            <a:pPr lvl="1"/>
            <a:endParaRPr lang="en-US" sz="2000" dirty="0"/>
          </a:p>
          <a:p>
            <a:pPr lvl="1"/>
            <a:endParaRPr lang="en-US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77931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bas Neue" pitchFamily="34" charset="0"/>
              </a:rPr>
              <a:t>workplan</a:t>
            </a:r>
            <a:endParaRPr lang="en-US" dirty="0">
              <a:latin typeface="Bebas Neue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02700"/>
              </p:ext>
            </p:extLst>
          </p:nvPr>
        </p:nvGraphicFramePr>
        <p:xfrm>
          <a:off x="209549" y="1562100"/>
          <a:ext cx="8713733" cy="51067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0484"/>
                <a:gridCol w="1178393"/>
                <a:gridCol w="939908"/>
                <a:gridCol w="2595269"/>
                <a:gridCol w="1837390"/>
                <a:gridCol w="1452289"/>
              </a:tblGrid>
              <a:tr h="55302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Activity Types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Activities Description (as per Proposal)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Duration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Country-Specific Activities based on National Advocacy Plan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Operational Approach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7339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NRG - IV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Fourth Meeting of the NRG Members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January - Feb 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Sharing of Workplan with NRG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members; Gathering inputs and contacts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for stakeholder mapping;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1 - 2 press coverage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Finalization of work plan; Gathering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initial inputs about stakeholders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819421"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Mapping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 'influencers' or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champions</a:t>
                      </a:r>
                    </a:p>
                    <a:p>
                      <a:pPr algn="l" fontAlgn="ctr"/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Journalist mapping and political mapping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January 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Initial list:</a:t>
                      </a:r>
                    </a:p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Proponents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 anti-trust bills in the Philippines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Partners in the government sector: Department of Trade and Investment (DTI), NEDA,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Journalists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Preliminary mapping which is to be consulted with the team in the next NRG meeting. Specific activities will include: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Brainstorming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and scanning of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profiles to know about their general stance on the issues)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Identification of the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champions and opinion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shapers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000335">
                <a:tc v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Pro/Anti competitive practices in two sectors and their impacts on consumers and producers.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Competition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distorting policies in the 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January - May 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 the Philippines: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Developing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interim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strategy for 'promoting a competitive rice-market post 2017' and exploring fare-regulation in Metro Manila as a measure to regulate competition in the bus transport sector.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Close engagement with senior civil servants on the findings of the research. Making relevant government agencies and regulators a partner in the process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Governments recognize the need for considering CREW findings for relevant policy and/ or practice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67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bas Neue" pitchFamily="34" charset="0"/>
              </a:rPr>
              <a:t>workplan</a:t>
            </a:r>
            <a:endParaRPr lang="en-US" dirty="0">
              <a:latin typeface="Bebas Neue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9438727"/>
              </p:ext>
            </p:extLst>
          </p:nvPr>
        </p:nvGraphicFramePr>
        <p:xfrm>
          <a:off x="209548" y="1562100"/>
          <a:ext cx="8761030" cy="50436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7979"/>
                <a:gridCol w="1361733"/>
                <a:gridCol w="1214075"/>
                <a:gridCol w="2296899"/>
                <a:gridCol w="1460172"/>
                <a:gridCol w="1460172"/>
              </a:tblGrid>
              <a:tr h="6378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Activity Types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Activities Description (as per Proposal)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Duration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Country-Specific Activities based on National Advocacy Plan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Operational Approach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68121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Coalition building and Public Information Dissemination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Influencing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“influencers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” and the public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January -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August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Preliminary:</a:t>
                      </a: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Issues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 Media Campaign: (1) QR on rice in the Philippines, (2) Costs an causes of congestion due in EDSA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Emailing or faxing letters to influencers</a:t>
                      </a:r>
                    </a:p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Columns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 be published in identified partners: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BusinessWorld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YellowPad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 and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Rappler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Output: Media coverage/reports | Outcome: Greater visibility of the CREW findings (policy reforms) resulting in bottom up pressure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2638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Dialogue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Four rounds of meetings with policy makers to discuss and brainstorm on the findings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January - May 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Philippines: </a:t>
                      </a:r>
                      <a:r>
                        <a:rPr lang="en-US" sz="11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Involving national entities that have experience of working with parliamentarians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Identification of 1 - 2 reform (policy and practice) that can be pursued with the government to consider for adoption. Identification of senior influencers (friends of competition) who can push the reform agenda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4606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Dialogue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Two government business to identify the way forward for fair markets and resulting pro-industry benefits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January - May 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Philippines: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Dialogue on strengthening Association of Transport Service providers - 2</a:t>
                      </a:r>
                      <a:endParaRPr lang="en-US" sz="11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05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bas Neue" pitchFamily="34" charset="0"/>
              </a:rPr>
              <a:t>workplan</a:t>
            </a:r>
            <a:endParaRPr lang="en-US" dirty="0">
              <a:latin typeface="Bebas Neue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278411"/>
              </p:ext>
            </p:extLst>
          </p:nvPr>
        </p:nvGraphicFramePr>
        <p:xfrm>
          <a:off x="209549" y="1409698"/>
          <a:ext cx="8729500" cy="5383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9694"/>
                <a:gridCol w="1083499"/>
                <a:gridCol w="838584"/>
                <a:gridCol w="3687285"/>
                <a:gridCol w="1230219"/>
                <a:gridCol w="1230219"/>
              </a:tblGrid>
              <a:tr h="46602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Activity Types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Activities Description (as per Proposal)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Duration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Country-Specific Activities based on National Advocacy Plan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Operational Approach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44298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Mapping of stakeholders in the bus and the rice sectors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January to May 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 bus, special focus on established transport groups as well as commuters often using the EDSA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super-corridor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; For rice, players in the chain will also be mapped, as well as relevant government agencies. 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Initial list of stakeholders to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map for the bus sector: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Transport groups and operators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Representatives from other means of transportation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Government/ Regulators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MMDA, LTFRB, LTO,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etc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Non-transport entities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Students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Employees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Ordinary commuters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/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Initial list of stakeholders to map for the rice sector:</a:t>
                      </a:r>
                      <a:br>
                        <a:rPr lang="en-US" sz="11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National Food Authority and National Food Authority Employees Association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Applicants for retail, wholesale, mill, warehouse, etc.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Licensed retailers, wholesalers, millers, other players, and their dependents (workers)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Organized farm or rice groups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Relevant government agencies such as Department of Agriculture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International Rice Research Institute, Philippine Rice Research Institute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Lending institutions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Pro-farmers group and agriculture-related civil society organizations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Analyzing through media articles the characteristics and stance of the stakeholders regarding the issue at hand.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document presenting a matrix of stakeholders, their profiles, recent actions undertaken, political background if applicable, etc.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05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bas Neue" pitchFamily="34" charset="0"/>
              </a:rPr>
              <a:t>workplan</a:t>
            </a:r>
            <a:endParaRPr lang="en-US" dirty="0">
              <a:latin typeface="Bebas Neue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9864639"/>
              </p:ext>
            </p:extLst>
          </p:nvPr>
        </p:nvGraphicFramePr>
        <p:xfrm>
          <a:off x="209550" y="1449671"/>
          <a:ext cx="8634906" cy="5159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713"/>
                <a:gridCol w="898474"/>
                <a:gridCol w="1034716"/>
                <a:gridCol w="2863515"/>
                <a:gridCol w="1515979"/>
                <a:gridCol w="1625509"/>
              </a:tblGrid>
              <a:tr h="6624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Activity Types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Activities Description (as per Proposal)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Duration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Country-Specific Activities based on National Advocacy Plan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Operational Approach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27699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and brain storming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Menu of policy options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March, 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Menu of policy options which will present each option based on technical merit and political feasibility.</a:t>
                      </a:r>
                      <a:b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Through brainstorming and research: Coming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up with a matrix of policy options. The inputs are from various research.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It will assess each policy option based on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feasibility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en-US" sz="1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70923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Dialogue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Opinion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Solicitation Focus Group Discussion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March, 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"What is the most preferred reform choice among the stakeholders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? Which may be done in the short run"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 already presume answers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from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stakeholders such as the bus sector and the NFA employees association (of course, opposition to the reform), but for other stakeholders, their ideas have yet to be solidified.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series of sectoral focus group discussions involving the stakeholders. Proposed FGDs are separate for each category of stakeholder: commuters, transport groups,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Validated stakeholder map; Summary of FGD answers and a matrix of "votes" or insights on the preferences of the stakeholders regarding the menu of policy options.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53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bas Neue" pitchFamily="34" charset="0"/>
              </a:rPr>
              <a:t>workplan</a:t>
            </a:r>
            <a:endParaRPr lang="en-US" dirty="0">
              <a:latin typeface="Bebas Neue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536269"/>
              </p:ext>
            </p:extLst>
          </p:nvPr>
        </p:nvGraphicFramePr>
        <p:xfrm>
          <a:off x="209550" y="1177215"/>
          <a:ext cx="8934449" cy="37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632"/>
                <a:gridCol w="2266747"/>
                <a:gridCol w="1084180"/>
                <a:gridCol w="2409290"/>
                <a:gridCol w="1171683"/>
                <a:gridCol w="1317917"/>
              </a:tblGrid>
              <a:tr h="42897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Activity Types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Activities Description (as per Proposal)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Duration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Country-Specific Activities based on National Advocacy Plan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Operational Approach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4113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 and Brainstorming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Re-developing 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 communication plan and formulation of the key messages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March 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After the sets of research on media options and discussions on what is the most preferred outcome or policy/practice change by the stakeholders, a communication plan is to be developed. This would specify the messaging of packaging of the reform.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Research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104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NRG - V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Fifth Meeting of the NRG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 - June 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1 - 2 press coverage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113065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Capacity Building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 National orientation workshops on the FCPs (for national policy makers, business chambers, regulators, civil society) in each </a:t>
                      </a:r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country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May - August 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Explore partnership with competition agency, business chambers, think-tanks, development partners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Capacitating allies and building networks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1043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NRG - VI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Sixth meeting of the NRG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July - August 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1- 2 media reports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49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bas Neue" pitchFamily="34" charset="0"/>
              </a:rPr>
              <a:t>workplan</a:t>
            </a:r>
            <a:endParaRPr lang="en-US" dirty="0">
              <a:latin typeface="Bebas Neue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8692611"/>
              </p:ext>
            </p:extLst>
          </p:nvPr>
        </p:nvGraphicFramePr>
        <p:xfrm>
          <a:off x="209551" y="1177214"/>
          <a:ext cx="8763001" cy="3832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494"/>
                <a:gridCol w="2223249"/>
                <a:gridCol w="1063375"/>
                <a:gridCol w="2363057"/>
                <a:gridCol w="1149199"/>
                <a:gridCol w="1292627"/>
              </a:tblGrid>
              <a:tr h="8065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Activity Types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Activities Description (as per Proposal)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Duration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Country-Specific Activities based on National Advocacy Plan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Operational Approach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05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0264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Additional Activities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Certain additional advocacy activities would be undertaken depending on the situation on the ground in countries to build up pressure for governments to build up momentum for countries to adopt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aproaches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for promoting competition and incorporating a M&amp;E system to compute impact on beneficiaries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January - August 2015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Advocacy in other sectors in the countries (with regulators, development partners) for up-take in them,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etc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Enhance</a:t>
                      </a:r>
                      <a:r>
                        <a:rPr lang="en-US" sz="105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the popularity of the CREW beyond pilot countries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69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1009</TotalTime>
  <Words>1114</Words>
  <Application>Microsoft Office PowerPoint</Application>
  <PresentationFormat>On-screen Show (4:3)</PresentationFormat>
  <Paragraphs>141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Apothecary</vt:lpstr>
      <vt:lpstr>National Advocacy Plan: Competition Reforms on Rice and Bus Transport</vt:lpstr>
      <vt:lpstr>Recall</vt:lpstr>
      <vt:lpstr>Direction</vt:lpstr>
      <vt:lpstr>workplan</vt:lpstr>
      <vt:lpstr>workplan</vt:lpstr>
      <vt:lpstr>workplan</vt:lpstr>
      <vt:lpstr>workplan</vt:lpstr>
      <vt:lpstr>workplan</vt:lpstr>
      <vt:lpstr>workplan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Policy Advocacy: Competition Reforms on Rice and Bus Transport</dc:title>
  <dc:creator>.. ..</dc:creator>
  <cp:lastModifiedBy>Windows</cp:lastModifiedBy>
  <cp:revision>54</cp:revision>
  <dcterms:created xsi:type="dcterms:W3CDTF">2014-10-29T22:38:11Z</dcterms:created>
  <dcterms:modified xsi:type="dcterms:W3CDTF">2014-11-20T02:48:05Z</dcterms:modified>
</cp:coreProperties>
</file>