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9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6977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62" y="-90"/>
      </p:cViewPr>
      <p:guideLst>
        <p:guide orient="horz" pos="2160"/>
        <p:guide pos="38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47C0F-4B22-4AFA-BDD7-08981FAED81C}" type="datetimeFigureOut">
              <a:rPr lang="en-ZW" smtClean="0"/>
              <a:t>20/11/2014</a:t>
            </a:fld>
            <a:endParaRPr lang="en-Z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7350" y="685800"/>
            <a:ext cx="6083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CE53D-136B-4C05-AF0A-6A3BE03C9A6C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18422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CE53D-136B-4C05-AF0A-6A3BE03C9A6C}" type="slidenum">
              <a:rPr lang="en-ZW" smtClean="0"/>
              <a:t>9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674846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1681" y="1371600"/>
            <a:ext cx="10952798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5939-3CA0-4A1C-978C-E408D25097E8}" type="datetimeFigureOut">
              <a:rPr lang="en-ZW" smtClean="0"/>
              <a:t>20/11/2014</a:t>
            </a:fld>
            <a:endParaRPr lang="en-ZW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93D8-962E-4DAB-B9ED-CD095D4364DC}" type="slidenum">
              <a:rPr lang="en-ZW" smtClean="0"/>
              <a:t>‹#›</a:t>
            </a:fld>
            <a:endParaRPr lang="en-ZW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5466" y="3331698"/>
            <a:ext cx="851884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5939-3CA0-4A1C-978C-E408D25097E8}" type="datetimeFigureOut">
              <a:rPr lang="en-ZW" smtClean="0"/>
              <a:t>20/11/2014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93D8-962E-4DAB-B9ED-CD095D4364DC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23087" y="274639"/>
            <a:ext cx="2738199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489" y="274639"/>
            <a:ext cx="8011769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5939-3CA0-4A1C-978C-E408D25097E8}" type="datetimeFigureOut">
              <a:rPr lang="en-ZW" smtClean="0"/>
              <a:t>20/11/2014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93D8-962E-4DAB-B9ED-CD095D4364DC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5939-3CA0-4A1C-978C-E408D25097E8}" type="datetimeFigureOut">
              <a:rPr lang="en-ZW" smtClean="0"/>
              <a:t>20/11/2014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93D8-962E-4DAB-B9ED-CD095D4364DC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9710" y="609600"/>
            <a:ext cx="9431576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9710" y="2507786"/>
            <a:ext cx="9431576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5939-3CA0-4A1C-978C-E408D25097E8}" type="datetimeFigureOut">
              <a:rPr lang="en-ZW" smtClean="0"/>
              <a:t>20/11/2014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47138" y="6416676"/>
            <a:ext cx="1014148" cy="365125"/>
          </a:xfrm>
        </p:spPr>
        <p:txBody>
          <a:bodyPr/>
          <a:lstStyle/>
          <a:p>
            <a:fld id="{0D5D93D8-962E-4DAB-B9ED-CD095D4364DC}" type="slidenum">
              <a:rPr lang="en-ZW" smtClean="0"/>
              <a:t>‹#›</a:t>
            </a:fld>
            <a:endParaRPr lang="en-Z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489" y="1600201"/>
            <a:ext cx="5374984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6302" y="1600201"/>
            <a:ext cx="5374984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5939-3CA0-4A1C-978C-E408D25097E8}" type="datetimeFigureOut">
              <a:rPr lang="en-ZW" smtClean="0"/>
              <a:t>20/11/2014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93D8-962E-4DAB-B9ED-CD095D4364DC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489" y="273050"/>
            <a:ext cx="10952798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489" y="1535113"/>
            <a:ext cx="537709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82077" y="1535113"/>
            <a:ext cx="537921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8489" y="2362201"/>
            <a:ext cx="537709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2077" y="2362201"/>
            <a:ext cx="537921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5939-3CA0-4A1C-978C-E408D25097E8}" type="datetimeFigureOut">
              <a:rPr lang="en-ZW" smtClean="0"/>
              <a:t>20/11/2014</a:t>
            </a:fld>
            <a:endParaRPr lang="en-Z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93D8-962E-4DAB-B9ED-CD095D4364DC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5939-3CA0-4A1C-978C-E408D25097E8}" type="datetimeFigureOut">
              <a:rPr lang="en-ZW" smtClean="0"/>
              <a:t>20/11/2014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93D8-962E-4DAB-B9ED-CD095D4364DC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5939-3CA0-4A1C-978C-E408D25097E8}" type="datetimeFigureOut">
              <a:rPr lang="en-ZW" smtClean="0"/>
              <a:t>20/11/2014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93D8-962E-4DAB-B9ED-CD095D4364DC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489" y="273050"/>
            <a:ext cx="4003772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8489" y="1524001"/>
            <a:ext cx="4003772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58044" y="273051"/>
            <a:ext cx="6803242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5939-3CA0-4A1C-978C-E408D25097E8}" type="datetimeFigureOut">
              <a:rPr lang="en-ZW" smtClean="0"/>
              <a:t>20/11/2014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93D8-962E-4DAB-B9ED-CD095D4364DC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955" y="609600"/>
            <a:ext cx="7301865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3955" y="1831975"/>
            <a:ext cx="7301865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3955" y="1166787"/>
            <a:ext cx="7301865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5939-3CA0-4A1C-978C-E408D25097E8}" type="datetimeFigureOut">
              <a:rPr lang="en-ZW" smtClean="0"/>
              <a:t>20/11/2014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93D8-962E-4DAB-B9ED-CD095D4364DC}" type="slidenum">
              <a:rPr lang="en-ZW" smtClean="0"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8489" y="274638"/>
            <a:ext cx="1095279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8489" y="1600200"/>
            <a:ext cx="10952798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8489" y="6416676"/>
            <a:ext cx="2839614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E3B5939-3CA0-4A1C-978C-E408D25097E8}" type="datetimeFigureOut">
              <a:rPr lang="en-ZW" smtClean="0"/>
              <a:t>20/11/2014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58007" y="6416676"/>
            <a:ext cx="3853762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ZW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47138" y="6416676"/>
            <a:ext cx="1014148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D5D93D8-962E-4DAB-B9ED-CD095D4364DC}" type="slidenum">
              <a:rPr lang="en-ZW" smtClean="0"/>
              <a:t>‹#›</a:t>
            </a:fld>
            <a:endParaRPr lang="en-Z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W" dirty="0" smtClean="0"/>
              <a:t>WORK PLAN- ZAMBIA</a:t>
            </a:r>
            <a:endParaRPr lang="en-ZW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W" dirty="0" smtClean="0"/>
              <a:t>III Partners Meeting</a:t>
            </a:r>
          </a:p>
          <a:p>
            <a:r>
              <a:rPr lang="en-ZW" dirty="0" smtClean="0"/>
              <a:t>November 20, 2014</a:t>
            </a:r>
          </a:p>
          <a:p>
            <a:r>
              <a:rPr lang="en-ZW" dirty="0" smtClean="0"/>
              <a:t>By: Faith Mwamba</a:t>
            </a:r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1912010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87" y="188639"/>
            <a:ext cx="10952798" cy="648073"/>
          </a:xfrm>
        </p:spPr>
        <p:txBody>
          <a:bodyPr>
            <a:normAutofit fontScale="90000"/>
          </a:bodyPr>
          <a:lstStyle/>
          <a:p>
            <a:pPr algn="l"/>
            <a:r>
              <a:rPr lang="en-ZW" dirty="0" smtClean="0"/>
              <a:t>Work Plan</a:t>
            </a:r>
            <a:endParaRPr lang="en-ZW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8633284"/>
              </p:ext>
            </p:extLst>
          </p:nvPr>
        </p:nvGraphicFramePr>
        <p:xfrm>
          <a:off x="324247" y="908720"/>
          <a:ext cx="11665296" cy="5508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4373"/>
                <a:gridCol w="2200260"/>
                <a:gridCol w="1273276"/>
                <a:gridCol w="2956548"/>
                <a:gridCol w="2253346"/>
                <a:gridCol w="1967493"/>
              </a:tblGrid>
              <a:tr h="5710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Activity Types</a:t>
                      </a:r>
                      <a:endParaRPr lang="en-ZW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01" marR="52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Activities Description (as per Proposal)</a:t>
                      </a:r>
                      <a:endParaRPr lang="en-ZW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01" marR="52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Time Period (Duration)</a:t>
                      </a:r>
                      <a:endParaRPr lang="en-ZW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01" marR="52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Country-Specific Activities based on National Advocacy Plan</a:t>
                      </a:r>
                      <a:endParaRPr lang="en-ZW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01" marR="52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Operational Approach</a:t>
                      </a:r>
                      <a:endParaRPr lang="en-ZW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01" marR="52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Intended Output/Outcome</a:t>
                      </a:r>
                      <a:endParaRPr lang="en-ZW" sz="12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(CREW LOGFRAME)</a:t>
                      </a:r>
                      <a:endParaRPr lang="en-ZW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01" marR="52901" marT="0" marB="0"/>
                </a:tc>
              </a:tr>
              <a:tr h="5710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NRG-IV</a:t>
                      </a:r>
                      <a:endParaRPr lang="en-ZW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01" marR="5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Fourth Meeting of the NRG Members</a:t>
                      </a:r>
                      <a:endParaRPr lang="en-ZW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01" marR="5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Jan/Feb 2015</a:t>
                      </a:r>
                      <a:endParaRPr lang="en-ZW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01" marR="5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Share the Work-Plan (Phase-3) with NRG members for their guidance and inputs</a:t>
                      </a:r>
                      <a:endParaRPr lang="en-ZW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01" marR="5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1-2 press coverage </a:t>
                      </a:r>
                      <a:endParaRPr lang="en-ZW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01" marR="52901" marT="0" marB="0"/>
                </a:tc>
                <a:tc>
                  <a:txBody>
                    <a:bodyPr/>
                    <a:lstStyle/>
                    <a:p>
                      <a:pPr marL="6858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ZW" sz="1200">
                        <a:effectLst/>
                        <a:latin typeface="Bookman Old Style"/>
                        <a:ea typeface="Calibri"/>
                        <a:cs typeface="Arial"/>
                      </a:endParaRPr>
                    </a:p>
                  </a:txBody>
                  <a:tcPr marL="52901" marR="52901" marT="0" marB="0"/>
                </a:tc>
              </a:tr>
              <a:tr h="3833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Research</a:t>
                      </a:r>
                      <a:endParaRPr lang="en-ZW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01" marR="5290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Pro/Anti-competitive practices in two sectors and their impacts on consumers and producers (to be done in partnership with the respective competition agency in the project countries)</a:t>
                      </a:r>
                      <a:endParaRPr lang="en-ZW" sz="12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 </a:t>
                      </a:r>
                      <a:endParaRPr lang="en-ZW" sz="12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 </a:t>
                      </a:r>
                      <a:endParaRPr lang="en-ZW" sz="12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 </a:t>
                      </a:r>
                      <a:endParaRPr lang="en-ZW" sz="12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W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01" marR="5290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Jan-May 2015</a:t>
                      </a:r>
                      <a:endParaRPr lang="en-ZW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01" marR="5290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Maize</a:t>
                      </a:r>
                      <a:endParaRPr lang="en-ZW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romanLcParenBoth"/>
                      </a:pPr>
                      <a:r>
                        <a:rPr lang="en-IN" sz="1200" dirty="0">
                          <a:effectLst/>
                        </a:rPr>
                        <a:t>Study which defines the international best practices on pricing capturing examples from other </a:t>
                      </a:r>
                      <a:r>
                        <a:rPr lang="en-IN" sz="1200" dirty="0" smtClean="0">
                          <a:effectLst/>
                        </a:rPr>
                        <a:t>countries</a:t>
                      </a: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ZW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romanLcParenBoth"/>
                      </a:pPr>
                      <a:r>
                        <a:rPr lang="en-IN" sz="1200" dirty="0">
                          <a:effectLst/>
                        </a:rPr>
                        <a:t>Quantifying the impact of abolition of ‘subsidies’ on  maize millers ( whether </a:t>
                      </a:r>
                      <a:r>
                        <a:rPr lang="en-IN" sz="1200" dirty="0" smtClean="0">
                          <a:effectLst/>
                        </a:rPr>
                        <a:t>we </a:t>
                      </a:r>
                      <a:r>
                        <a:rPr lang="en-IN" sz="1200" dirty="0">
                          <a:effectLst/>
                        </a:rPr>
                        <a:t>can attribute increase in prices to removal of subsidies or other factors)</a:t>
                      </a:r>
                      <a:endParaRPr lang="en-ZW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romanLcParenBoth"/>
                      </a:pPr>
                      <a:r>
                        <a:rPr lang="en-IN" sz="1200" dirty="0">
                          <a:effectLst/>
                        </a:rPr>
                        <a:t>Indexing of farmers and identifying of beneficiaries and non-beneficiaries of FRA</a:t>
                      </a:r>
                      <a:endParaRPr lang="en-ZW" sz="1200" dirty="0">
                        <a:effectLst/>
                      </a:endParaRPr>
                    </a:p>
                    <a:p>
                      <a:pPr marL="1117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 </a:t>
                      </a:r>
                      <a:endParaRPr lang="en-ZW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01" marR="5290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200" dirty="0" smtClean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</a:rPr>
                        <a:t>- Engagement </a:t>
                      </a:r>
                      <a:r>
                        <a:rPr lang="en-IN" sz="1200" baseline="0" dirty="0" smtClean="0"/>
                        <a:t>with senior </a:t>
                      </a:r>
                      <a:r>
                        <a:rPr lang="en-IN" sz="1200" baseline="0" dirty="0" err="1" smtClean="0"/>
                        <a:t>govt</a:t>
                      </a:r>
                      <a:r>
                        <a:rPr lang="en-IN" sz="1200" baseline="0" dirty="0" smtClean="0"/>
                        <a:t>, and constitutional office holders </a:t>
                      </a:r>
                      <a:r>
                        <a:rPr lang="en-IN" sz="1200" dirty="0" smtClean="0">
                          <a:effectLst/>
                        </a:rPr>
                        <a:t>on </a:t>
                      </a:r>
                      <a:r>
                        <a:rPr lang="en-IN" sz="1200" dirty="0">
                          <a:effectLst/>
                        </a:rPr>
                        <a:t>the findings of the research to identify </a:t>
                      </a:r>
                      <a:r>
                        <a:rPr lang="en-IN" sz="1200" dirty="0" smtClean="0">
                          <a:effectLst/>
                        </a:rPr>
                        <a:t>points</a:t>
                      </a:r>
                      <a:r>
                        <a:rPr lang="en-IN" sz="1200" baseline="0" dirty="0" smtClean="0">
                          <a:effectLst/>
                        </a:rPr>
                        <a:t> of entry</a:t>
                      </a:r>
                      <a:r>
                        <a:rPr lang="en-IN" sz="1200" dirty="0" smtClean="0">
                          <a:effectLst/>
                        </a:rPr>
                        <a:t> </a:t>
                      </a:r>
                      <a:r>
                        <a:rPr lang="en-IN" sz="1200" dirty="0">
                          <a:effectLst/>
                        </a:rPr>
                        <a:t>for influencing </a:t>
                      </a:r>
                      <a:r>
                        <a:rPr lang="en-IN" sz="1200" dirty="0" smtClean="0">
                          <a:effectLst/>
                        </a:rPr>
                        <a:t>policy change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2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aseline="0" dirty="0" smtClean="0">
                          <a:effectLst/>
                        </a:rPr>
                        <a:t>-Issue a discussion papers on the benefit of reforms</a:t>
                      </a:r>
                      <a:endParaRPr lang="en-ZW" sz="1200" baseline="0" dirty="0" smtClean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baseline="0" dirty="0" smtClean="0">
                          <a:effectLst/>
                        </a:rPr>
                        <a:t> </a:t>
                      </a:r>
                      <a:endParaRPr lang="en-ZW" sz="1200" dirty="0">
                        <a:effectLst/>
                      </a:endParaRPr>
                    </a:p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 </a:t>
                      </a:r>
                      <a:endParaRPr lang="en-ZW" sz="12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 </a:t>
                      </a:r>
                      <a:endParaRPr lang="en-ZW" sz="1200" dirty="0">
                        <a:effectLst/>
                      </a:endParaRPr>
                    </a:p>
                  </a:txBody>
                  <a:tcPr marL="52901" marR="5290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Governments recognise the need for considering CREW findings (suggested reforms) for relevant policy and/or practice</a:t>
                      </a:r>
                      <a:endParaRPr lang="en-ZW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01" marR="5290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511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335" y="476672"/>
            <a:ext cx="9349251" cy="648072"/>
          </a:xfrm>
        </p:spPr>
        <p:txBody>
          <a:bodyPr>
            <a:normAutofit fontScale="90000"/>
          </a:bodyPr>
          <a:lstStyle/>
          <a:p>
            <a:pPr algn="l"/>
            <a:r>
              <a:rPr lang="en-ZW" dirty="0" smtClean="0"/>
              <a:t>CONTD..</a:t>
            </a:r>
            <a:endParaRPr lang="en-ZW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502907"/>
              </p:ext>
            </p:extLst>
          </p:nvPr>
        </p:nvGraphicFramePr>
        <p:xfrm>
          <a:off x="828303" y="1340768"/>
          <a:ext cx="10441160" cy="4968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7927"/>
                <a:gridCol w="1969368"/>
                <a:gridCol w="1139661"/>
                <a:gridCol w="2646293"/>
                <a:gridCol w="2265743"/>
                <a:gridCol w="1512168"/>
              </a:tblGrid>
              <a:tr h="49685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 </a:t>
                      </a:r>
                      <a:endParaRPr lang="en-ZW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 </a:t>
                      </a:r>
                      <a:endParaRPr lang="en-ZW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 </a:t>
                      </a:r>
                      <a:endParaRPr lang="en-ZW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400" b="1" u="sng" dirty="0"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Bus Transport</a:t>
                      </a:r>
                      <a:endParaRPr lang="en-ZW" sz="1400" u="sng" dirty="0">
                        <a:solidFill>
                          <a:schemeClr val="bg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romanLcParenBoth"/>
                      </a:pPr>
                      <a:r>
                        <a:rPr lang="en-IN" sz="1400" dirty="0"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Conducting a regional analysis on </a:t>
                      </a:r>
                      <a:r>
                        <a:rPr lang="en-IN" sz="1400" dirty="0" smtClean="0"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price setting mechanisms</a:t>
                      </a:r>
                      <a:endParaRPr lang="en-ZW" sz="1400" dirty="0">
                        <a:solidFill>
                          <a:schemeClr val="bg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  <a:endParaRPr lang="en-ZW" sz="1400" dirty="0">
                        <a:solidFill>
                          <a:schemeClr val="bg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romanLcParenBoth"/>
                      </a:pPr>
                      <a:r>
                        <a:rPr lang="en-IN" sz="1400" dirty="0"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Assessing the efficacy of route rationalisation </a:t>
                      </a:r>
                      <a:endParaRPr lang="en-ZW" sz="1400" dirty="0">
                        <a:solidFill>
                          <a:schemeClr val="bg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  <a:endParaRPr lang="en-ZW" sz="1400" dirty="0">
                        <a:solidFill>
                          <a:schemeClr val="bg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  <a:endParaRPr lang="en-ZW" sz="1400" dirty="0">
                        <a:solidFill>
                          <a:schemeClr val="bg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romanLcParenBoth"/>
                      </a:pPr>
                      <a:r>
                        <a:rPr lang="en-IN" sz="1400" dirty="0"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Reviewing the regulatory framework and institutional settings of RTSA</a:t>
                      </a:r>
                      <a:endParaRPr lang="en-ZW" sz="1400" dirty="0">
                        <a:solidFill>
                          <a:schemeClr val="bg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1117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  <a:endParaRPr lang="en-ZW" sz="1400" dirty="0">
                        <a:solidFill>
                          <a:schemeClr val="bg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  <a:endParaRPr lang="en-IN" sz="1400" dirty="0" smtClean="0">
                        <a:solidFill>
                          <a:schemeClr val="bg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-Exchange  ideas with policy makers </a:t>
                      </a:r>
                      <a:r>
                        <a:rPr lang="en-IN" sz="1400" baseline="0" dirty="0" smtClean="0"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and implementers on  best practices of fare revision.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400" baseline="0" dirty="0" smtClean="0">
                        <a:solidFill>
                          <a:schemeClr val="bg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400" baseline="0" dirty="0" smtClean="0"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-Initiate debate on key identified areas of reform and  advocate for appropriate policy  implementation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W" sz="1400" dirty="0">
                        <a:solidFill>
                          <a:schemeClr val="bg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 </a:t>
                      </a:r>
                      <a:endParaRPr lang="en-ZW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247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93" y="0"/>
            <a:ext cx="9349251" cy="529128"/>
          </a:xfrm>
        </p:spPr>
        <p:txBody>
          <a:bodyPr>
            <a:normAutofit fontScale="90000"/>
          </a:bodyPr>
          <a:lstStyle/>
          <a:p>
            <a:pPr algn="l"/>
            <a:r>
              <a:rPr lang="en-ZW" dirty="0" smtClean="0"/>
              <a:t>CONTD..</a:t>
            </a:r>
            <a:endParaRPr lang="en-ZW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766853"/>
              </p:ext>
            </p:extLst>
          </p:nvPr>
        </p:nvGraphicFramePr>
        <p:xfrm>
          <a:off x="33364" y="476672"/>
          <a:ext cx="12061553" cy="6768752"/>
        </p:xfrm>
        <a:graphic>
          <a:graphicData uri="http://schemas.openxmlformats.org/drawingml/2006/table">
            <a:tbl>
              <a:tblPr firstRow="1" firstCol="1" bandRow="1"/>
              <a:tblGrid>
                <a:gridCol w="1048831"/>
                <a:gridCol w="2275000"/>
                <a:gridCol w="1316527"/>
                <a:gridCol w="3056978"/>
                <a:gridCol w="2329891"/>
                <a:gridCol w="2034326"/>
              </a:tblGrid>
              <a:tr h="67687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Dialogues</a:t>
                      </a:r>
                      <a:endParaRPr lang="en-ZW" sz="1400" b="1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Meetings </a:t>
                      </a: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with Parliamentarians and Policymakers (to discuss and brainstorm on the findings)</a:t>
                      </a:r>
                      <a:endParaRPr lang="en-ZW" sz="12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  <a:endParaRPr lang="en-ZW" sz="12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Jan-May 2015</a:t>
                      </a:r>
                      <a:endParaRPr lang="en-ZW" sz="12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  <a:endParaRPr lang="en-ZW" sz="12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romanLcParenBoth"/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Discussion on reviewing the ‘fare setting ( Pricing)’ process in bus transport in Zambia</a:t>
                      </a:r>
                      <a:endParaRPr lang="en-ZW" sz="12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6858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  <a:endParaRPr lang="en-ZW" sz="12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romanLcParenBoth"/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Lobbying for implementation of input vouchers to improve access for small scale farmers</a:t>
                      </a:r>
                      <a:endParaRPr lang="en-ZW" sz="12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  <a:endParaRPr lang="en-ZW" sz="12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6858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  <a:endParaRPr lang="en-ZW" sz="12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romanLcParenBoth"/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Discussion on ‘route rationalisation’ in bus transport </a:t>
                      </a: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sector</a:t>
                      </a:r>
                      <a:endParaRPr lang="en-ZW" sz="12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6858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  <a:endParaRPr lang="en-ZW" sz="12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romanLcParenBoth"/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Lobbying for a more transparent procurement process that will include more </a:t>
                      </a: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players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romanLcParenBoth"/>
                      </a:pPr>
                      <a:endParaRPr lang="en-IN" sz="1200" dirty="0" smtClean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romanLcParenBoth"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Better coordination  and cooperation between RTSA and Ministry of Transport through dialogue </a:t>
                      </a:r>
                      <a:endParaRPr lang="en-ZW" sz="1200" dirty="0" smtClean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romanLcParenBoth"/>
                      </a:pPr>
                      <a:endParaRPr lang="en-ZW" sz="12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  <a:endParaRPr lang="en-ZW" sz="12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  <a:endParaRPr lang="en-ZW" sz="12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-Engage with </a:t>
                      </a:r>
                      <a:r>
                        <a:rPr lang="en-IN" sz="1200" dirty="0" err="1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govt</a:t>
                      </a: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, RTSA and</a:t>
                      </a:r>
                      <a:r>
                        <a:rPr lang="en-IN" sz="1200" baseline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SH and share</a:t>
                      </a:r>
                      <a:r>
                        <a:rPr lang="en-IN" sz="1200" baseline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best practices on fare setting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200" dirty="0" smtClean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-engage</a:t>
                      </a:r>
                      <a:r>
                        <a:rPr lang="en-IN" sz="1200" baseline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with constitutional office holders and pursue implementation of policy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200" baseline="0" dirty="0" smtClean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200" baseline="0" dirty="0" smtClean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-Initiate dialogue with key SH and champions in the Maize</a:t>
                      </a:r>
                      <a:r>
                        <a:rPr lang="en-IN" sz="1200" baseline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sector  (CCPC and ZPPA) And pursue policy change</a:t>
                      </a: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  <a:endParaRPr lang="en-ZW" sz="1200" dirty="0" smtClean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-Undertaking extensive SH interactions to understand the gaps and better policy implementation outcomes</a:t>
                      </a:r>
                      <a:endParaRPr lang="en-ZW" sz="12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  <a:endParaRPr lang="en-ZW" sz="12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Governments recognise the need for considering CREW findings (suggested reforms) for relevant policy and/or practice</a:t>
                      </a:r>
                      <a:endParaRPr lang="en-ZW" sz="12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491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231" y="188640"/>
            <a:ext cx="9349251" cy="504056"/>
          </a:xfrm>
        </p:spPr>
        <p:txBody>
          <a:bodyPr>
            <a:normAutofit fontScale="90000"/>
          </a:bodyPr>
          <a:lstStyle/>
          <a:p>
            <a:pPr algn="l"/>
            <a:r>
              <a:rPr lang="en-ZW" dirty="0" smtClean="0"/>
              <a:t>Contd.</a:t>
            </a:r>
            <a:endParaRPr lang="en-ZW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1483331"/>
              </p:ext>
            </p:extLst>
          </p:nvPr>
        </p:nvGraphicFramePr>
        <p:xfrm>
          <a:off x="108223" y="764704"/>
          <a:ext cx="11593289" cy="5904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2"/>
                <a:gridCol w="2186678"/>
                <a:gridCol w="1265416"/>
                <a:gridCol w="2938297"/>
                <a:gridCol w="2239437"/>
                <a:gridCol w="1955349"/>
              </a:tblGrid>
              <a:tr h="7558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NRG-V</a:t>
                      </a:r>
                      <a:endParaRPr lang="en-ZW" sz="1200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858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Fifth Meeting of the NRG</a:t>
                      </a:r>
                      <a:endParaRPr lang="en-ZW" sz="1200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May-June, 2015</a:t>
                      </a:r>
                      <a:endParaRPr lang="en-ZW" sz="1200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858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  <a:endParaRPr lang="en-ZW" sz="1200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1-2 press coverage (countries)</a:t>
                      </a:r>
                      <a:endParaRPr lang="en-ZW" sz="120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858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  <a:endParaRPr lang="en-ZW" sz="120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</a:tr>
              <a:tr h="51488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Public information dissemination</a:t>
                      </a:r>
                      <a:endParaRPr lang="en-ZW" sz="120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romanLcParenBoth"/>
                      </a:pPr>
                      <a:r>
                        <a:rPr lang="en-IN" sz="1400" dirty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Media campaign to increase awareness and understanding about the positive impacts of competition reforms for consumers and producers</a:t>
                      </a:r>
                      <a:endParaRPr lang="en-ZW" sz="1400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Jan – Aug, 2015</a:t>
                      </a:r>
                      <a:endParaRPr lang="en-ZW" sz="1400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IN" sz="1400" baseline="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Initiate evidence based debate among SH and Market players on the findings and experiences from the study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en-ZW" sz="1400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-Interviews </a:t>
                      </a:r>
                      <a:r>
                        <a:rPr lang="en-IN" sz="1400" dirty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of </a:t>
                      </a:r>
                      <a:r>
                        <a:rPr lang="en-IN" sz="140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researchers and sector specific SH on Media</a:t>
                      </a:r>
                      <a:r>
                        <a:rPr lang="en-IN" sz="1400" baseline="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Platforms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400" baseline="0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400" baseline="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</a:t>
                      </a:r>
                      <a:r>
                        <a:rPr lang="en-ZW" sz="1400" baseline="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</a:t>
                      </a:r>
                      <a:r>
                        <a:rPr lang="en-ZW" sz="1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edia Articles (</a:t>
                      </a:r>
                      <a:r>
                        <a:rPr kumimoji="0" lang="en-Z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policy briefs, briefing papers </a:t>
                      </a:r>
                      <a:r>
                        <a:rPr kumimoji="0" lang="en-ZW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etc</a:t>
                      </a:r>
                      <a:r>
                        <a:rPr kumimoji="0" lang="en-Z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r>
                        <a:rPr lang="en-IN" sz="140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en-ZW" sz="1400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400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W" sz="140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-Press briefings on specific sector issues</a:t>
                      </a:r>
                      <a:r>
                        <a:rPr lang="en-ZW" sz="1400" baseline="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arising from the study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W" sz="1400" baseline="0" dirty="0" smtClean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W" sz="1400" baseline="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-Conducting educational plays on the benefits of competition reforms (coupled with Information brochures)</a:t>
                      </a:r>
                      <a:endParaRPr lang="en-ZW" sz="1400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Greater visibility of the CREW findings (policy reforms) resulting in bottom-up pressure</a:t>
                      </a:r>
                      <a:endParaRPr lang="en-ZW" sz="1400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892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489" y="274638"/>
            <a:ext cx="10952798" cy="634082"/>
          </a:xfrm>
        </p:spPr>
        <p:txBody>
          <a:bodyPr>
            <a:normAutofit fontScale="90000"/>
          </a:bodyPr>
          <a:lstStyle/>
          <a:p>
            <a:pPr algn="l"/>
            <a:r>
              <a:rPr lang="en-ZW" dirty="0" smtClean="0"/>
              <a:t>Possible Challenges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271" y="1052736"/>
            <a:ext cx="10952798" cy="5472608"/>
          </a:xfrm>
        </p:spPr>
        <p:txBody>
          <a:bodyPr/>
          <a:lstStyle/>
          <a:p>
            <a:r>
              <a:rPr lang="en-ZW" dirty="0" smtClean="0"/>
              <a:t>The political economy surrounding both sectors would be a challenge in implementing some activities</a:t>
            </a:r>
          </a:p>
          <a:p>
            <a:r>
              <a:rPr lang="en-ZW" dirty="0" smtClean="0"/>
              <a:t>Long procedures within the institutional systems </a:t>
            </a:r>
          </a:p>
          <a:p>
            <a:r>
              <a:rPr lang="en-ZW" dirty="0" smtClean="0"/>
              <a:t>Long legislative process for efficient policy implementation</a:t>
            </a:r>
          </a:p>
          <a:p>
            <a:endParaRPr lang="en-ZW" dirty="0" smtClean="0"/>
          </a:p>
          <a:p>
            <a:endParaRPr lang="en-ZW" dirty="0" smtClean="0"/>
          </a:p>
          <a:p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1059086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W" dirty="0" smtClean="0"/>
          </a:p>
          <a:p>
            <a:endParaRPr lang="en-ZW" dirty="0"/>
          </a:p>
          <a:p>
            <a:endParaRPr lang="en-ZW" dirty="0" smtClean="0"/>
          </a:p>
          <a:p>
            <a:endParaRPr lang="en-ZW" dirty="0"/>
          </a:p>
          <a:p>
            <a:pPr marL="137160" indent="0" algn="ctr">
              <a:buNone/>
            </a:pPr>
            <a:r>
              <a:rPr lang="en-ZW" dirty="0" smtClean="0"/>
              <a:t>ENDS…</a:t>
            </a:r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36060050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862</TotalTime>
  <Words>395</Words>
  <Application>Microsoft Office PowerPoint</Application>
  <PresentationFormat>Custom</PresentationFormat>
  <Paragraphs>114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WORK PLAN- ZAMBIA</vt:lpstr>
      <vt:lpstr>Work Plan</vt:lpstr>
      <vt:lpstr>CONTD..</vt:lpstr>
      <vt:lpstr>CONTD..</vt:lpstr>
      <vt:lpstr>Contd.</vt:lpstr>
      <vt:lpstr>Possible Challenges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PLAN- ZAMBIA</dc:title>
  <dc:creator>Fpm</dc:creator>
  <cp:lastModifiedBy>Fpm</cp:lastModifiedBy>
  <cp:revision>33</cp:revision>
  <dcterms:created xsi:type="dcterms:W3CDTF">2014-11-19T11:42:31Z</dcterms:created>
  <dcterms:modified xsi:type="dcterms:W3CDTF">2014-11-20T02:07:38Z</dcterms:modified>
</cp:coreProperties>
</file>