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notesSlides/notesSlide18.xml" ContentType="application/vnd.openxmlformats-officedocument.presentationml.notesSlide+xml"/>
  <Override PartName="/ppt/tags/tag22.xml" ContentType="application/vnd.openxmlformats-officedocument.presentationml.tags+xml"/>
  <Override PartName="/ppt/notesSlides/notesSlide19.xml" ContentType="application/vnd.openxmlformats-officedocument.presentationml.notesSlide+xml"/>
  <Override PartName="/ppt/tags/tag23.xml" ContentType="application/vnd.openxmlformats-officedocument.presentationml.tags+xml"/>
  <Override PartName="/ppt/notesSlides/notesSlide20.xml" ContentType="application/vnd.openxmlformats-officedocument.presentationml.notesSlide+xml"/>
  <Override PartName="/ppt/tags/tag24.xml" ContentType="application/vnd.openxmlformats-officedocument.presentationml.tags+xml"/>
  <Override PartName="/ppt/notesSlides/notesSlide21.xml" ContentType="application/vnd.openxmlformats-officedocument.presentationml.notesSlide+xml"/>
  <Override PartName="/ppt/tags/tag25.xml" ContentType="application/vnd.openxmlformats-officedocument.presentationml.tags+xml"/>
  <Override PartName="/ppt/notesSlides/notesSlide22.xml" ContentType="application/vnd.openxmlformats-officedocument.presentationml.notesSlide+xml"/>
  <Override PartName="/ppt/tags/tag26.xml" ContentType="application/vnd.openxmlformats-officedocument.presentationml.tags+xml"/>
  <Override PartName="/ppt/notesSlides/notesSlide23.xml" ContentType="application/vnd.openxmlformats-officedocument.presentationml.notesSlide+xml"/>
  <Override PartName="/ppt/tags/tag27.xml" ContentType="application/vnd.openxmlformats-officedocument.presentationml.tags+xml"/>
  <Override PartName="/ppt/notesSlides/notesSlide24.xml" ContentType="application/vnd.openxmlformats-officedocument.presentationml.notesSlide+xml"/>
  <Override PartName="/ppt/tags/tag28.xml" ContentType="application/vnd.openxmlformats-officedocument.presentationml.tags+xml"/>
  <Override PartName="/ppt/notesSlides/notesSlide25.xml" ContentType="application/vnd.openxmlformats-officedocument.presentationml.notesSlide+xml"/>
  <Override PartName="/ppt/tags/tag29.xml" ContentType="application/vnd.openxmlformats-officedocument.presentationml.tags+xml"/>
  <Override PartName="/ppt/notesSlides/notesSlide26.xml" ContentType="application/vnd.openxmlformats-officedocument.presentationml.notesSlide+xml"/>
  <Override PartName="/ppt/tags/tag30.xml" ContentType="application/vnd.openxmlformats-officedocument.presentationml.tags+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0" r:id="rId2"/>
  </p:sldMasterIdLst>
  <p:notesMasterIdLst>
    <p:notesMasterId r:id="rId37"/>
  </p:notesMasterIdLst>
  <p:sldIdLst>
    <p:sldId id="2147476208" r:id="rId3"/>
    <p:sldId id="2147476212" r:id="rId4"/>
    <p:sldId id="2147476199" r:id="rId5"/>
    <p:sldId id="2147476192" r:id="rId6"/>
    <p:sldId id="2147476210" r:id="rId7"/>
    <p:sldId id="2147476211" r:id="rId8"/>
    <p:sldId id="2147476207" r:id="rId9"/>
    <p:sldId id="2147476209" r:id="rId10"/>
    <p:sldId id="2147476200" r:id="rId11"/>
    <p:sldId id="2147476193" r:id="rId12"/>
    <p:sldId id="2147476213" r:id="rId13"/>
    <p:sldId id="2147476198" r:id="rId14"/>
    <p:sldId id="2147476201" r:id="rId15"/>
    <p:sldId id="2147476203" r:id="rId16"/>
    <p:sldId id="2147476214" r:id="rId17"/>
    <p:sldId id="2147476215" r:id="rId18"/>
    <p:sldId id="2147476216" r:id="rId19"/>
    <p:sldId id="2147476204" r:id="rId20"/>
    <p:sldId id="2147476217" r:id="rId21"/>
    <p:sldId id="2147476218" r:id="rId22"/>
    <p:sldId id="2147476219" r:id="rId23"/>
    <p:sldId id="2147476221" r:id="rId24"/>
    <p:sldId id="2147476225" r:id="rId25"/>
    <p:sldId id="2147476202" r:id="rId26"/>
    <p:sldId id="2147476222" r:id="rId27"/>
    <p:sldId id="2147476205" r:id="rId28"/>
    <p:sldId id="2147476223" r:id="rId29"/>
    <p:sldId id="2147476224" r:id="rId30"/>
    <p:sldId id="2147476229" r:id="rId31"/>
    <p:sldId id="2147476231" r:id="rId32"/>
    <p:sldId id="2147476230" r:id="rId33"/>
    <p:sldId id="2147476228" r:id="rId34"/>
    <p:sldId id="2147476227" r:id="rId35"/>
    <p:sldId id="2147476226"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077D15-6F6D-9F56-D946-02877E1BB010}" name="Tasmita Sengupta" initials="TSE" userId="Tasmita Sengupta" providerId="None"/>
  <p188:author id="{4EC70F22-B855-0F72-E29D-337D11120CB7}" name="Niyati  Agrawal" initials="NA" userId="S::niyati@fedev.org::d29a87fd-234b-486d-a850-3fdb698e2111" providerId="AD"/>
  <p188:author id="{EFA49129-AC3C-1CAB-8CD5-C8A283979D85}" name="A" initials="a" userId="A" providerId="None"/>
  <p188:author id="{653A158C-5E42-18DF-1F4B-C1D888A69826}" name="Vranda Singhal" initials="VS" userId="S::Vranda@fedev.org::a582813c-9416-49ed-b6e0-260f6804e8c4" providerId="AD"/>
  <p188:author id="{5AC860A9-67E8-7F1D-7CC2-06E4DFCECEE9}" name="Sarthak Thapliyal" initials="ST" userId="S::Sarthak@fedev.org::0f44cdf1-34ff-45ac-a407-faba09a7abf2" providerId="AD"/>
  <p188:author id="{8FE915F0-0617-8DD2-A89C-C99673C70FA6}" name="Namita Aggarwal" initials="NA" userId="S::namita@fedev.org::3b5a8c50-4155-472f-8356-85ffcdc0be7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F6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8/10/relationships/authors" Targe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22D38-1202-4B4A-88D7-0B3FD7753F5D}" type="datetimeFigureOut">
              <a:rPr lang="en-IN" smtClean="0"/>
              <a:t>06-08-2025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9A90F-233F-44BA-8B17-DC934D864CA1}" type="slidenum">
              <a:rPr lang="en-IN" smtClean="0"/>
              <a:t>‹#›</a:t>
            </a:fld>
            <a:endParaRPr lang="en-IN"/>
          </a:p>
        </p:txBody>
      </p:sp>
    </p:spTree>
    <p:extLst>
      <p:ext uri="{BB962C8B-B14F-4D97-AF65-F5344CB8AC3E}">
        <p14:creationId xmlns:p14="http://schemas.microsoft.com/office/powerpoint/2010/main" val="180726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539A90F-233F-44BA-8B17-DC934D864CA1}" type="slidenum">
              <a:rPr lang="en-IN" smtClean="0"/>
              <a:t>1</a:t>
            </a:fld>
            <a:endParaRPr lang="en-IN"/>
          </a:p>
        </p:txBody>
      </p:sp>
    </p:spTree>
    <p:extLst>
      <p:ext uri="{BB962C8B-B14F-4D97-AF65-F5344CB8AC3E}">
        <p14:creationId xmlns:p14="http://schemas.microsoft.com/office/powerpoint/2010/main" val="549571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DC94F-8B90-F372-18DD-DBBD088BF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0FCA44-326D-2701-3876-08C483ABCC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6FA82-7DE8-6864-107A-A041F93419E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EE75A5B-1CEE-F07E-E93C-DCBABC51D39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264566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D5125-CF05-A6C6-1D9E-AB1CF19AFF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25CB74-D3C2-4652-9CB8-7B2C9EC92C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F3D846-0F27-73EC-6FD9-4B8509EF998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DE98D62-28BB-C947-B672-DCC155D428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665497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F320E-E7A9-BE03-BCCC-5463D6A093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2CC6B-1D7C-7751-270D-EF2966A6E0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D7BBC3-B805-B542-0078-FFE8815D2B2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CFC128B-DC78-F90D-5D38-7F3A37AB96E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349500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39948-396B-8D9B-3F96-5B8CB4B956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4AB6EE-9127-171E-EFDB-1BFD65B715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CAC77B-32AE-C9B0-ECD8-7057FB2CF1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E61D695-6A0F-457D-3BFE-FEA589115B9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96263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4F383-D98D-DD13-A496-DD6A3FA35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6F079-5490-96D3-7E44-BA5F66E3A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795179-6371-DF69-2D16-62E3A3F53F5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E9AB9C-9FBC-4512-0F4F-7A37B53F0C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844134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483C8-CC55-AE53-0224-61E3E4440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449E3-0DB0-BCC3-2852-E4481BF6C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6716D5-2C7D-454C-6BCC-51CFBB00CAD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3AF63F7-EDCC-651C-D385-12E31E27A51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3685904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2E8C4-1007-E7F9-6438-BEBDD9FCCD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AD6B1-58FA-8F08-DE5B-259D38838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D5E48-1A59-611A-4411-204C90F4046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A8B60D7-23CF-8CD2-09DC-E9E54A521F4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2690499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03AB1-41C2-08BE-534F-79CF1ED9C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0C947-1508-4138-6D7F-18B4977631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76768-F37B-FAEB-2721-6480AB1BC6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151178A-F862-09E8-1933-58C1B66E73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8966934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46EC8-A826-EE4E-DB2D-7A1FAA2736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3B9757-65EA-F1C1-8E5B-08609C3CC0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F00590-BAFD-CFEE-86B7-A46C5AD922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A80F922-0270-D656-19DC-236C77A0966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403578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84CFF-4A40-944A-40EE-B014A34481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0067EC-EACC-7BD0-5CE6-2DEE6161C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65AAFE-48A4-0ED2-3A81-BAECE5026B0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1891352-8655-9665-9591-FBEDB5640C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07221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10D71-DDFB-14D3-6B34-7C7F791239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624AE-9A0A-19B5-5155-864E387D8A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4280EA-5888-3DC2-AEF1-026F64BDE5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211105-D05B-6C2E-0E58-32D94F6C17C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320244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729AE-4383-6D48-4F2C-B6FD18B03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8BD5C5-AEE1-D440-9D31-1E314B1379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08F24C-EBF4-91FE-23DB-5345DFA0410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8566C15-5182-DAC6-A48A-B58B4DE974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520924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EB054-270B-8878-D4D3-89D7A7B24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FC7797-ABFA-53E2-0C15-7D9A4AD13D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40E991-5610-C460-8120-7D425A628D9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DB7C397-8EEF-BBDA-6241-6827694BC5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5015992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C245E-4950-6073-80A8-BD0A37C22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B91AE6-9F39-37ED-C8F1-A96C282DFA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452A9-A314-F636-98F1-D54A4428845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B73E1B-A2BB-4203-ABD0-CB7BDACA83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633260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56300-6F80-2F9D-7347-02E4D4752B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5BD88-5D82-5E2C-4292-988C7ECDA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D03DF1-9992-FE73-7D50-46655065137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741534-3015-EF20-2AF3-980590A08B1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5326350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242BA-2865-B8F3-9101-2851EB8F7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7CCD72-81ED-B2BA-C2D7-456EB1CAA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CA9E27-179B-26B3-9D11-126F0B3952C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02126DE-E449-D851-0DC0-23E0ED03282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0464594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3B18F-CDCF-B15E-3A3E-9FE708DAD2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5523B-2435-CEE2-6C7D-FD0FE67D1C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7A0E98-0D32-36DF-F8F5-65FBB94476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9E0A1B-3F83-C9AD-E339-2A2C8B73E6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3318760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62FF3-8911-3209-0AB2-425900BD0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490550-F9FA-5D63-4827-91951FEEFA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1F5138-B74C-41C8-584D-05C39F4D004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ADFB986-C595-9D6E-229F-89082D40D5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6403570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9659E-75EE-064B-490C-244FA584B3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AF0DD1-D71E-1BC7-6F94-25B8D1579A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9241A9-157F-64FA-143C-3268F8BC4EB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5E356D-7962-688C-F250-C8CBBFBA870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107533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C750E-FC0C-79E4-F8C6-851746BF6E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8DE414-8F2D-E25D-8BAF-3F151E6B1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3C73B5-3FB1-B98D-027F-9065729E6F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109250-AFE6-3D22-E5EF-F62231E670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531407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C538-F917-B290-6F04-897EF3325D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0CA6F-795B-6C31-24CD-B3DABEC9CB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CA9B4A-C4F8-B131-F13B-C495E11E829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6556B74-BC5C-EE09-D8BA-5FDEA8B185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885777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56D73-8C24-1C99-E794-27C28799D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A91E23-F2BC-F2E7-BBEA-33FB48DF04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61B877-0411-0183-F387-61250FBB73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F14EBA2-E3C1-3C4F-C85A-C16175985DD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2478473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BF3C4-A096-78D4-FEDA-4C5D9D9F5C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8F3F7E-5652-D236-F0B8-BC881EE75F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A680A7-91DC-E188-AA0D-88C94CFFCD9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56074D2-08E3-B272-1C3F-16BDFE54207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14347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22F35-92D7-62BB-EC79-19F9E8EA8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37983-7D51-6CF0-E916-8816A4287B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C0263B-CEF6-805B-178C-4DC808CFDF1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A019DE2-676D-5569-B1C1-479D7E128FF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020826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89CFD-6B0B-529C-9562-886D197782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8E7E29-CEED-012D-A1DD-A7905D3A7E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4131BA-D35D-7CDE-6685-C546A064A89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B604895-AE36-8150-CAC8-AE89EBB9B55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3426574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42BB4-2506-CA40-DF93-891DAF89C0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3F266A-F66C-6A72-F92B-9B204B12E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13FE14-6B30-8F51-3B9A-5B84B7E767E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E985EDB-9FFF-A13E-07F2-2D33910885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ECE841-EB55-48E6-9EC9-72C0EDABE22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387989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3.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4.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0" name="Content Placeholder 19">
            <a:extLst>
              <a:ext uri="{FF2B5EF4-FFF2-40B4-BE49-F238E27FC236}">
                <a16:creationId xmlns:a16="http://schemas.microsoft.com/office/drawing/2014/main" id="{6C478B8D-2FC8-4A84-82C3-BD12753CC631}"/>
              </a:ext>
            </a:extLst>
          </p:cNvPr>
          <p:cNvSpPr>
            <a:spLocks noGrp="1"/>
          </p:cNvSpPr>
          <p:nvPr>
            <p:ph sz="quarter" idx="13" hasCustomPrompt="1"/>
          </p:nvPr>
        </p:nvSpPr>
        <p:spPr>
          <a:xfrm>
            <a:off x="545546" y="6026452"/>
            <a:ext cx="2713365" cy="260051"/>
          </a:xfrm>
          <a:prstGeom prst="rect">
            <a:avLst/>
          </a:prstGeom>
        </p:spPr>
        <p:txBody>
          <a:bodyPr lIns="0" tIns="0" rIns="0" bIns="0" anchor="t" anchorCtr="0">
            <a:normAutofit/>
          </a:bodyPr>
          <a:lstStyle>
            <a:lvl1pPr marL="0" indent="0" algn="l" defTabSz="914377" rtl="0" eaLnBrk="1" latinLnBrk="0" hangingPunct="1">
              <a:spcBef>
                <a:spcPct val="20000"/>
              </a:spcBef>
              <a:spcAft>
                <a:spcPts val="0"/>
              </a:spcAft>
              <a:buNone/>
              <a:defRPr lang="en-GB" sz="1200" kern="1200" dirty="0">
                <a:solidFill>
                  <a:schemeClr val="accent1"/>
                </a:solidFill>
                <a:latin typeface="Arial" pitchFamily="34" charset="0"/>
                <a:ea typeface="+mn-ea"/>
                <a:cs typeface="Arial" pitchFamily="34" charset="0"/>
              </a:defRPr>
            </a:lvl1pPr>
          </a:lstStyle>
          <a:p>
            <a:pPr lvl="0"/>
            <a:r>
              <a:rPr lang="en-US"/>
              <a:t>Date </a:t>
            </a:r>
          </a:p>
        </p:txBody>
      </p:sp>
      <p:sp>
        <p:nvSpPr>
          <p:cNvPr id="11" name="Content Placeholder 16">
            <a:extLst>
              <a:ext uri="{FF2B5EF4-FFF2-40B4-BE49-F238E27FC236}">
                <a16:creationId xmlns:a16="http://schemas.microsoft.com/office/drawing/2014/main" id="{86B11A33-40C0-40CC-86EB-A3D9C6C8F29A}"/>
              </a:ext>
            </a:extLst>
          </p:cNvPr>
          <p:cNvSpPr>
            <a:spLocks noGrp="1"/>
          </p:cNvSpPr>
          <p:nvPr>
            <p:ph sz="quarter" idx="12" hasCustomPrompt="1"/>
          </p:nvPr>
        </p:nvSpPr>
        <p:spPr>
          <a:xfrm>
            <a:off x="545545" y="5372314"/>
            <a:ext cx="7636127" cy="439737"/>
          </a:xfrm>
          <a:prstGeom prst="rect">
            <a:avLst/>
          </a:prstGeom>
        </p:spPr>
        <p:txBody>
          <a:bodyPr lIns="0" tIns="0" rIns="0" bIns="0" anchor="ctr" anchorCtr="0">
            <a:normAutofit/>
          </a:bodyPr>
          <a:lstStyle>
            <a:lvl1pPr marL="0" indent="0" algn="l" defTabSz="914377" rtl="0" eaLnBrk="1" latinLnBrk="0" hangingPunct="1">
              <a:spcBef>
                <a:spcPct val="20000"/>
              </a:spcBef>
              <a:spcAft>
                <a:spcPts val="0"/>
              </a:spcAft>
              <a:buFont typeface="Arial" pitchFamily="34" charset="0"/>
              <a:buNone/>
              <a:defRPr lang="en-GB" sz="2200" kern="1200" dirty="0">
                <a:solidFill>
                  <a:schemeClr val="accent1"/>
                </a:solidFill>
                <a:latin typeface="Arial" pitchFamily="34" charset="0"/>
                <a:ea typeface="+mn-ea"/>
                <a:cs typeface="Arial" pitchFamily="34" charset="0"/>
              </a:defRPr>
            </a:lvl1pPr>
          </a:lstStyle>
          <a:p>
            <a:pPr lvl="0"/>
            <a:r>
              <a:rPr lang="en-GB"/>
              <a:t>Company name</a:t>
            </a:r>
          </a:p>
        </p:txBody>
      </p:sp>
      <p:sp>
        <p:nvSpPr>
          <p:cNvPr id="15" name="Content Placeholder 14">
            <a:extLst>
              <a:ext uri="{FF2B5EF4-FFF2-40B4-BE49-F238E27FC236}">
                <a16:creationId xmlns:a16="http://schemas.microsoft.com/office/drawing/2014/main" id="{A015E54A-26ED-4C42-88F8-27190511E908}"/>
              </a:ext>
            </a:extLst>
          </p:cNvPr>
          <p:cNvSpPr>
            <a:spLocks noGrp="1"/>
          </p:cNvSpPr>
          <p:nvPr>
            <p:ph sz="quarter" idx="11" hasCustomPrompt="1"/>
          </p:nvPr>
        </p:nvSpPr>
        <p:spPr>
          <a:xfrm>
            <a:off x="545545" y="4888461"/>
            <a:ext cx="7637137" cy="419100"/>
          </a:xfrm>
          <a:prstGeom prst="rect">
            <a:avLst/>
          </a:prstGeom>
        </p:spPr>
        <p:txBody>
          <a:bodyPr lIns="0" tIns="0" rIns="0" bIns="0" anchor="ctr" anchorCtr="0"/>
          <a:lstStyle>
            <a:lvl1pPr marL="0" indent="0">
              <a:spcAft>
                <a:spcPts val="0"/>
              </a:spcAft>
              <a:buNone/>
              <a:defRPr lang="en-US" sz="3200" b="1" kern="1200" baseline="0" dirty="0" smtClean="0">
                <a:solidFill>
                  <a:schemeClr val="accent1"/>
                </a:solidFill>
                <a:latin typeface="+mn-lt"/>
                <a:ea typeface="+mj-ea"/>
                <a:cs typeface="Arial" pitchFamily="34" charset="0"/>
              </a:defRPr>
            </a:lvl1pPr>
          </a:lstStyle>
          <a:p>
            <a:pPr lvl="0"/>
            <a:r>
              <a:rPr lang="en-US"/>
              <a:t>TITLE </a:t>
            </a:r>
          </a:p>
        </p:txBody>
      </p:sp>
      <p:sp>
        <p:nvSpPr>
          <p:cNvPr id="16" name="Picture Placeholder 4">
            <a:extLst>
              <a:ext uri="{FF2B5EF4-FFF2-40B4-BE49-F238E27FC236}">
                <a16:creationId xmlns:a16="http://schemas.microsoft.com/office/drawing/2014/main" id="{151BD18A-8829-4DB2-9414-24AD1BAF8CA4}"/>
              </a:ext>
            </a:extLst>
          </p:cNvPr>
          <p:cNvSpPr>
            <a:spLocks noGrp="1"/>
          </p:cNvSpPr>
          <p:nvPr>
            <p:ph type="pic" sz="quarter" idx="10"/>
          </p:nvPr>
        </p:nvSpPr>
        <p:spPr>
          <a:xfrm>
            <a:off x="2" y="124464"/>
            <a:ext cx="12191999" cy="4467225"/>
          </a:xfrm>
          <a:prstGeom prst="rect">
            <a:avLst/>
          </a:prstGeom>
        </p:spPr>
        <p:txBody>
          <a:bodyPr/>
          <a:lstStyle>
            <a:lvl1pPr marL="0" indent="0">
              <a:buNone/>
              <a:defRPr/>
            </a:lvl1pPr>
          </a:lstStyle>
          <a:p>
            <a:endParaRPr lang="en-GB"/>
          </a:p>
        </p:txBody>
      </p:sp>
      <p:sp>
        <p:nvSpPr>
          <p:cNvPr id="4" name="Rectangle 3">
            <a:extLst>
              <a:ext uri="{FF2B5EF4-FFF2-40B4-BE49-F238E27FC236}">
                <a16:creationId xmlns:a16="http://schemas.microsoft.com/office/drawing/2014/main" id="{439CB330-E19A-4937-8484-489B65F947D2}"/>
              </a:ext>
            </a:extLst>
          </p:cNvPr>
          <p:cNvSpPr/>
          <p:nvPr userDrawn="1"/>
        </p:nvSpPr>
        <p:spPr>
          <a:xfrm>
            <a:off x="545543" y="6305551"/>
            <a:ext cx="1627048" cy="187424"/>
          </a:xfrm>
          <a:prstGeom prst="rect">
            <a:avLst/>
          </a:prstGeom>
        </p:spPr>
        <p:txBody>
          <a:bodyPr wrap="none" lIns="0" tIns="0" rIns="0" bIns="0">
            <a:spAutoFit/>
          </a:bodyPr>
          <a:lstStyle/>
          <a:p>
            <a:pPr marL="0" lvl="0" indent="0" algn="l" defTabSz="914377" rtl="0" eaLnBrk="1" latinLnBrk="0" hangingPunct="1">
              <a:lnSpc>
                <a:spcPct val="110000"/>
              </a:lnSpc>
              <a:spcBef>
                <a:spcPct val="20000"/>
              </a:spcBef>
              <a:spcAft>
                <a:spcPts val="0"/>
              </a:spcAft>
              <a:buFont typeface="Arial" pitchFamily="34" charset="0"/>
              <a:buNone/>
            </a:pPr>
            <a:r>
              <a:rPr lang="en-US" sz="1200" kern="1200">
                <a:solidFill>
                  <a:schemeClr val="accent1"/>
                </a:solidFill>
                <a:latin typeface="Arial" pitchFamily="34" charset="0"/>
                <a:ea typeface="+mn-ea"/>
                <a:cs typeface="Arial" pitchFamily="34" charset="0"/>
              </a:rPr>
              <a:t>Private and Confidential</a:t>
            </a:r>
            <a:endParaRPr lang="en-GB" sz="1200" kern="1200">
              <a:solidFill>
                <a:schemeClr val="accent1"/>
              </a:solidFill>
              <a:latin typeface="Arial" pitchFamily="34" charset="0"/>
              <a:ea typeface="+mn-ea"/>
              <a:cs typeface="Arial" pitchFamily="34" charset="0"/>
            </a:endParaRPr>
          </a:p>
        </p:txBody>
      </p:sp>
      <p:sp>
        <p:nvSpPr>
          <p:cNvPr id="14" name="Rectangle 11">
            <a:extLst>
              <a:ext uri="{FF2B5EF4-FFF2-40B4-BE49-F238E27FC236}">
                <a16:creationId xmlns:a16="http://schemas.microsoft.com/office/drawing/2014/main" id="{E016066A-B6D2-4FDD-BB04-EB4F2EB4AA6F}"/>
              </a:ext>
            </a:extLst>
          </p:cNvPr>
          <p:cNvSpPr/>
          <p:nvPr userDrawn="1"/>
        </p:nvSpPr>
        <p:spPr>
          <a:xfrm>
            <a:off x="0" y="-4157"/>
            <a:ext cx="8928296" cy="12166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85598 w 6289039"/>
              <a:gd name="connsiteY2" fmla="*/ 117190 h 117190"/>
              <a:gd name="connsiteX3" fmla="*/ 0 w 6289039"/>
              <a:gd name="connsiteY3" fmla="*/ 117190 h 117190"/>
              <a:gd name="connsiteX4" fmla="*/ 0 w 6289039"/>
              <a:gd name="connsiteY4" fmla="*/ 0 h 117190"/>
              <a:gd name="connsiteX0" fmla="*/ 0 w 6139483"/>
              <a:gd name="connsiteY0" fmla="*/ 0 h 117190"/>
              <a:gd name="connsiteX1" fmla="*/ 6139483 w 6139483"/>
              <a:gd name="connsiteY1" fmla="*/ 0 h 117190"/>
              <a:gd name="connsiteX2" fmla="*/ 6085598 w 6139483"/>
              <a:gd name="connsiteY2" fmla="*/ 117190 h 117190"/>
              <a:gd name="connsiteX3" fmla="*/ 0 w 6139483"/>
              <a:gd name="connsiteY3" fmla="*/ 117190 h 117190"/>
              <a:gd name="connsiteX4" fmla="*/ 0 w 6139483"/>
              <a:gd name="connsiteY4" fmla="*/ 0 h 117190"/>
              <a:gd name="connsiteX0" fmla="*/ 0 w 6139483"/>
              <a:gd name="connsiteY0" fmla="*/ 0 h 117190"/>
              <a:gd name="connsiteX1" fmla="*/ 6139483 w 6139483"/>
              <a:gd name="connsiteY1" fmla="*/ 0 h 117190"/>
              <a:gd name="connsiteX2" fmla="*/ 6046155 w 6139483"/>
              <a:gd name="connsiteY2" fmla="*/ 117190 h 117190"/>
              <a:gd name="connsiteX3" fmla="*/ 0 w 6139483"/>
              <a:gd name="connsiteY3" fmla="*/ 117190 h 117190"/>
              <a:gd name="connsiteX4" fmla="*/ 0 w 6139483"/>
              <a:gd name="connsiteY4" fmla="*/ 0 h 117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9483" h="117190">
                <a:moveTo>
                  <a:pt x="0" y="0"/>
                </a:moveTo>
                <a:lnTo>
                  <a:pt x="6139483" y="0"/>
                </a:lnTo>
                <a:lnTo>
                  <a:pt x="6046155" y="117190"/>
                </a:lnTo>
                <a:lnTo>
                  <a:pt x="0" y="11719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17" name="Rectangle 11">
            <a:extLst>
              <a:ext uri="{FF2B5EF4-FFF2-40B4-BE49-F238E27FC236}">
                <a16:creationId xmlns:a16="http://schemas.microsoft.com/office/drawing/2014/main" id="{09A1BD8D-61B3-4AFF-B7E2-0303D245624A}"/>
              </a:ext>
            </a:extLst>
          </p:cNvPr>
          <p:cNvSpPr/>
          <p:nvPr userDrawn="1"/>
        </p:nvSpPr>
        <p:spPr>
          <a:xfrm>
            <a:off x="8950884" y="-4157"/>
            <a:ext cx="3234864" cy="12358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645618 w 6934657"/>
              <a:gd name="connsiteY0" fmla="*/ 0 h 124810"/>
              <a:gd name="connsiteX1" fmla="*/ 6934657 w 6934657"/>
              <a:gd name="connsiteY1" fmla="*/ 0 h 124810"/>
              <a:gd name="connsiteX2" fmla="*/ 6678625 w 6934657"/>
              <a:gd name="connsiteY2" fmla="*/ 117190 h 124810"/>
              <a:gd name="connsiteX3" fmla="*/ 0 w 6934657"/>
              <a:gd name="connsiteY3" fmla="*/ 124810 h 124810"/>
              <a:gd name="connsiteX4" fmla="*/ 645618 w 6934657"/>
              <a:gd name="connsiteY4" fmla="*/ 0 h 124810"/>
              <a:gd name="connsiteX0" fmla="*/ 645618 w 6934657"/>
              <a:gd name="connsiteY0" fmla="*/ 0 h 124810"/>
              <a:gd name="connsiteX1" fmla="*/ 6934657 w 6934657"/>
              <a:gd name="connsiteY1" fmla="*/ 0 h 124810"/>
              <a:gd name="connsiteX2" fmla="*/ 6903188 w 6934657"/>
              <a:gd name="connsiteY2" fmla="*/ 109570 h 124810"/>
              <a:gd name="connsiteX3" fmla="*/ 0 w 6934657"/>
              <a:gd name="connsiteY3" fmla="*/ 124810 h 124810"/>
              <a:gd name="connsiteX4" fmla="*/ 645618 w 6934657"/>
              <a:gd name="connsiteY4" fmla="*/ 0 h 124810"/>
              <a:gd name="connsiteX0" fmla="*/ 526319 w 6815358"/>
              <a:gd name="connsiteY0" fmla="*/ 0 h 124810"/>
              <a:gd name="connsiteX1" fmla="*/ 6815358 w 6815358"/>
              <a:gd name="connsiteY1" fmla="*/ 0 h 124810"/>
              <a:gd name="connsiteX2" fmla="*/ 6783889 w 6815358"/>
              <a:gd name="connsiteY2" fmla="*/ 109570 h 124810"/>
              <a:gd name="connsiteX3" fmla="*/ 0 w 6815358"/>
              <a:gd name="connsiteY3" fmla="*/ 124810 h 124810"/>
              <a:gd name="connsiteX4" fmla="*/ 526319 w 6815358"/>
              <a:gd name="connsiteY4" fmla="*/ 0 h 124810"/>
              <a:gd name="connsiteX0" fmla="*/ 491231 w 6780270"/>
              <a:gd name="connsiteY0" fmla="*/ 0 h 124810"/>
              <a:gd name="connsiteX1" fmla="*/ 6780270 w 6780270"/>
              <a:gd name="connsiteY1" fmla="*/ 0 h 124810"/>
              <a:gd name="connsiteX2" fmla="*/ 6748801 w 6780270"/>
              <a:gd name="connsiteY2" fmla="*/ 109570 h 124810"/>
              <a:gd name="connsiteX3" fmla="*/ 0 w 6780270"/>
              <a:gd name="connsiteY3" fmla="*/ 124810 h 124810"/>
              <a:gd name="connsiteX4" fmla="*/ 491231 w 6780270"/>
              <a:gd name="connsiteY4" fmla="*/ 0 h 124810"/>
              <a:gd name="connsiteX0" fmla="*/ 491231 w 6823656"/>
              <a:gd name="connsiteY0" fmla="*/ 0 h 124810"/>
              <a:gd name="connsiteX1" fmla="*/ 6780270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716440 w 7042906"/>
              <a:gd name="connsiteY0" fmla="*/ 0 h 130248"/>
              <a:gd name="connsiteX1" fmla="*/ 7042906 w 7042906"/>
              <a:gd name="connsiteY1" fmla="*/ 0 h 130248"/>
              <a:gd name="connsiteX2" fmla="*/ 7034830 w 7042906"/>
              <a:gd name="connsiteY2" fmla="*/ 125445 h 130248"/>
              <a:gd name="connsiteX3" fmla="*/ 0 w 7042906"/>
              <a:gd name="connsiteY3" fmla="*/ 130248 h 130248"/>
              <a:gd name="connsiteX4" fmla="*/ 716440 w 7042906"/>
              <a:gd name="connsiteY4" fmla="*/ 0 h 130248"/>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338885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338885 w 6923678"/>
              <a:gd name="connsiteY4" fmla="*/ 0 h 130248"/>
              <a:gd name="connsiteX0" fmla="*/ 269335 w 6854128"/>
              <a:gd name="connsiteY0" fmla="*/ 0 h 132287"/>
              <a:gd name="connsiteX1" fmla="*/ 6854128 w 6854128"/>
              <a:gd name="connsiteY1" fmla="*/ 0 h 132287"/>
              <a:gd name="connsiteX2" fmla="*/ 6846052 w 6854128"/>
              <a:gd name="connsiteY2" fmla="*/ 125445 h 132287"/>
              <a:gd name="connsiteX3" fmla="*/ 0 w 6854128"/>
              <a:gd name="connsiteY3" fmla="*/ 132287 h 132287"/>
              <a:gd name="connsiteX4" fmla="*/ 269335 w 6854128"/>
              <a:gd name="connsiteY4" fmla="*/ 0 h 132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4128" h="132287">
                <a:moveTo>
                  <a:pt x="269335" y="0"/>
                </a:moveTo>
                <a:lnTo>
                  <a:pt x="6854128" y="0"/>
                </a:lnTo>
                <a:cubicBezTo>
                  <a:pt x="6838570" y="118015"/>
                  <a:pt x="6854592" y="85535"/>
                  <a:pt x="6846052" y="125445"/>
                </a:cubicBezTo>
                <a:lnTo>
                  <a:pt x="0" y="132287"/>
                </a:lnTo>
                <a:lnTo>
                  <a:pt x="26933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grpSp>
        <p:nvGrpSpPr>
          <p:cNvPr id="13" name="Google Shape;68;p1">
            <a:extLst>
              <a:ext uri="{FF2B5EF4-FFF2-40B4-BE49-F238E27FC236}">
                <a16:creationId xmlns:a16="http://schemas.microsoft.com/office/drawing/2014/main" id="{A203EB7D-6968-881E-275D-4161B62E10C7}"/>
              </a:ext>
            </a:extLst>
          </p:cNvPr>
          <p:cNvGrpSpPr/>
          <p:nvPr/>
        </p:nvGrpSpPr>
        <p:grpSpPr>
          <a:xfrm>
            <a:off x="9189686" y="5920743"/>
            <a:ext cx="947719" cy="731520"/>
            <a:chOff x="2816956" y="2559051"/>
            <a:chExt cx="2254122" cy="1739902"/>
          </a:xfrm>
        </p:grpSpPr>
        <p:sp>
          <p:nvSpPr>
            <p:cNvPr id="52" name="Google Shape;69;p1">
              <a:extLst>
                <a:ext uri="{FF2B5EF4-FFF2-40B4-BE49-F238E27FC236}">
                  <a16:creationId xmlns:a16="http://schemas.microsoft.com/office/drawing/2014/main" id="{7D305800-C4B8-8571-CD2E-811087AE3651}"/>
                </a:ext>
              </a:extLst>
            </p:cNvPr>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3" name="Google Shape;70;p1">
              <a:extLst>
                <a:ext uri="{FF2B5EF4-FFF2-40B4-BE49-F238E27FC236}">
                  <a16:creationId xmlns:a16="http://schemas.microsoft.com/office/drawing/2014/main" id="{4B630CB0-1C07-270F-FBC0-37CAD4F40D36}"/>
                </a:ext>
              </a:extLst>
            </p:cNvPr>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4" name="Google Shape;71;p1">
              <a:extLst>
                <a:ext uri="{FF2B5EF4-FFF2-40B4-BE49-F238E27FC236}">
                  <a16:creationId xmlns:a16="http://schemas.microsoft.com/office/drawing/2014/main" id="{7B721836-06F8-3ED5-40D4-41A7FECA19D7}"/>
                </a:ext>
              </a:extLst>
            </p:cNvPr>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5" name="Google Shape;72;p1">
              <a:extLst>
                <a:ext uri="{FF2B5EF4-FFF2-40B4-BE49-F238E27FC236}">
                  <a16:creationId xmlns:a16="http://schemas.microsoft.com/office/drawing/2014/main" id="{C5FC3D28-A1BB-CB3C-9AFB-80F0B4A935BD}"/>
                </a:ext>
              </a:extLst>
            </p:cNvPr>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6" name="Google Shape;73;p1">
              <a:extLst>
                <a:ext uri="{FF2B5EF4-FFF2-40B4-BE49-F238E27FC236}">
                  <a16:creationId xmlns:a16="http://schemas.microsoft.com/office/drawing/2014/main" id="{4ED0C905-3A2F-E4DD-9118-ACEEB7AFD829}"/>
                </a:ext>
              </a:extLst>
            </p:cNvPr>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grpSp>
        <p:nvGrpSpPr>
          <p:cNvPr id="18" name="Google Shape;77;p1">
            <a:extLst>
              <a:ext uri="{FF2B5EF4-FFF2-40B4-BE49-F238E27FC236}">
                <a16:creationId xmlns:a16="http://schemas.microsoft.com/office/drawing/2014/main" id="{0CD4C4DE-53EA-FB40-6E2F-CDF10E3575A7}"/>
              </a:ext>
            </a:extLst>
          </p:cNvPr>
          <p:cNvGrpSpPr/>
          <p:nvPr/>
        </p:nvGrpSpPr>
        <p:grpSpPr>
          <a:xfrm>
            <a:off x="10255866" y="5935550"/>
            <a:ext cx="1691081" cy="666364"/>
            <a:chOff x="5352833" y="2594269"/>
            <a:chExt cx="4022188" cy="1584930"/>
          </a:xfrm>
        </p:grpSpPr>
        <p:sp>
          <p:nvSpPr>
            <p:cNvPr id="20" name="Google Shape;78;p1">
              <a:extLst>
                <a:ext uri="{FF2B5EF4-FFF2-40B4-BE49-F238E27FC236}">
                  <a16:creationId xmlns:a16="http://schemas.microsoft.com/office/drawing/2014/main" id="{C4DED580-0D2D-CC1B-262F-F187A40785B2}"/>
                </a:ext>
              </a:extLst>
            </p:cNvPr>
            <p:cNvSpPr/>
            <p:nvPr/>
          </p:nvSpPr>
          <p:spPr>
            <a:xfrm>
              <a:off x="5359880" y="2601316"/>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1" name="Google Shape;79;p1">
              <a:extLst>
                <a:ext uri="{FF2B5EF4-FFF2-40B4-BE49-F238E27FC236}">
                  <a16:creationId xmlns:a16="http://schemas.microsoft.com/office/drawing/2014/main" id="{D43FFFA6-ABAB-3E41-73F6-2D0569FB2470}"/>
                </a:ext>
              </a:extLst>
            </p:cNvPr>
            <p:cNvSpPr/>
            <p:nvPr/>
          </p:nvSpPr>
          <p:spPr>
            <a:xfrm>
              <a:off x="5634597" y="2594269"/>
              <a:ext cx="373340" cy="373340"/>
            </a:xfrm>
            <a:custGeom>
              <a:avLst/>
              <a:gdLst/>
              <a:ahLst/>
              <a:cxnLst/>
              <a:rect l="l" t="t" r="r" b="b"/>
              <a:pathLst>
                <a:path w="662" h="657" extrusionOk="0">
                  <a:moveTo>
                    <a:pt x="567" y="328"/>
                  </a:moveTo>
                  <a:cubicBezTo>
                    <a:pt x="567" y="294"/>
                    <a:pt x="562" y="261"/>
                    <a:pt x="551" y="231"/>
                  </a:cubicBezTo>
                  <a:cubicBezTo>
                    <a:pt x="539" y="201"/>
                    <a:pt x="523" y="174"/>
                    <a:pt x="503" y="151"/>
                  </a:cubicBezTo>
                  <a:cubicBezTo>
                    <a:pt x="482" y="128"/>
                    <a:pt x="457" y="110"/>
                    <a:pt x="428" y="97"/>
                  </a:cubicBezTo>
                  <a:cubicBezTo>
                    <a:pt x="399" y="84"/>
                    <a:pt x="366" y="77"/>
                    <a:pt x="330" y="77"/>
                  </a:cubicBezTo>
                  <a:cubicBezTo>
                    <a:pt x="294" y="77"/>
                    <a:pt x="262" y="84"/>
                    <a:pt x="233" y="97"/>
                  </a:cubicBezTo>
                  <a:cubicBezTo>
                    <a:pt x="203" y="110"/>
                    <a:pt x="179" y="128"/>
                    <a:pt x="158" y="151"/>
                  </a:cubicBezTo>
                  <a:cubicBezTo>
                    <a:pt x="138" y="174"/>
                    <a:pt x="122" y="201"/>
                    <a:pt x="111" y="231"/>
                  </a:cubicBezTo>
                  <a:cubicBezTo>
                    <a:pt x="100" y="261"/>
                    <a:pt x="95" y="294"/>
                    <a:pt x="95" y="328"/>
                  </a:cubicBezTo>
                  <a:cubicBezTo>
                    <a:pt x="95" y="362"/>
                    <a:pt x="100" y="395"/>
                    <a:pt x="111" y="426"/>
                  </a:cubicBezTo>
                  <a:cubicBezTo>
                    <a:pt x="122" y="456"/>
                    <a:pt x="138" y="483"/>
                    <a:pt x="159" y="505"/>
                  </a:cubicBezTo>
                  <a:cubicBezTo>
                    <a:pt x="179" y="528"/>
                    <a:pt x="204" y="546"/>
                    <a:pt x="233" y="559"/>
                  </a:cubicBezTo>
                  <a:cubicBezTo>
                    <a:pt x="262" y="572"/>
                    <a:pt x="294" y="578"/>
                    <a:pt x="330" y="578"/>
                  </a:cubicBezTo>
                  <a:cubicBezTo>
                    <a:pt x="366" y="578"/>
                    <a:pt x="399" y="572"/>
                    <a:pt x="428" y="559"/>
                  </a:cubicBezTo>
                  <a:cubicBezTo>
                    <a:pt x="457" y="546"/>
                    <a:pt x="482" y="528"/>
                    <a:pt x="503" y="505"/>
                  </a:cubicBezTo>
                  <a:cubicBezTo>
                    <a:pt x="523" y="483"/>
                    <a:pt x="539" y="456"/>
                    <a:pt x="551" y="426"/>
                  </a:cubicBezTo>
                  <a:cubicBezTo>
                    <a:pt x="562" y="395"/>
                    <a:pt x="567" y="362"/>
                    <a:pt x="567" y="328"/>
                  </a:cubicBezTo>
                  <a:close/>
                  <a:moveTo>
                    <a:pt x="662" y="328"/>
                  </a:moveTo>
                  <a:cubicBezTo>
                    <a:pt x="662" y="376"/>
                    <a:pt x="653" y="420"/>
                    <a:pt x="637" y="460"/>
                  </a:cubicBezTo>
                  <a:cubicBezTo>
                    <a:pt x="620" y="501"/>
                    <a:pt x="597" y="535"/>
                    <a:pt x="567" y="564"/>
                  </a:cubicBezTo>
                  <a:cubicBezTo>
                    <a:pt x="538" y="594"/>
                    <a:pt x="503" y="616"/>
                    <a:pt x="462" y="632"/>
                  </a:cubicBezTo>
                  <a:cubicBezTo>
                    <a:pt x="422" y="649"/>
                    <a:pt x="378" y="657"/>
                    <a:pt x="330" y="657"/>
                  </a:cubicBezTo>
                  <a:cubicBezTo>
                    <a:pt x="282" y="657"/>
                    <a:pt x="238" y="649"/>
                    <a:pt x="198" y="632"/>
                  </a:cubicBezTo>
                  <a:cubicBezTo>
                    <a:pt x="158" y="616"/>
                    <a:pt x="123" y="594"/>
                    <a:pt x="94" y="564"/>
                  </a:cubicBezTo>
                  <a:cubicBezTo>
                    <a:pt x="64" y="535"/>
                    <a:pt x="41" y="501"/>
                    <a:pt x="25" y="460"/>
                  </a:cubicBezTo>
                  <a:cubicBezTo>
                    <a:pt x="8" y="420"/>
                    <a:pt x="0" y="376"/>
                    <a:pt x="0" y="328"/>
                  </a:cubicBezTo>
                  <a:cubicBezTo>
                    <a:pt x="0" y="279"/>
                    <a:pt x="8" y="234"/>
                    <a:pt x="25" y="194"/>
                  </a:cubicBezTo>
                  <a:cubicBezTo>
                    <a:pt x="41" y="154"/>
                    <a:pt x="64" y="119"/>
                    <a:pt x="94" y="91"/>
                  </a:cubicBezTo>
                  <a:cubicBezTo>
                    <a:pt x="123" y="62"/>
                    <a:pt x="158" y="40"/>
                    <a:pt x="198" y="24"/>
                  </a:cubicBezTo>
                  <a:cubicBezTo>
                    <a:pt x="238" y="8"/>
                    <a:pt x="282" y="0"/>
                    <a:pt x="330" y="0"/>
                  </a:cubicBezTo>
                  <a:cubicBezTo>
                    <a:pt x="378" y="0"/>
                    <a:pt x="422" y="8"/>
                    <a:pt x="462" y="24"/>
                  </a:cubicBezTo>
                  <a:cubicBezTo>
                    <a:pt x="503" y="40"/>
                    <a:pt x="538" y="62"/>
                    <a:pt x="567" y="91"/>
                  </a:cubicBezTo>
                  <a:cubicBezTo>
                    <a:pt x="597" y="119"/>
                    <a:pt x="620" y="154"/>
                    <a:pt x="637" y="194"/>
                  </a:cubicBezTo>
                  <a:cubicBezTo>
                    <a:pt x="653" y="234"/>
                    <a:pt x="662" y="279"/>
                    <a:pt x="662"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2" name="Google Shape;80;p1">
              <a:extLst>
                <a:ext uri="{FF2B5EF4-FFF2-40B4-BE49-F238E27FC236}">
                  <a16:creationId xmlns:a16="http://schemas.microsoft.com/office/drawing/2014/main" id="{4463F46B-8BB8-C654-F1FB-559894729916}"/>
                </a:ext>
              </a:extLst>
            </p:cNvPr>
            <p:cNvSpPr/>
            <p:nvPr/>
          </p:nvSpPr>
          <p:spPr>
            <a:xfrm>
              <a:off x="6078378" y="2601316"/>
              <a:ext cx="274722" cy="366295"/>
            </a:xfrm>
            <a:custGeom>
              <a:avLst/>
              <a:gdLst/>
              <a:ahLst/>
              <a:cxnLst/>
              <a:rect l="l" t="t" r="r" b="b"/>
              <a:pathLst>
                <a:path w="485" h="641" extrusionOk="0">
                  <a:moveTo>
                    <a:pt x="243" y="641"/>
                  </a:moveTo>
                  <a:cubicBezTo>
                    <a:pt x="202" y="641"/>
                    <a:pt x="166" y="634"/>
                    <a:pt x="135" y="620"/>
                  </a:cubicBezTo>
                  <a:cubicBezTo>
                    <a:pt x="105" y="606"/>
                    <a:pt x="79" y="588"/>
                    <a:pt x="59" y="565"/>
                  </a:cubicBezTo>
                  <a:cubicBezTo>
                    <a:pt x="39" y="542"/>
                    <a:pt x="25" y="515"/>
                    <a:pt x="15" y="486"/>
                  </a:cubicBezTo>
                  <a:cubicBezTo>
                    <a:pt x="5" y="456"/>
                    <a:pt x="0" y="425"/>
                    <a:pt x="0" y="394"/>
                  </a:cubicBezTo>
                  <a:lnTo>
                    <a:pt x="0" y="0"/>
                  </a:lnTo>
                  <a:lnTo>
                    <a:pt x="88" y="0"/>
                  </a:lnTo>
                  <a:lnTo>
                    <a:pt x="88" y="388"/>
                  </a:lnTo>
                  <a:cubicBezTo>
                    <a:pt x="88" y="410"/>
                    <a:pt x="90" y="431"/>
                    <a:pt x="96" y="451"/>
                  </a:cubicBezTo>
                  <a:cubicBezTo>
                    <a:pt x="101" y="472"/>
                    <a:pt x="110" y="491"/>
                    <a:pt x="122" y="507"/>
                  </a:cubicBezTo>
                  <a:cubicBezTo>
                    <a:pt x="134" y="524"/>
                    <a:pt x="150" y="537"/>
                    <a:pt x="169" y="547"/>
                  </a:cubicBezTo>
                  <a:cubicBezTo>
                    <a:pt x="189" y="557"/>
                    <a:pt x="213" y="562"/>
                    <a:pt x="243" y="562"/>
                  </a:cubicBezTo>
                  <a:cubicBezTo>
                    <a:pt x="272" y="562"/>
                    <a:pt x="296" y="557"/>
                    <a:pt x="316" y="547"/>
                  </a:cubicBezTo>
                  <a:cubicBezTo>
                    <a:pt x="336" y="537"/>
                    <a:pt x="352" y="524"/>
                    <a:pt x="364" y="507"/>
                  </a:cubicBezTo>
                  <a:cubicBezTo>
                    <a:pt x="376" y="491"/>
                    <a:pt x="385" y="472"/>
                    <a:pt x="390" y="451"/>
                  </a:cubicBezTo>
                  <a:cubicBezTo>
                    <a:pt x="395" y="431"/>
                    <a:pt x="398" y="410"/>
                    <a:pt x="398" y="388"/>
                  </a:cubicBezTo>
                  <a:lnTo>
                    <a:pt x="398" y="0"/>
                  </a:lnTo>
                  <a:lnTo>
                    <a:pt x="485" y="0"/>
                  </a:lnTo>
                  <a:lnTo>
                    <a:pt x="485" y="394"/>
                  </a:lnTo>
                  <a:cubicBezTo>
                    <a:pt x="485" y="425"/>
                    <a:pt x="481" y="456"/>
                    <a:pt x="471" y="486"/>
                  </a:cubicBezTo>
                  <a:cubicBezTo>
                    <a:pt x="461" y="515"/>
                    <a:pt x="446" y="542"/>
                    <a:pt x="426" y="565"/>
                  </a:cubicBezTo>
                  <a:cubicBezTo>
                    <a:pt x="406" y="588"/>
                    <a:pt x="381" y="606"/>
                    <a:pt x="350" y="620"/>
                  </a:cubicBezTo>
                  <a:cubicBezTo>
                    <a:pt x="320" y="634"/>
                    <a:pt x="284" y="641"/>
                    <a:pt x="243" y="64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3" name="Google Shape;81;p1">
              <a:extLst>
                <a:ext uri="{FF2B5EF4-FFF2-40B4-BE49-F238E27FC236}">
                  <a16:creationId xmlns:a16="http://schemas.microsoft.com/office/drawing/2014/main" id="{9CB13215-31BD-051C-D6B2-471F1F7D40D7}"/>
                </a:ext>
              </a:extLst>
            </p:cNvPr>
            <p:cNvSpPr/>
            <p:nvPr/>
          </p:nvSpPr>
          <p:spPr>
            <a:xfrm>
              <a:off x="6437626"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4" name="Google Shape;82;p1">
              <a:extLst>
                <a:ext uri="{FF2B5EF4-FFF2-40B4-BE49-F238E27FC236}">
                  <a16:creationId xmlns:a16="http://schemas.microsoft.com/office/drawing/2014/main" id="{721B9227-713E-8610-DF7D-664B1DD5A9CA}"/>
                </a:ext>
              </a:extLst>
            </p:cNvPr>
            <p:cNvSpPr/>
            <p:nvPr/>
          </p:nvSpPr>
          <p:spPr>
            <a:xfrm>
              <a:off x="6825054" y="2601316"/>
              <a:ext cx="316988" cy="359252"/>
            </a:xfrm>
            <a:custGeom>
              <a:avLst/>
              <a:gdLst/>
              <a:ahLst/>
              <a:cxnLst/>
              <a:rect l="l" t="t" r="r" b="b"/>
              <a:pathLst>
                <a:path w="551" h="625" extrusionOk="0">
                  <a:moveTo>
                    <a:pt x="87" y="548"/>
                  </a:moveTo>
                  <a:lnTo>
                    <a:pt x="196" y="548"/>
                  </a:lnTo>
                  <a:cubicBezTo>
                    <a:pt x="234" y="548"/>
                    <a:pt x="269" y="543"/>
                    <a:pt x="301" y="532"/>
                  </a:cubicBezTo>
                  <a:cubicBezTo>
                    <a:pt x="333" y="522"/>
                    <a:pt x="361" y="506"/>
                    <a:pt x="384" y="486"/>
                  </a:cubicBezTo>
                  <a:cubicBezTo>
                    <a:pt x="407" y="466"/>
                    <a:pt x="425" y="442"/>
                    <a:pt x="438" y="412"/>
                  </a:cubicBezTo>
                  <a:cubicBezTo>
                    <a:pt x="451" y="383"/>
                    <a:pt x="457" y="350"/>
                    <a:pt x="457" y="312"/>
                  </a:cubicBezTo>
                  <a:cubicBezTo>
                    <a:pt x="457" y="274"/>
                    <a:pt x="451" y="240"/>
                    <a:pt x="438" y="210"/>
                  </a:cubicBezTo>
                  <a:cubicBezTo>
                    <a:pt x="425" y="181"/>
                    <a:pt x="407" y="156"/>
                    <a:pt x="384" y="137"/>
                  </a:cubicBezTo>
                  <a:cubicBezTo>
                    <a:pt x="361" y="117"/>
                    <a:pt x="333" y="102"/>
                    <a:pt x="301" y="92"/>
                  </a:cubicBezTo>
                  <a:cubicBezTo>
                    <a:pt x="269" y="81"/>
                    <a:pt x="234" y="76"/>
                    <a:pt x="196" y="76"/>
                  </a:cubicBezTo>
                  <a:lnTo>
                    <a:pt x="87" y="76"/>
                  </a:lnTo>
                  <a:lnTo>
                    <a:pt x="87" y="548"/>
                  </a:lnTo>
                  <a:close/>
                  <a:moveTo>
                    <a:pt x="0" y="0"/>
                  </a:moveTo>
                  <a:lnTo>
                    <a:pt x="214" y="0"/>
                  </a:lnTo>
                  <a:cubicBezTo>
                    <a:pt x="254" y="0"/>
                    <a:pt x="294" y="6"/>
                    <a:pt x="334" y="18"/>
                  </a:cubicBezTo>
                  <a:cubicBezTo>
                    <a:pt x="374" y="30"/>
                    <a:pt x="410" y="48"/>
                    <a:pt x="442" y="73"/>
                  </a:cubicBezTo>
                  <a:cubicBezTo>
                    <a:pt x="475" y="99"/>
                    <a:pt x="501" y="131"/>
                    <a:pt x="521" y="170"/>
                  </a:cubicBezTo>
                  <a:cubicBezTo>
                    <a:pt x="541" y="210"/>
                    <a:pt x="551" y="257"/>
                    <a:pt x="551" y="312"/>
                  </a:cubicBezTo>
                  <a:cubicBezTo>
                    <a:pt x="551" y="366"/>
                    <a:pt x="541" y="412"/>
                    <a:pt x="521" y="451"/>
                  </a:cubicBezTo>
                  <a:cubicBezTo>
                    <a:pt x="501" y="491"/>
                    <a:pt x="475" y="523"/>
                    <a:pt x="442" y="548"/>
                  </a:cubicBezTo>
                  <a:cubicBezTo>
                    <a:pt x="410" y="574"/>
                    <a:pt x="374" y="593"/>
                    <a:pt x="334" y="606"/>
                  </a:cubicBezTo>
                  <a:cubicBezTo>
                    <a:pt x="294" y="618"/>
                    <a:pt x="254" y="625"/>
                    <a:pt x="214" y="625"/>
                  </a:cubicBezTo>
                  <a:lnTo>
                    <a:pt x="0" y="625"/>
                  </a:lnTo>
                  <a:lnTo>
                    <a:pt x="0" y="0"/>
                  </a:ln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5" name="Google Shape;83;p1">
              <a:extLst>
                <a:ext uri="{FF2B5EF4-FFF2-40B4-BE49-F238E27FC236}">
                  <a16:creationId xmlns:a16="http://schemas.microsoft.com/office/drawing/2014/main" id="{89E1299D-949C-395F-D807-D7D36F602502}"/>
                </a:ext>
              </a:extLst>
            </p:cNvPr>
            <p:cNvSpPr/>
            <p:nvPr/>
          </p:nvSpPr>
          <p:spPr>
            <a:xfrm>
              <a:off x="7156124" y="2601316"/>
              <a:ext cx="359252" cy="359252"/>
            </a:xfrm>
            <a:custGeom>
              <a:avLst/>
              <a:gdLst/>
              <a:ahLst/>
              <a:cxnLst/>
              <a:rect l="l" t="t" r="r" b="b"/>
              <a:pathLst>
                <a:path w="619" h="625" extrusionOk="0">
                  <a:moveTo>
                    <a:pt x="191" y="395"/>
                  </a:moveTo>
                  <a:lnTo>
                    <a:pt x="424" y="395"/>
                  </a:lnTo>
                  <a:lnTo>
                    <a:pt x="308" y="102"/>
                  </a:lnTo>
                  <a:lnTo>
                    <a:pt x="191" y="395"/>
                  </a:lnTo>
                  <a:close/>
                  <a:moveTo>
                    <a:pt x="97" y="625"/>
                  </a:moveTo>
                  <a:lnTo>
                    <a:pt x="0" y="625"/>
                  </a:lnTo>
                  <a:lnTo>
                    <a:pt x="271" y="0"/>
                  </a:lnTo>
                  <a:lnTo>
                    <a:pt x="350" y="0"/>
                  </a:lnTo>
                  <a:lnTo>
                    <a:pt x="619" y="625"/>
                  </a:lnTo>
                  <a:lnTo>
                    <a:pt x="520" y="625"/>
                  </a:lnTo>
                  <a:lnTo>
                    <a:pt x="456" y="471"/>
                  </a:lnTo>
                  <a:lnTo>
                    <a:pt x="160" y="471"/>
                  </a:lnTo>
                  <a:lnTo>
                    <a:pt x="97" y="625"/>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6" name="Google Shape;84;p1">
              <a:extLst>
                <a:ext uri="{FF2B5EF4-FFF2-40B4-BE49-F238E27FC236}">
                  <a16:creationId xmlns:a16="http://schemas.microsoft.com/office/drawing/2014/main" id="{2582B8A6-2257-B1F0-A240-FA0E1E62B7CD}"/>
                </a:ext>
              </a:extLst>
            </p:cNvPr>
            <p:cNvSpPr/>
            <p:nvPr/>
          </p:nvSpPr>
          <p:spPr>
            <a:xfrm>
              <a:off x="7487200" y="2601316"/>
              <a:ext cx="281764" cy="359252"/>
            </a:xfrm>
            <a:custGeom>
              <a:avLst/>
              <a:gdLst/>
              <a:ahLst/>
              <a:cxnLst/>
              <a:rect l="l" t="t" r="r" b="b"/>
              <a:pathLst>
                <a:path w="40" h="51" extrusionOk="0">
                  <a:moveTo>
                    <a:pt x="24" y="51"/>
                  </a:moveTo>
                  <a:lnTo>
                    <a:pt x="17" y="51"/>
                  </a:lnTo>
                  <a:lnTo>
                    <a:pt x="17" y="6"/>
                  </a:lnTo>
                  <a:lnTo>
                    <a:pt x="0" y="6"/>
                  </a:lnTo>
                  <a:lnTo>
                    <a:pt x="0" y="0"/>
                  </a:lnTo>
                  <a:lnTo>
                    <a:pt x="40" y="0"/>
                  </a:lnTo>
                  <a:lnTo>
                    <a:pt x="40" y="6"/>
                  </a:lnTo>
                  <a:lnTo>
                    <a:pt x="24" y="6"/>
                  </a:lnTo>
                  <a:lnTo>
                    <a:pt x="24"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7" name="Google Shape;85;p1">
              <a:extLst>
                <a:ext uri="{FF2B5EF4-FFF2-40B4-BE49-F238E27FC236}">
                  <a16:creationId xmlns:a16="http://schemas.microsoft.com/office/drawing/2014/main" id="{EFC43CB9-B7D2-4EFB-E8E0-68DEA859DC5E}"/>
                </a:ext>
              </a:extLst>
            </p:cNvPr>
            <p:cNvSpPr/>
            <p:nvPr/>
          </p:nvSpPr>
          <p:spPr>
            <a:xfrm>
              <a:off x="7818270" y="2601316"/>
              <a:ext cx="492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8" name="Google Shape;86;p1">
              <a:extLst>
                <a:ext uri="{FF2B5EF4-FFF2-40B4-BE49-F238E27FC236}">
                  <a16:creationId xmlns:a16="http://schemas.microsoft.com/office/drawing/2014/main" id="{FF57DDB4-C3BF-7D28-BB1C-6BFAC037876F}"/>
                </a:ext>
              </a:extLst>
            </p:cNvPr>
            <p:cNvSpPr/>
            <p:nvPr/>
          </p:nvSpPr>
          <p:spPr>
            <a:xfrm>
              <a:off x="7938022" y="2594269"/>
              <a:ext cx="373339" cy="373340"/>
            </a:xfrm>
            <a:custGeom>
              <a:avLst/>
              <a:gdLst/>
              <a:ahLst/>
              <a:cxnLst/>
              <a:rect l="l" t="t" r="r" b="b"/>
              <a:pathLst>
                <a:path w="661" h="657" extrusionOk="0">
                  <a:moveTo>
                    <a:pt x="567" y="328"/>
                  </a:moveTo>
                  <a:cubicBezTo>
                    <a:pt x="567" y="294"/>
                    <a:pt x="561" y="261"/>
                    <a:pt x="550" y="231"/>
                  </a:cubicBezTo>
                  <a:cubicBezTo>
                    <a:pt x="539" y="201"/>
                    <a:pt x="523" y="174"/>
                    <a:pt x="503" y="151"/>
                  </a:cubicBezTo>
                  <a:cubicBezTo>
                    <a:pt x="482" y="128"/>
                    <a:pt x="457" y="110"/>
                    <a:pt x="428" y="97"/>
                  </a:cubicBezTo>
                  <a:cubicBezTo>
                    <a:pt x="399" y="84"/>
                    <a:pt x="366" y="77"/>
                    <a:pt x="330" y="77"/>
                  </a:cubicBezTo>
                  <a:cubicBezTo>
                    <a:pt x="294" y="77"/>
                    <a:pt x="261" y="84"/>
                    <a:pt x="232" y="97"/>
                  </a:cubicBezTo>
                  <a:cubicBezTo>
                    <a:pt x="203" y="110"/>
                    <a:pt x="179" y="128"/>
                    <a:pt x="158" y="151"/>
                  </a:cubicBezTo>
                  <a:cubicBezTo>
                    <a:pt x="138" y="174"/>
                    <a:pt x="122" y="201"/>
                    <a:pt x="111" y="231"/>
                  </a:cubicBezTo>
                  <a:cubicBezTo>
                    <a:pt x="100" y="261"/>
                    <a:pt x="94" y="294"/>
                    <a:pt x="94" y="328"/>
                  </a:cubicBezTo>
                  <a:cubicBezTo>
                    <a:pt x="94" y="362"/>
                    <a:pt x="100" y="395"/>
                    <a:pt x="111" y="426"/>
                  </a:cubicBezTo>
                  <a:cubicBezTo>
                    <a:pt x="122" y="456"/>
                    <a:pt x="138" y="483"/>
                    <a:pt x="159" y="505"/>
                  </a:cubicBezTo>
                  <a:cubicBezTo>
                    <a:pt x="179" y="528"/>
                    <a:pt x="204" y="546"/>
                    <a:pt x="233" y="559"/>
                  </a:cubicBezTo>
                  <a:cubicBezTo>
                    <a:pt x="262" y="572"/>
                    <a:pt x="294" y="578"/>
                    <a:pt x="330" y="578"/>
                  </a:cubicBezTo>
                  <a:cubicBezTo>
                    <a:pt x="366" y="578"/>
                    <a:pt x="398" y="572"/>
                    <a:pt x="428" y="559"/>
                  </a:cubicBezTo>
                  <a:cubicBezTo>
                    <a:pt x="457" y="546"/>
                    <a:pt x="482" y="528"/>
                    <a:pt x="503" y="505"/>
                  </a:cubicBezTo>
                  <a:cubicBezTo>
                    <a:pt x="523" y="483"/>
                    <a:pt x="539" y="456"/>
                    <a:pt x="550" y="426"/>
                  </a:cubicBezTo>
                  <a:cubicBezTo>
                    <a:pt x="561" y="395"/>
                    <a:pt x="567" y="362"/>
                    <a:pt x="567" y="328"/>
                  </a:cubicBezTo>
                  <a:close/>
                  <a:moveTo>
                    <a:pt x="661" y="328"/>
                  </a:moveTo>
                  <a:cubicBezTo>
                    <a:pt x="661" y="376"/>
                    <a:pt x="653" y="420"/>
                    <a:pt x="636" y="460"/>
                  </a:cubicBezTo>
                  <a:cubicBezTo>
                    <a:pt x="620" y="501"/>
                    <a:pt x="596" y="535"/>
                    <a:pt x="567" y="564"/>
                  </a:cubicBezTo>
                  <a:cubicBezTo>
                    <a:pt x="538" y="594"/>
                    <a:pt x="503" y="616"/>
                    <a:pt x="462" y="632"/>
                  </a:cubicBezTo>
                  <a:cubicBezTo>
                    <a:pt x="421" y="649"/>
                    <a:pt x="377" y="657"/>
                    <a:pt x="330" y="657"/>
                  </a:cubicBezTo>
                  <a:cubicBezTo>
                    <a:pt x="282" y="657"/>
                    <a:pt x="238" y="649"/>
                    <a:pt x="198" y="632"/>
                  </a:cubicBezTo>
                  <a:cubicBezTo>
                    <a:pt x="158" y="616"/>
                    <a:pt x="123" y="594"/>
                    <a:pt x="93" y="564"/>
                  </a:cubicBezTo>
                  <a:cubicBezTo>
                    <a:pt x="64" y="535"/>
                    <a:pt x="41" y="501"/>
                    <a:pt x="25" y="460"/>
                  </a:cubicBezTo>
                  <a:cubicBezTo>
                    <a:pt x="8" y="420"/>
                    <a:pt x="0" y="376"/>
                    <a:pt x="0" y="328"/>
                  </a:cubicBezTo>
                  <a:cubicBezTo>
                    <a:pt x="0" y="279"/>
                    <a:pt x="8" y="234"/>
                    <a:pt x="25" y="194"/>
                  </a:cubicBezTo>
                  <a:cubicBezTo>
                    <a:pt x="41" y="154"/>
                    <a:pt x="64" y="119"/>
                    <a:pt x="93" y="91"/>
                  </a:cubicBezTo>
                  <a:cubicBezTo>
                    <a:pt x="123" y="62"/>
                    <a:pt x="158" y="40"/>
                    <a:pt x="198" y="24"/>
                  </a:cubicBezTo>
                  <a:cubicBezTo>
                    <a:pt x="238" y="8"/>
                    <a:pt x="282" y="0"/>
                    <a:pt x="330" y="0"/>
                  </a:cubicBezTo>
                  <a:cubicBezTo>
                    <a:pt x="377" y="0"/>
                    <a:pt x="421" y="8"/>
                    <a:pt x="462" y="24"/>
                  </a:cubicBezTo>
                  <a:cubicBezTo>
                    <a:pt x="503" y="40"/>
                    <a:pt x="538" y="62"/>
                    <a:pt x="567" y="91"/>
                  </a:cubicBezTo>
                  <a:cubicBezTo>
                    <a:pt x="596" y="119"/>
                    <a:pt x="620" y="154"/>
                    <a:pt x="636" y="194"/>
                  </a:cubicBezTo>
                  <a:cubicBezTo>
                    <a:pt x="653" y="234"/>
                    <a:pt x="661" y="279"/>
                    <a:pt x="661"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9" name="Google Shape;87;p1">
              <a:extLst>
                <a:ext uri="{FF2B5EF4-FFF2-40B4-BE49-F238E27FC236}">
                  <a16:creationId xmlns:a16="http://schemas.microsoft.com/office/drawing/2014/main" id="{C7232E65-AFC5-8987-D819-1BA4C7CB8B2E}"/>
                </a:ext>
              </a:extLst>
            </p:cNvPr>
            <p:cNvSpPr/>
            <p:nvPr/>
          </p:nvSpPr>
          <p:spPr>
            <a:xfrm>
              <a:off x="8381799"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0" name="Google Shape;88;p1">
              <a:extLst>
                <a:ext uri="{FF2B5EF4-FFF2-40B4-BE49-F238E27FC236}">
                  <a16:creationId xmlns:a16="http://schemas.microsoft.com/office/drawing/2014/main" id="{66A5A2CA-B8C2-F478-AA02-2CFDF1E763D0}"/>
                </a:ext>
              </a:extLst>
            </p:cNvPr>
            <p:cNvSpPr/>
            <p:nvPr/>
          </p:nvSpPr>
          <p:spPr>
            <a:xfrm>
              <a:off x="5359880" y="3207110"/>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1" name="Google Shape;89;p1">
              <a:extLst>
                <a:ext uri="{FF2B5EF4-FFF2-40B4-BE49-F238E27FC236}">
                  <a16:creationId xmlns:a16="http://schemas.microsoft.com/office/drawing/2014/main" id="{70E7F1BC-3044-77C3-2001-B995E062F206}"/>
                </a:ext>
              </a:extLst>
            </p:cNvPr>
            <p:cNvSpPr/>
            <p:nvPr/>
          </p:nvSpPr>
          <p:spPr>
            <a:xfrm>
              <a:off x="5634597" y="3200064"/>
              <a:ext cx="373340" cy="373341"/>
            </a:xfrm>
            <a:custGeom>
              <a:avLst/>
              <a:gdLst/>
              <a:ahLst/>
              <a:cxnLst/>
              <a:rect l="l" t="t" r="r" b="b"/>
              <a:pathLst>
                <a:path w="662" h="656" extrusionOk="0">
                  <a:moveTo>
                    <a:pt x="567" y="327"/>
                  </a:moveTo>
                  <a:cubicBezTo>
                    <a:pt x="567" y="293"/>
                    <a:pt x="562" y="261"/>
                    <a:pt x="551" y="230"/>
                  </a:cubicBezTo>
                  <a:cubicBezTo>
                    <a:pt x="539" y="200"/>
                    <a:pt x="523" y="174"/>
                    <a:pt x="503" y="151"/>
                  </a:cubicBezTo>
                  <a:cubicBezTo>
                    <a:pt x="482" y="128"/>
                    <a:pt x="457" y="110"/>
                    <a:pt x="428" y="96"/>
                  </a:cubicBezTo>
                  <a:cubicBezTo>
                    <a:pt x="399" y="83"/>
                    <a:pt x="366" y="77"/>
                    <a:pt x="330" y="77"/>
                  </a:cubicBezTo>
                  <a:cubicBezTo>
                    <a:pt x="294" y="77"/>
                    <a:pt x="262" y="83"/>
                    <a:pt x="233" y="96"/>
                  </a:cubicBezTo>
                  <a:cubicBezTo>
                    <a:pt x="203" y="110"/>
                    <a:pt x="179" y="128"/>
                    <a:pt x="158" y="151"/>
                  </a:cubicBezTo>
                  <a:cubicBezTo>
                    <a:pt x="138" y="174"/>
                    <a:pt x="122" y="200"/>
                    <a:pt x="111" y="230"/>
                  </a:cubicBezTo>
                  <a:cubicBezTo>
                    <a:pt x="100" y="261"/>
                    <a:pt x="95" y="293"/>
                    <a:pt x="95" y="327"/>
                  </a:cubicBezTo>
                  <a:cubicBezTo>
                    <a:pt x="95" y="362"/>
                    <a:pt x="100" y="394"/>
                    <a:pt x="111" y="425"/>
                  </a:cubicBezTo>
                  <a:cubicBezTo>
                    <a:pt x="122" y="455"/>
                    <a:pt x="138" y="482"/>
                    <a:pt x="159" y="505"/>
                  </a:cubicBezTo>
                  <a:cubicBezTo>
                    <a:pt x="179" y="527"/>
                    <a:pt x="204" y="545"/>
                    <a:pt x="233" y="558"/>
                  </a:cubicBezTo>
                  <a:cubicBezTo>
                    <a:pt x="262" y="571"/>
                    <a:pt x="294" y="578"/>
                    <a:pt x="330" y="578"/>
                  </a:cubicBezTo>
                  <a:cubicBezTo>
                    <a:pt x="366" y="578"/>
                    <a:pt x="399" y="571"/>
                    <a:pt x="428" y="558"/>
                  </a:cubicBezTo>
                  <a:cubicBezTo>
                    <a:pt x="457" y="545"/>
                    <a:pt x="482" y="527"/>
                    <a:pt x="503" y="505"/>
                  </a:cubicBezTo>
                  <a:cubicBezTo>
                    <a:pt x="523" y="482"/>
                    <a:pt x="539" y="455"/>
                    <a:pt x="551" y="425"/>
                  </a:cubicBezTo>
                  <a:cubicBezTo>
                    <a:pt x="562" y="394"/>
                    <a:pt x="567" y="362"/>
                    <a:pt x="567" y="327"/>
                  </a:cubicBezTo>
                  <a:close/>
                  <a:moveTo>
                    <a:pt x="662" y="327"/>
                  </a:moveTo>
                  <a:cubicBezTo>
                    <a:pt x="662" y="375"/>
                    <a:pt x="653" y="419"/>
                    <a:pt x="637" y="460"/>
                  </a:cubicBezTo>
                  <a:cubicBezTo>
                    <a:pt x="620" y="500"/>
                    <a:pt x="597" y="535"/>
                    <a:pt x="567" y="564"/>
                  </a:cubicBezTo>
                  <a:cubicBezTo>
                    <a:pt x="538" y="593"/>
                    <a:pt x="503" y="616"/>
                    <a:pt x="462" y="632"/>
                  </a:cubicBezTo>
                  <a:cubicBezTo>
                    <a:pt x="422" y="648"/>
                    <a:pt x="378" y="656"/>
                    <a:pt x="330" y="656"/>
                  </a:cubicBezTo>
                  <a:cubicBezTo>
                    <a:pt x="282" y="656"/>
                    <a:pt x="238" y="648"/>
                    <a:pt x="198" y="632"/>
                  </a:cubicBezTo>
                  <a:cubicBezTo>
                    <a:pt x="158" y="616"/>
                    <a:pt x="123" y="593"/>
                    <a:pt x="94" y="564"/>
                  </a:cubicBezTo>
                  <a:cubicBezTo>
                    <a:pt x="64" y="535"/>
                    <a:pt x="41" y="500"/>
                    <a:pt x="25" y="460"/>
                  </a:cubicBezTo>
                  <a:cubicBezTo>
                    <a:pt x="8" y="419"/>
                    <a:pt x="0" y="375"/>
                    <a:pt x="0" y="327"/>
                  </a:cubicBezTo>
                  <a:cubicBezTo>
                    <a:pt x="0" y="278"/>
                    <a:pt x="8" y="234"/>
                    <a:pt x="25" y="193"/>
                  </a:cubicBezTo>
                  <a:cubicBezTo>
                    <a:pt x="41" y="153"/>
                    <a:pt x="64" y="119"/>
                    <a:pt x="94" y="90"/>
                  </a:cubicBezTo>
                  <a:cubicBezTo>
                    <a:pt x="123" y="62"/>
                    <a:pt x="158" y="39"/>
                    <a:pt x="198" y="24"/>
                  </a:cubicBezTo>
                  <a:cubicBezTo>
                    <a:pt x="238" y="8"/>
                    <a:pt x="282" y="0"/>
                    <a:pt x="330" y="0"/>
                  </a:cubicBezTo>
                  <a:cubicBezTo>
                    <a:pt x="378" y="0"/>
                    <a:pt x="422" y="8"/>
                    <a:pt x="462" y="24"/>
                  </a:cubicBezTo>
                  <a:cubicBezTo>
                    <a:pt x="503" y="39"/>
                    <a:pt x="538" y="62"/>
                    <a:pt x="567" y="90"/>
                  </a:cubicBezTo>
                  <a:cubicBezTo>
                    <a:pt x="597" y="119"/>
                    <a:pt x="620" y="153"/>
                    <a:pt x="637" y="193"/>
                  </a:cubicBezTo>
                  <a:cubicBezTo>
                    <a:pt x="653" y="234"/>
                    <a:pt x="662" y="278"/>
                    <a:pt x="662"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2" name="Google Shape;90;p1">
              <a:extLst>
                <a:ext uri="{FF2B5EF4-FFF2-40B4-BE49-F238E27FC236}">
                  <a16:creationId xmlns:a16="http://schemas.microsoft.com/office/drawing/2014/main" id="{8E000706-7F8B-7BD2-9451-5D616014764E}"/>
                </a:ext>
              </a:extLst>
            </p:cNvPr>
            <p:cNvSpPr/>
            <p:nvPr/>
          </p:nvSpPr>
          <p:spPr>
            <a:xfrm>
              <a:off x="6078378" y="3207110"/>
              <a:ext cx="253588" cy="359252"/>
            </a:xfrm>
            <a:custGeom>
              <a:avLst/>
              <a:gdLst/>
              <a:ahLst/>
              <a:cxnLst/>
              <a:rect l="l" t="t" r="r" b="b"/>
              <a:pathLst>
                <a:path w="445" h="624" extrusionOk="0">
                  <a:moveTo>
                    <a:pt x="87" y="273"/>
                  </a:moveTo>
                  <a:lnTo>
                    <a:pt x="188" y="273"/>
                  </a:lnTo>
                  <a:cubicBezTo>
                    <a:pt x="208" y="273"/>
                    <a:pt x="227" y="271"/>
                    <a:pt x="245" y="268"/>
                  </a:cubicBezTo>
                  <a:cubicBezTo>
                    <a:pt x="263" y="264"/>
                    <a:pt x="278" y="259"/>
                    <a:pt x="291" y="251"/>
                  </a:cubicBezTo>
                  <a:cubicBezTo>
                    <a:pt x="304" y="243"/>
                    <a:pt x="315" y="232"/>
                    <a:pt x="323" y="220"/>
                  </a:cubicBezTo>
                  <a:cubicBezTo>
                    <a:pt x="330" y="207"/>
                    <a:pt x="334" y="191"/>
                    <a:pt x="334" y="173"/>
                  </a:cubicBezTo>
                  <a:cubicBezTo>
                    <a:pt x="334" y="154"/>
                    <a:pt x="330" y="138"/>
                    <a:pt x="323" y="125"/>
                  </a:cubicBezTo>
                  <a:cubicBezTo>
                    <a:pt x="315" y="113"/>
                    <a:pt x="305" y="103"/>
                    <a:pt x="292" y="95"/>
                  </a:cubicBezTo>
                  <a:cubicBezTo>
                    <a:pt x="279" y="87"/>
                    <a:pt x="265" y="82"/>
                    <a:pt x="248" y="79"/>
                  </a:cubicBezTo>
                  <a:cubicBezTo>
                    <a:pt x="231" y="75"/>
                    <a:pt x="213" y="74"/>
                    <a:pt x="194" y="74"/>
                  </a:cubicBezTo>
                  <a:lnTo>
                    <a:pt x="87" y="74"/>
                  </a:lnTo>
                  <a:lnTo>
                    <a:pt x="87" y="273"/>
                  </a:lnTo>
                  <a:close/>
                  <a:moveTo>
                    <a:pt x="87" y="624"/>
                  </a:moveTo>
                  <a:lnTo>
                    <a:pt x="0" y="624"/>
                  </a:lnTo>
                  <a:lnTo>
                    <a:pt x="0" y="0"/>
                  </a:lnTo>
                  <a:lnTo>
                    <a:pt x="200" y="0"/>
                  </a:lnTo>
                  <a:cubicBezTo>
                    <a:pt x="230" y="0"/>
                    <a:pt x="258" y="3"/>
                    <a:pt x="286" y="9"/>
                  </a:cubicBezTo>
                  <a:cubicBezTo>
                    <a:pt x="313" y="15"/>
                    <a:pt x="336" y="25"/>
                    <a:pt x="357" y="38"/>
                  </a:cubicBezTo>
                  <a:cubicBezTo>
                    <a:pt x="377" y="52"/>
                    <a:pt x="393" y="70"/>
                    <a:pt x="405" y="92"/>
                  </a:cubicBezTo>
                  <a:cubicBezTo>
                    <a:pt x="416" y="114"/>
                    <a:pt x="422" y="141"/>
                    <a:pt x="422" y="173"/>
                  </a:cubicBezTo>
                  <a:cubicBezTo>
                    <a:pt x="422" y="218"/>
                    <a:pt x="408" y="255"/>
                    <a:pt x="380" y="284"/>
                  </a:cubicBezTo>
                  <a:cubicBezTo>
                    <a:pt x="352" y="312"/>
                    <a:pt x="315" y="330"/>
                    <a:pt x="271" y="337"/>
                  </a:cubicBezTo>
                  <a:lnTo>
                    <a:pt x="445" y="624"/>
                  </a:lnTo>
                  <a:lnTo>
                    <a:pt x="339" y="624"/>
                  </a:lnTo>
                  <a:lnTo>
                    <a:pt x="181" y="346"/>
                  </a:lnTo>
                  <a:lnTo>
                    <a:pt x="87" y="346"/>
                  </a:lnTo>
                  <a:lnTo>
                    <a:pt x="87" y="624"/>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3" name="Google Shape;91;p1">
              <a:extLst>
                <a:ext uri="{FF2B5EF4-FFF2-40B4-BE49-F238E27FC236}">
                  <a16:creationId xmlns:a16="http://schemas.microsoft.com/office/drawing/2014/main" id="{CA7508EF-796B-535E-9343-39F0F3E6B2FB}"/>
                </a:ext>
              </a:extLst>
            </p:cNvPr>
            <p:cNvSpPr/>
            <p:nvPr/>
          </p:nvSpPr>
          <p:spPr>
            <a:xfrm>
              <a:off x="6508067" y="3207110"/>
              <a:ext cx="246546" cy="359252"/>
            </a:xfrm>
            <a:custGeom>
              <a:avLst/>
              <a:gdLst/>
              <a:ahLst/>
              <a:cxnLst/>
              <a:rect l="l" t="t" r="r" b="b"/>
              <a:pathLst>
                <a:path w="35" h="51" extrusionOk="0">
                  <a:moveTo>
                    <a:pt x="0" y="51"/>
                  </a:moveTo>
                  <a:lnTo>
                    <a:pt x="0" y="0"/>
                  </a:lnTo>
                  <a:lnTo>
                    <a:pt x="34" y="0"/>
                  </a:lnTo>
                  <a:lnTo>
                    <a:pt x="34" y="10"/>
                  </a:lnTo>
                  <a:lnTo>
                    <a:pt x="12" y="10"/>
                  </a:lnTo>
                  <a:lnTo>
                    <a:pt x="12" y="20"/>
                  </a:lnTo>
                  <a:lnTo>
                    <a:pt x="33" y="20"/>
                  </a:lnTo>
                  <a:lnTo>
                    <a:pt x="33" y="30"/>
                  </a:lnTo>
                  <a:lnTo>
                    <a:pt x="12" y="30"/>
                  </a:lnTo>
                  <a:lnTo>
                    <a:pt x="12" y="40"/>
                  </a:lnTo>
                  <a:lnTo>
                    <a:pt x="35" y="40"/>
                  </a:lnTo>
                  <a:lnTo>
                    <a:pt x="35" y="51"/>
                  </a:lnTo>
                  <a:lnTo>
                    <a:pt x="0"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4" name="Google Shape;92;p1">
              <a:extLst>
                <a:ext uri="{FF2B5EF4-FFF2-40B4-BE49-F238E27FC236}">
                  <a16:creationId xmlns:a16="http://schemas.microsoft.com/office/drawing/2014/main" id="{160B49DB-0834-1F99-9EB7-8E4393ECA87D}"/>
                </a:ext>
              </a:extLst>
            </p:cNvPr>
            <p:cNvSpPr/>
            <p:nvPr/>
          </p:nvSpPr>
          <p:spPr>
            <a:xfrm>
              <a:off x="6796877"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8"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5" name="Google Shape;93;p1">
              <a:extLst>
                <a:ext uri="{FF2B5EF4-FFF2-40B4-BE49-F238E27FC236}">
                  <a16:creationId xmlns:a16="http://schemas.microsoft.com/office/drawing/2014/main" id="{0AA0ED13-8112-61AA-FBA9-F2C1ADB1F8E4}"/>
                </a:ext>
              </a:extLst>
            </p:cNvPr>
            <p:cNvSpPr/>
            <p:nvPr/>
          </p:nvSpPr>
          <p:spPr>
            <a:xfrm>
              <a:off x="7142036" y="3200064"/>
              <a:ext cx="387428" cy="373341"/>
            </a:xfrm>
            <a:custGeom>
              <a:avLst/>
              <a:gdLst/>
              <a:ahLst/>
              <a:cxnLst/>
              <a:rect l="l" t="t" r="r" b="b"/>
              <a:pathLst>
                <a:path w="680" h="658" extrusionOk="0">
                  <a:moveTo>
                    <a:pt x="519" y="326"/>
                  </a:moveTo>
                  <a:cubicBezTo>
                    <a:pt x="519" y="299"/>
                    <a:pt x="514" y="274"/>
                    <a:pt x="505" y="250"/>
                  </a:cubicBezTo>
                  <a:cubicBezTo>
                    <a:pt x="496" y="227"/>
                    <a:pt x="484" y="207"/>
                    <a:pt x="469" y="190"/>
                  </a:cubicBezTo>
                  <a:cubicBezTo>
                    <a:pt x="453" y="173"/>
                    <a:pt x="434" y="160"/>
                    <a:pt x="412" y="150"/>
                  </a:cubicBezTo>
                  <a:cubicBezTo>
                    <a:pt x="390" y="141"/>
                    <a:pt x="366" y="136"/>
                    <a:pt x="339" y="136"/>
                  </a:cubicBezTo>
                  <a:cubicBezTo>
                    <a:pt x="313" y="136"/>
                    <a:pt x="289" y="141"/>
                    <a:pt x="267" y="150"/>
                  </a:cubicBezTo>
                  <a:cubicBezTo>
                    <a:pt x="245" y="160"/>
                    <a:pt x="227" y="173"/>
                    <a:pt x="211" y="190"/>
                  </a:cubicBezTo>
                  <a:cubicBezTo>
                    <a:pt x="195" y="207"/>
                    <a:pt x="183" y="227"/>
                    <a:pt x="174" y="250"/>
                  </a:cubicBezTo>
                  <a:cubicBezTo>
                    <a:pt x="166" y="274"/>
                    <a:pt x="161" y="299"/>
                    <a:pt x="161" y="326"/>
                  </a:cubicBezTo>
                  <a:cubicBezTo>
                    <a:pt x="161" y="354"/>
                    <a:pt x="166" y="380"/>
                    <a:pt x="175" y="404"/>
                  </a:cubicBezTo>
                  <a:cubicBezTo>
                    <a:pt x="183" y="428"/>
                    <a:pt x="196" y="449"/>
                    <a:pt x="211" y="466"/>
                  </a:cubicBezTo>
                  <a:cubicBezTo>
                    <a:pt x="227" y="483"/>
                    <a:pt x="245" y="496"/>
                    <a:pt x="267" y="506"/>
                  </a:cubicBezTo>
                  <a:cubicBezTo>
                    <a:pt x="289" y="515"/>
                    <a:pt x="313" y="520"/>
                    <a:pt x="339" y="520"/>
                  </a:cubicBezTo>
                  <a:cubicBezTo>
                    <a:pt x="366" y="520"/>
                    <a:pt x="390" y="515"/>
                    <a:pt x="412" y="506"/>
                  </a:cubicBezTo>
                  <a:cubicBezTo>
                    <a:pt x="434" y="496"/>
                    <a:pt x="452" y="483"/>
                    <a:pt x="468" y="466"/>
                  </a:cubicBezTo>
                  <a:cubicBezTo>
                    <a:pt x="484" y="449"/>
                    <a:pt x="496" y="428"/>
                    <a:pt x="505" y="404"/>
                  </a:cubicBezTo>
                  <a:cubicBezTo>
                    <a:pt x="514" y="380"/>
                    <a:pt x="519" y="354"/>
                    <a:pt x="519" y="326"/>
                  </a:cubicBezTo>
                  <a:close/>
                  <a:moveTo>
                    <a:pt x="680" y="326"/>
                  </a:moveTo>
                  <a:cubicBezTo>
                    <a:pt x="680" y="376"/>
                    <a:pt x="671" y="421"/>
                    <a:pt x="654" y="462"/>
                  </a:cubicBezTo>
                  <a:cubicBezTo>
                    <a:pt x="637" y="503"/>
                    <a:pt x="614" y="537"/>
                    <a:pt x="583" y="567"/>
                  </a:cubicBezTo>
                  <a:cubicBezTo>
                    <a:pt x="553" y="596"/>
                    <a:pt x="517" y="618"/>
                    <a:pt x="475" y="634"/>
                  </a:cubicBezTo>
                  <a:cubicBezTo>
                    <a:pt x="434" y="650"/>
                    <a:pt x="388" y="658"/>
                    <a:pt x="339" y="658"/>
                  </a:cubicBezTo>
                  <a:cubicBezTo>
                    <a:pt x="291" y="658"/>
                    <a:pt x="246" y="650"/>
                    <a:pt x="204" y="634"/>
                  </a:cubicBezTo>
                  <a:cubicBezTo>
                    <a:pt x="163" y="618"/>
                    <a:pt x="127" y="596"/>
                    <a:pt x="96" y="567"/>
                  </a:cubicBezTo>
                  <a:cubicBezTo>
                    <a:pt x="66" y="537"/>
                    <a:pt x="43" y="503"/>
                    <a:pt x="25" y="462"/>
                  </a:cubicBezTo>
                  <a:cubicBezTo>
                    <a:pt x="8" y="421"/>
                    <a:pt x="0" y="376"/>
                    <a:pt x="0" y="326"/>
                  </a:cubicBezTo>
                  <a:cubicBezTo>
                    <a:pt x="0" y="276"/>
                    <a:pt x="8" y="231"/>
                    <a:pt x="25" y="191"/>
                  </a:cubicBezTo>
                  <a:cubicBezTo>
                    <a:pt x="43" y="151"/>
                    <a:pt x="66" y="116"/>
                    <a:pt x="96" y="88"/>
                  </a:cubicBezTo>
                  <a:cubicBezTo>
                    <a:pt x="127" y="60"/>
                    <a:pt x="163" y="38"/>
                    <a:pt x="204" y="23"/>
                  </a:cubicBezTo>
                  <a:cubicBezTo>
                    <a:pt x="246" y="8"/>
                    <a:pt x="291" y="0"/>
                    <a:pt x="339" y="0"/>
                  </a:cubicBezTo>
                  <a:cubicBezTo>
                    <a:pt x="388" y="0"/>
                    <a:pt x="434" y="8"/>
                    <a:pt x="475" y="23"/>
                  </a:cubicBezTo>
                  <a:cubicBezTo>
                    <a:pt x="517" y="38"/>
                    <a:pt x="553" y="60"/>
                    <a:pt x="583" y="88"/>
                  </a:cubicBezTo>
                  <a:cubicBezTo>
                    <a:pt x="614" y="116"/>
                    <a:pt x="637" y="151"/>
                    <a:pt x="654" y="191"/>
                  </a:cubicBezTo>
                  <a:cubicBezTo>
                    <a:pt x="671"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6" name="Google Shape;94;p1">
              <a:extLst>
                <a:ext uri="{FF2B5EF4-FFF2-40B4-BE49-F238E27FC236}">
                  <a16:creationId xmlns:a16="http://schemas.microsoft.com/office/drawing/2014/main" id="{E4C41109-9B2C-07A9-5565-74D60A1A9E47}"/>
                </a:ext>
              </a:extLst>
            </p:cNvPr>
            <p:cNvSpPr/>
            <p:nvPr/>
          </p:nvSpPr>
          <p:spPr>
            <a:xfrm>
              <a:off x="7592859" y="3207110"/>
              <a:ext cx="324029" cy="359252"/>
            </a:xfrm>
            <a:custGeom>
              <a:avLst/>
              <a:gdLst/>
              <a:ahLst/>
              <a:cxnLst/>
              <a:rect l="l" t="t" r="r" b="b"/>
              <a:pathLst>
                <a:path w="46" h="51" extrusionOk="0">
                  <a:moveTo>
                    <a:pt x="32" y="51"/>
                  </a:moveTo>
                  <a:lnTo>
                    <a:pt x="11" y="17"/>
                  </a:lnTo>
                  <a:lnTo>
                    <a:pt x="11" y="17"/>
                  </a:lnTo>
                  <a:lnTo>
                    <a:pt x="11" y="51"/>
                  </a:lnTo>
                  <a:lnTo>
                    <a:pt x="0" y="51"/>
                  </a:lnTo>
                  <a:lnTo>
                    <a:pt x="0" y="0"/>
                  </a:lnTo>
                  <a:lnTo>
                    <a:pt x="14" y="0"/>
                  </a:lnTo>
                  <a:lnTo>
                    <a:pt x="34" y="33"/>
                  </a:lnTo>
                  <a:lnTo>
                    <a:pt x="34" y="33"/>
                  </a:lnTo>
                  <a:lnTo>
                    <a:pt x="34" y="0"/>
                  </a:lnTo>
                  <a:lnTo>
                    <a:pt x="46" y="0"/>
                  </a:lnTo>
                  <a:lnTo>
                    <a:pt x="46" y="51"/>
                  </a:lnTo>
                  <a:lnTo>
                    <a:pt x="32"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7" name="Google Shape;95;p1">
              <a:extLst>
                <a:ext uri="{FF2B5EF4-FFF2-40B4-BE49-F238E27FC236}">
                  <a16:creationId xmlns:a16="http://schemas.microsoft.com/office/drawing/2014/main" id="{F841D9E3-99FF-0DBA-6CF5-64379C3B5E23}"/>
                </a:ext>
              </a:extLst>
            </p:cNvPr>
            <p:cNvSpPr/>
            <p:nvPr/>
          </p:nvSpPr>
          <p:spPr>
            <a:xfrm>
              <a:off x="7973241" y="3200064"/>
              <a:ext cx="387428" cy="373341"/>
            </a:xfrm>
            <a:custGeom>
              <a:avLst/>
              <a:gdLst/>
              <a:ahLst/>
              <a:cxnLst/>
              <a:rect l="l" t="t" r="r" b="b"/>
              <a:pathLst>
                <a:path w="680" h="658" extrusionOk="0">
                  <a:moveTo>
                    <a:pt x="519" y="326"/>
                  </a:moveTo>
                  <a:cubicBezTo>
                    <a:pt x="519" y="299"/>
                    <a:pt x="514" y="274"/>
                    <a:pt x="506" y="250"/>
                  </a:cubicBezTo>
                  <a:cubicBezTo>
                    <a:pt x="497" y="227"/>
                    <a:pt x="485" y="207"/>
                    <a:pt x="469" y="190"/>
                  </a:cubicBezTo>
                  <a:cubicBezTo>
                    <a:pt x="453" y="173"/>
                    <a:pt x="435" y="160"/>
                    <a:pt x="413" y="150"/>
                  </a:cubicBezTo>
                  <a:cubicBezTo>
                    <a:pt x="390" y="141"/>
                    <a:pt x="366" y="136"/>
                    <a:pt x="340" y="136"/>
                  </a:cubicBezTo>
                  <a:cubicBezTo>
                    <a:pt x="313" y="136"/>
                    <a:pt x="289" y="141"/>
                    <a:pt x="267" y="150"/>
                  </a:cubicBezTo>
                  <a:cubicBezTo>
                    <a:pt x="246" y="160"/>
                    <a:pt x="227" y="173"/>
                    <a:pt x="211" y="190"/>
                  </a:cubicBezTo>
                  <a:cubicBezTo>
                    <a:pt x="195" y="207"/>
                    <a:pt x="183" y="227"/>
                    <a:pt x="174" y="250"/>
                  </a:cubicBezTo>
                  <a:cubicBezTo>
                    <a:pt x="166" y="274"/>
                    <a:pt x="162" y="299"/>
                    <a:pt x="162" y="326"/>
                  </a:cubicBezTo>
                  <a:cubicBezTo>
                    <a:pt x="162" y="354"/>
                    <a:pt x="166" y="380"/>
                    <a:pt x="175" y="404"/>
                  </a:cubicBezTo>
                  <a:cubicBezTo>
                    <a:pt x="184" y="428"/>
                    <a:pt x="196" y="449"/>
                    <a:pt x="212" y="466"/>
                  </a:cubicBezTo>
                  <a:cubicBezTo>
                    <a:pt x="227" y="483"/>
                    <a:pt x="246" y="496"/>
                    <a:pt x="267" y="506"/>
                  </a:cubicBezTo>
                  <a:cubicBezTo>
                    <a:pt x="289" y="515"/>
                    <a:pt x="313" y="520"/>
                    <a:pt x="340" y="520"/>
                  </a:cubicBezTo>
                  <a:cubicBezTo>
                    <a:pt x="366" y="520"/>
                    <a:pt x="390" y="515"/>
                    <a:pt x="412" y="506"/>
                  </a:cubicBezTo>
                  <a:cubicBezTo>
                    <a:pt x="434" y="496"/>
                    <a:pt x="453" y="483"/>
                    <a:pt x="469" y="466"/>
                  </a:cubicBezTo>
                  <a:cubicBezTo>
                    <a:pt x="484" y="449"/>
                    <a:pt x="497" y="428"/>
                    <a:pt x="506" y="404"/>
                  </a:cubicBezTo>
                  <a:cubicBezTo>
                    <a:pt x="514" y="380"/>
                    <a:pt x="519" y="354"/>
                    <a:pt x="519" y="326"/>
                  </a:cubicBezTo>
                  <a:close/>
                  <a:moveTo>
                    <a:pt x="680" y="326"/>
                  </a:moveTo>
                  <a:cubicBezTo>
                    <a:pt x="680" y="376"/>
                    <a:pt x="672" y="421"/>
                    <a:pt x="655" y="462"/>
                  </a:cubicBezTo>
                  <a:cubicBezTo>
                    <a:pt x="638" y="503"/>
                    <a:pt x="614" y="537"/>
                    <a:pt x="584" y="567"/>
                  </a:cubicBezTo>
                  <a:cubicBezTo>
                    <a:pt x="553" y="596"/>
                    <a:pt x="517" y="618"/>
                    <a:pt x="476" y="634"/>
                  </a:cubicBezTo>
                  <a:cubicBezTo>
                    <a:pt x="434" y="650"/>
                    <a:pt x="389" y="658"/>
                    <a:pt x="340" y="658"/>
                  </a:cubicBezTo>
                  <a:cubicBezTo>
                    <a:pt x="291" y="658"/>
                    <a:pt x="246" y="650"/>
                    <a:pt x="204" y="634"/>
                  </a:cubicBezTo>
                  <a:cubicBezTo>
                    <a:pt x="163" y="618"/>
                    <a:pt x="127" y="596"/>
                    <a:pt x="97" y="567"/>
                  </a:cubicBezTo>
                  <a:cubicBezTo>
                    <a:pt x="67" y="537"/>
                    <a:pt x="43" y="503"/>
                    <a:pt x="26" y="462"/>
                  </a:cubicBezTo>
                  <a:cubicBezTo>
                    <a:pt x="9" y="421"/>
                    <a:pt x="0" y="376"/>
                    <a:pt x="0" y="326"/>
                  </a:cubicBezTo>
                  <a:cubicBezTo>
                    <a:pt x="0" y="276"/>
                    <a:pt x="9" y="231"/>
                    <a:pt x="26" y="191"/>
                  </a:cubicBezTo>
                  <a:cubicBezTo>
                    <a:pt x="43" y="151"/>
                    <a:pt x="67" y="116"/>
                    <a:pt x="97" y="88"/>
                  </a:cubicBezTo>
                  <a:cubicBezTo>
                    <a:pt x="127" y="60"/>
                    <a:pt x="163" y="38"/>
                    <a:pt x="204" y="23"/>
                  </a:cubicBezTo>
                  <a:cubicBezTo>
                    <a:pt x="246" y="8"/>
                    <a:pt x="291" y="0"/>
                    <a:pt x="340" y="0"/>
                  </a:cubicBezTo>
                  <a:cubicBezTo>
                    <a:pt x="389" y="0"/>
                    <a:pt x="434" y="8"/>
                    <a:pt x="476" y="23"/>
                  </a:cubicBezTo>
                  <a:cubicBezTo>
                    <a:pt x="517" y="38"/>
                    <a:pt x="553" y="60"/>
                    <a:pt x="584" y="88"/>
                  </a:cubicBezTo>
                  <a:cubicBezTo>
                    <a:pt x="614" y="116"/>
                    <a:pt x="638" y="151"/>
                    <a:pt x="655" y="191"/>
                  </a:cubicBezTo>
                  <a:cubicBezTo>
                    <a:pt x="672"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8" name="Google Shape;96;p1">
              <a:extLst>
                <a:ext uri="{FF2B5EF4-FFF2-40B4-BE49-F238E27FC236}">
                  <a16:creationId xmlns:a16="http://schemas.microsoft.com/office/drawing/2014/main" id="{D04DFE60-78B3-6DB9-443F-B3073B3E77FD}"/>
                </a:ext>
              </a:extLst>
            </p:cNvPr>
            <p:cNvSpPr/>
            <p:nvPr/>
          </p:nvSpPr>
          <p:spPr>
            <a:xfrm>
              <a:off x="8417022" y="3207110"/>
              <a:ext cx="408558" cy="359252"/>
            </a:xfrm>
            <a:custGeom>
              <a:avLst/>
              <a:gdLst/>
              <a:ahLst/>
              <a:cxnLst/>
              <a:rect l="l" t="t" r="r" b="b"/>
              <a:pathLst>
                <a:path w="58" h="51" extrusionOk="0">
                  <a:moveTo>
                    <a:pt x="46" y="51"/>
                  </a:moveTo>
                  <a:lnTo>
                    <a:pt x="47" y="15"/>
                  </a:lnTo>
                  <a:lnTo>
                    <a:pt x="46" y="15"/>
                  </a:lnTo>
                  <a:lnTo>
                    <a:pt x="33" y="51"/>
                  </a:lnTo>
                  <a:lnTo>
                    <a:pt x="25" y="51"/>
                  </a:lnTo>
                  <a:lnTo>
                    <a:pt x="12" y="15"/>
                  </a:lnTo>
                  <a:lnTo>
                    <a:pt x="11" y="15"/>
                  </a:lnTo>
                  <a:lnTo>
                    <a:pt x="12" y="51"/>
                  </a:lnTo>
                  <a:lnTo>
                    <a:pt x="0" y="51"/>
                  </a:lnTo>
                  <a:lnTo>
                    <a:pt x="0" y="0"/>
                  </a:lnTo>
                  <a:lnTo>
                    <a:pt x="18" y="0"/>
                  </a:lnTo>
                  <a:lnTo>
                    <a:pt x="29" y="32"/>
                  </a:lnTo>
                  <a:lnTo>
                    <a:pt x="29" y="32"/>
                  </a:lnTo>
                  <a:lnTo>
                    <a:pt x="41" y="0"/>
                  </a:lnTo>
                  <a:lnTo>
                    <a:pt x="58" y="0"/>
                  </a:lnTo>
                  <a:lnTo>
                    <a:pt x="58" y="51"/>
                  </a:lnTo>
                  <a:lnTo>
                    <a:pt x="46"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9" name="Google Shape;97;p1">
              <a:extLst>
                <a:ext uri="{FF2B5EF4-FFF2-40B4-BE49-F238E27FC236}">
                  <a16:creationId xmlns:a16="http://schemas.microsoft.com/office/drawing/2014/main" id="{1FBA61E1-B2D0-3DEF-7221-B8F8988BCD55}"/>
                </a:ext>
              </a:extLst>
            </p:cNvPr>
            <p:cNvSpPr/>
            <p:nvPr/>
          </p:nvSpPr>
          <p:spPr>
            <a:xfrm>
              <a:off x="8903063" y="3207110"/>
              <a:ext cx="846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0" name="Google Shape;98;p1">
              <a:extLst>
                <a:ext uri="{FF2B5EF4-FFF2-40B4-BE49-F238E27FC236}">
                  <a16:creationId xmlns:a16="http://schemas.microsoft.com/office/drawing/2014/main" id="{FA28603B-0BA7-C46D-D422-A77E71AB6AFC}"/>
                </a:ext>
              </a:extLst>
            </p:cNvPr>
            <p:cNvSpPr/>
            <p:nvPr/>
          </p:nvSpPr>
          <p:spPr>
            <a:xfrm>
              <a:off x="9043945"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7"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1" name="Google Shape;99;p1">
              <a:extLst>
                <a:ext uri="{FF2B5EF4-FFF2-40B4-BE49-F238E27FC236}">
                  <a16:creationId xmlns:a16="http://schemas.microsoft.com/office/drawing/2014/main" id="{713A4EE3-DD18-E3EB-333E-E53854CD4029}"/>
                </a:ext>
              </a:extLst>
            </p:cNvPr>
            <p:cNvSpPr/>
            <p:nvPr/>
          </p:nvSpPr>
          <p:spPr>
            <a:xfrm>
              <a:off x="5352833" y="3812904"/>
              <a:ext cx="338117" cy="352206"/>
            </a:xfrm>
            <a:custGeom>
              <a:avLst/>
              <a:gdLst/>
              <a:ahLst/>
              <a:cxnLst/>
              <a:rect l="l" t="t" r="r" b="b"/>
              <a:pathLst>
                <a:path w="583" h="625" extrusionOk="0">
                  <a:moveTo>
                    <a:pt x="426" y="311"/>
                  </a:moveTo>
                  <a:cubicBezTo>
                    <a:pt x="426" y="275"/>
                    <a:pt x="421" y="246"/>
                    <a:pt x="409" y="223"/>
                  </a:cubicBezTo>
                  <a:cubicBezTo>
                    <a:pt x="398" y="200"/>
                    <a:pt x="383" y="181"/>
                    <a:pt x="363" y="167"/>
                  </a:cubicBezTo>
                  <a:cubicBezTo>
                    <a:pt x="344" y="153"/>
                    <a:pt x="323" y="144"/>
                    <a:pt x="298" y="138"/>
                  </a:cubicBezTo>
                  <a:cubicBezTo>
                    <a:pt x="274" y="132"/>
                    <a:pt x="249" y="129"/>
                    <a:pt x="223" y="129"/>
                  </a:cubicBezTo>
                  <a:lnTo>
                    <a:pt x="148" y="129"/>
                  </a:lnTo>
                  <a:lnTo>
                    <a:pt x="148" y="494"/>
                  </a:lnTo>
                  <a:lnTo>
                    <a:pt x="219" y="494"/>
                  </a:lnTo>
                  <a:cubicBezTo>
                    <a:pt x="246" y="494"/>
                    <a:pt x="272" y="491"/>
                    <a:pt x="297" y="485"/>
                  </a:cubicBezTo>
                  <a:cubicBezTo>
                    <a:pt x="322" y="479"/>
                    <a:pt x="344" y="468"/>
                    <a:pt x="363" y="454"/>
                  </a:cubicBezTo>
                  <a:cubicBezTo>
                    <a:pt x="383" y="440"/>
                    <a:pt x="398" y="421"/>
                    <a:pt x="409" y="398"/>
                  </a:cubicBezTo>
                  <a:cubicBezTo>
                    <a:pt x="421" y="374"/>
                    <a:pt x="426" y="345"/>
                    <a:pt x="426" y="311"/>
                  </a:cubicBezTo>
                  <a:close/>
                  <a:moveTo>
                    <a:pt x="583" y="311"/>
                  </a:moveTo>
                  <a:cubicBezTo>
                    <a:pt x="583" y="365"/>
                    <a:pt x="573" y="412"/>
                    <a:pt x="553" y="452"/>
                  </a:cubicBezTo>
                  <a:cubicBezTo>
                    <a:pt x="533" y="492"/>
                    <a:pt x="506" y="524"/>
                    <a:pt x="473" y="550"/>
                  </a:cubicBezTo>
                  <a:cubicBezTo>
                    <a:pt x="440" y="576"/>
                    <a:pt x="402" y="594"/>
                    <a:pt x="360" y="606"/>
                  </a:cubicBezTo>
                  <a:cubicBezTo>
                    <a:pt x="319" y="619"/>
                    <a:pt x="276" y="625"/>
                    <a:pt x="233" y="625"/>
                  </a:cubicBezTo>
                  <a:lnTo>
                    <a:pt x="0" y="625"/>
                  </a:lnTo>
                  <a:lnTo>
                    <a:pt x="0" y="0"/>
                  </a:lnTo>
                  <a:lnTo>
                    <a:pt x="226" y="0"/>
                  </a:lnTo>
                  <a:cubicBezTo>
                    <a:pt x="270" y="0"/>
                    <a:pt x="314" y="5"/>
                    <a:pt x="357" y="16"/>
                  </a:cubicBezTo>
                  <a:cubicBezTo>
                    <a:pt x="400" y="26"/>
                    <a:pt x="438" y="43"/>
                    <a:pt x="471" y="67"/>
                  </a:cubicBezTo>
                  <a:cubicBezTo>
                    <a:pt x="505" y="90"/>
                    <a:pt x="532" y="122"/>
                    <a:pt x="553" y="162"/>
                  </a:cubicBezTo>
                  <a:cubicBezTo>
                    <a:pt x="573" y="202"/>
                    <a:pt x="583" y="252"/>
                    <a:pt x="583" y="31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2" name="Google Shape;100;p1">
              <a:extLst>
                <a:ext uri="{FF2B5EF4-FFF2-40B4-BE49-F238E27FC236}">
                  <a16:creationId xmlns:a16="http://schemas.microsoft.com/office/drawing/2014/main" id="{C66414FC-BFC2-E726-766B-8ED5BF515C63}"/>
                </a:ext>
              </a:extLst>
            </p:cNvPr>
            <p:cNvSpPr/>
            <p:nvPr/>
          </p:nvSpPr>
          <p:spPr>
            <a:xfrm>
              <a:off x="5747303"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3" name="Google Shape;101;p1">
              <a:extLst>
                <a:ext uri="{FF2B5EF4-FFF2-40B4-BE49-F238E27FC236}">
                  <a16:creationId xmlns:a16="http://schemas.microsoft.com/office/drawing/2014/main" id="{BBFF1733-C223-C9D3-2B28-23C7046AB39A}"/>
                </a:ext>
              </a:extLst>
            </p:cNvPr>
            <p:cNvSpPr/>
            <p:nvPr/>
          </p:nvSpPr>
          <p:spPr>
            <a:xfrm>
              <a:off x="6007937" y="3812904"/>
              <a:ext cx="359252" cy="352206"/>
            </a:xfrm>
            <a:custGeom>
              <a:avLst/>
              <a:gdLst/>
              <a:ahLst/>
              <a:cxnLst/>
              <a:rect l="l" t="t" r="r" b="b"/>
              <a:pathLst>
                <a:path w="51" h="50" extrusionOk="0">
                  <a:moveTo>
                    <a:pt x="32" y="50"/>
                  </a:moveTo>
                  <a:lnTo>
                    <a:pt x="19" y="50"/>
                  </a:lnTo>
                  <a:lnTo>
                    <a:pt x="0" y="0"/>
                  </a:lnTo>
                  <a:lnTo>
                    <a:pt x="14" y="0"/>
                  </a:lnTo>
                  <a:lnTo>
                    <a:pt x="26" y="36"/>
                  </a:lnTo>
                  <a:lnTo>
                    <a:pt x="26" y="36"/>
                  </a:lnTo>
                  <a:lnTo>
                    <a:pt x="38" y="0"/>
                  </a:lnTo>
                  <a:lnTo>
                    <a:pt x="51" y="0"/>
                  </a:lnTo>
                  <a:lnTo>
                    <a:pt x="32"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4" name="Google Shape;102;p1">
              <a:extLst>
                <a:ext uri="{FF2B5EF4-FFF2-40B4-BE49-F238E27FC236}">
                  <a16:creationId xmlns:a16="http://schemas.microsoft.com/office/drawing/2014/main" id="{27D98779-B4D2-944C-8EC3-F3A44BAE7879}"/>
                </a:ext>
              </a:extLst>
            </p:cNvPr>
            <p:cNvSpPr/>
            <p:nvPr/>
          </p:nvSpPr>
          <p:spPr>
            <a:xfrm>
              <a:off x="6395361" y="3812904"/>
              <a:ext cx="253588" cy="352206"/>
            </a:xfrm>
            <a:custGeom>
              <a:avLst/>
              <a:gdLst/>
              <a:ahLst/>
              <a:cxnLst/>
              <a:rect l="l" t="t" r="r" b="b"/>
              <a:pathLst>
                <a:path w="36" h="50" extrusionOk="0">
                  <a:moveTo>
                    <a:pt x="0" y="50"/>
                  </a:moveTo>
                  <a:lnTo>
                    <a:pt x="0" y="0"/>
                  </a:lnTo>
                  <a:lnTo>
                    <a:pt x="35" y="0"/>
                  </a:lnTo>
                  <a:lnTo>
                    <a:pt x="35" y="10"/>
                  </a:lnTo>
                  <a:lnTo>
                    <a:pt x="12" y="10"/>
                  </a:lnTo>
                  <a:lnTo>
                    <a:pt x="12" y="20"/>
                  </a:lnTo>
                  <a:lnTo>
                    <a:pt x="33" y="20"/>
                  </a:lnTo>
                  <a:lnTo>
                    <a:pt x="33" y="29"/>
                  </a:lnTo>
                  <a:lnTo>
                    <a:pt x="12" y="29"/>
                  </a:lnTo>
                  <a:lnTo>
                    <a:pt x="12" y="40"/>
                  </a:lnTo>
                  <a:lnTo>
                    <a:pt x="36" y="40"/>
                  </a:lnTo>
                  <a:lnTo>
                    <a:pt x="36"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5" name="Google Shape;103;p1">
              <a:extLst>
                <a:ext uri="{FF2B5EF4-FFF2-40B4-BE49-F238E27FC236}">
                  <a16:creationId xmlns:a16="http://schemas.microsoft.com/office/drawing/2014/main" id="{6E0DA1D8-1491-8A14-449A-907F994999D1}"/>
                </a:ext>
              </a:extLst>
            </p:cNvPr>
            <p:cNvSpPr/>
            <p:nvPr/>
          </p:nvSpPr>
          <p:spPr>
            <a:xfrm>
              <a:off x="6705302" y="3812904"/>
              <a:ext cx="225411" cy="352206"/>
            </a:xfrm>
            <a:custGeom>
              <a:avLst/>
              <a:gdLst/>
              <a:ahLst/>
              <a:cxnLst/>
              <a:rect l="l" t="t" r="r" b="b"/>
              <a:pathLst>
                <a:path w="32" h="50" extrusionOk="0">
                  <a:moveTo>
                    <a:pt x="0" y="50"/>
                  </a:moveTo>
                  <a:lnTo>
                    <a:pt x="0" y="0"/>
                  </a:lnTo>
                  <a:lnTo>
                    <a:pt x="12" y="0"/>
                  </a:lnTo>
                  <a:lnTo>
                    <a:pt x="12" y="40"/>
                  </a:lnTo>
                  <a:lnTo>
                    <a:pt x="32" y="40"/>
                  </a:lnTo>
                  <a:lnTo>
                    <a:pt x="32"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6" name="Google Shape;104;p1">
              <a:extLst>
                <a:ext uri="{FF2B5EF4-FFF2-40B4-BE49-F238E27FC236}">
                  <a16:creationId xmlns:a16="http://schemas.microsoft.com/office/drawing/2014/main" id="{C9DD1D40-5CC9-CF4B-B178-1F282E097D05}"/>
                </a:ext>
              </a:extLst>
            </p:cNvPr>
            <p:cNvSpPr/>
            <p:nvPr/>
          </p:nvSpPr>
          <p:spPr>
            <a:xfrm>
              <a:off x="6937759" y="3798816"/>
              <a:ext cx="387428" cy="380383"/>
            </a:xfrm>
            <a:custGeom>
              <a:avLst/>
              <a:gdLst/>
              <a:ahLst/>
              <a:cxnLst/>
              <a:rect l="l" t="t" r="r" b="b"/>
              <a:pathLst>
                <a:path w="680" h="658" extrusionOk="0">
                  <a:moveTo>
                    <a:pt x="518" y="327"/>
                  </a:moveTo>
                  <a:cubicBezTo>
                    <a:pt x="518" y="300"/>
                    <a:pt x="514" y="274"/>
                    <a:pt x="505" y="251"/>
                  </a:cubicBezTo>
                  <a:cubicBezTo>
                    <a:pt x="496" y="227"/>
                    <a:pt x="484" y="207"/>
                    <a:pt x="469" y="190"/>
                  </a:cubicBezTo>
                  <a:cubicBezTo>
                    <a:pt x="453" y="174"/>
                    <a:pt x="434" y="160"/>
                    <a:pt x="412" y="151"/>
                  </a:cubicBezTo>
                  <a:cubicBezTo>
                    <a:pt x="390" y="141"/>
                    <a:pt x="366" y="136"/>
                    <a:pt x="339" y="136"/>
                  </a:cubicBezTo>
                  <a:cubicBezTo>
                    <a:pt x="313" y="136"/>
                    <a:pt x="289" y="141"/>
                    <a:pt x="267" y="151"/>
                  </a:cubicBezTo>
                  <a:cubicBezTo>
                    <a:pt x="245" y="160"/>
                    <a:pt x="226" y="174"/>
                    <a:pt x="211" y="190"/>
                  </a:cubicBezTo>
                  <a:cubicBezTo>
                    <a:pt x="195" y="207"/>
                    <a:pt x="182" y="227"/>
                    <a:pt x="174" y="251"/>
                  </a:cubicBezTo>
                  <a:cubicBezTo>
                    <a:pt x="165" y="274"/>
                    <a:pt x="161" y="300"/>
                    <a:pt x="161" y="327"/>
                  </a:cubicBezTo>
                  <a:cubicBezTo>
                    <a:pt x="161" y="355"/>
                    <a:pt x="166" y="381"/>
                    <a:pt x="174" y="405"/>
                  </a:cubicBezTo>
                  <a:cubicBezTo>
                    <a:pt x="183" y="429"/>
                    <a:pt x="195" y="449"/>
                    <a:pt x="211" y="466"/>
                  </a:cubicBezTo>
                  <a:cubicBezTo>
                    <a:pt x="227" y="483"/>
                    <a:pt x="245" y="496"/>
                    <a:pt x="267" y="506"/>
                  </a:cubicBezTo>
                  <a:cubicBezTo>
                    <a:pt x="289" y="516"/>
                    <a:pt x="313" y="521"/>
                    <a:pt x="339" y="521"/>
                  </a:cubicBezTo>
                  <a:cubicBezTo>
                    <a:pt x="366" y="521"/>
                    <a:pt x="390" y="516"/>
                    <a:pt x="412" y="506"/>
                  </a:cubicBezTo>
                  <a:cubicBezTo>
                    <a:pt x="433" y="496"/>
                    <a:pt x="452" y="483"/>
                    <a:pt x="468" y="466"/>
                  </a:cubicBezTo>
                  <a:cubicBezTo>
                    <a:pt x="484" y="449"/>
                    <a:pt x="496" y="429"/>
                    <a:pt x="505" y="405"/>
                  </a:cubicBezTo>
                  <a:cubicBezTo>
                    <a:pt x="514" y="381"/>
                    <a:pt x="518" y="355"/>
                    <a:pt x="518" y="327"/>
                  </a:cubicBezTo>
                  <a:close/>
                  <a:moveTo>
                    <a:pt x="680" y="327"/>
                  </a:moveTo>
                  <a:cubicBezTo>
                    <a:pt x="680" y="376"/>
                    <a:pt x="671" y="421"/>
                    <a:pt x="654" y="462"/>
                  </a:cubicBezTo>
                  <a:cubicBezTo>
                    <a:pt x="637" y="503"/>
                    <a:pt x="613" y="538"/>
                    <a:pt x="583" y="567"/>
                  </a:cubicBezTo>
                  <a:cubicBezTo>
                    <a:pt x="553" y="596"/>
                    <a:pt x="517" y="619"/>
                    <a:pt x="475" y="634"/>
                  </a:cubicBezTo>
                  <a:cubicBezTo>
                    <a:pt x="433" y="650"/>
                    <a:pt x="388" y="658"/>
                    <a:pt x="339" y="658"/>
                  </a:cubicBezTo>
                  <a:cubicBezTo>
                    <a:pt x="291" y="658"/>
                    <a:pt x="245" y="650"/>
                    <a:pt x="204" y="634"/>
                  </a:cubicBezTo>
                  <a:cubicBezTo>
                    <a:pt x="162" y="619"/>
                    <a:pt x="127" y="596"/>
                    <a:pt x="96" y="567"/>
                  </a:cubicBezTo>
                  <a:cubicBezTo>
                    <a:pt x="66" y="538"/>
                    <a:pt x="42" y="503"/>
                    <a:pt x="25" y="462"/>
                  </a:cubicBezTo>
                  <a:cubicBezTo>
                    <a:pt x="8" y="421"/>
                    <a:pt x="0" y="376"/>
                    <a:pt x="0" y="327"/>
                  </a:cubicBezTo>
                  <a:cubicBezTo>
                    <a:pt x="0" y="277"/>
                    <a:pt x="8" y="232"/>
                    <a:pt x="25" y="191"/>
                  </a:cubicBezTo>
                  <a:cubicBezTo>
                    <a:pt x="42" y="151"/>
                    <a:pt x="66" y="117"/>
                    <a:pt x="96" y="89"/>
                  </a:cubicBezTo>
                  <a:cubicBezTo>
                    <a:pt x="127" y="60"/>
                    <a:pt x="162" y="39"/>
                    <a:pt x="204" y="23"/>
                  </a:cubicBezTo>
                  <a:cubicBezTo>
                    <a:pt x="245" y="8"/>
                    <a:pt x="291" y="0"/>
                    <a:pt x="339" y="0"/>
                  </a:cubicBezTo>
                  <a:cubicBezTo>
                    <a:pt x="388" y="0"/>
                    <a:pt x="433" y="8"/>
                    <a:pt x="475" y="23"/>
                  </a:cubicBezTo>
                  <a:cubicBezTo>
                    <a:pt x="517" y="39"/>
                    <a:pt x="553" y="60"/>
                    <a:pt x="583" y="89"/>
                  </a:cubicBezTo>
                  <a:cubicBezTo>
                    <a:pt x="613" y="117"/>
                    <a:pt x="637" y="151"/>
                    <a:pt x="654" y="191"/>
                  </a:cubicBezTo>
                  <a:cubicBezTo>
                    <a:pt x="671" y="232"/>
                    <a:pt x="680" y="277"/>
                    <a:pt x="680"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7" name="Google Shape;105;p1">
              <a:extLst>
                <a:ext uri="{FF2B5EF4-FFF2-40B4-BE49-F238E27FC236}">
                  <a16:creationId xmlns:a16="http://schemas.microsoft.com/office/drawing/2014/main" id="{46368003-1C07-336C-DD6D-B50870567CB4}"/>
                </a:ext>
              </a:extLst>
            </p:cNvPr>
            <p:cNvSpPr/>
            <p:nvPr/>
          </p:nvSpPr>
          <p:spPr>
            <a:xfrm>
              <a:off x="7381536" y="3812904"/>
              <a:ext cx="274722" cy="352206"/>
            </a:xfrm>
            <a:custGeom>
              <a:avLst/>
              <a:gdLst/>
              <a:ahLst/>
              <a:cxnLst/>
              <a:rect l="l" t="t" r="r" b="b"/>
              <a:pathLst>
                <a:path w="474" h="625" extrusionOk="0">
                  <a:moveTo>
                    <a:pt x="323" y="193"/>
                  </a:moveTo>
                  <a:cubicBezTo>
                    <a:pt x="323" y="179"/>
                    <a:pt x="320" y="166"/>
                    <a:pt x="314" y="157"/>
                  </a:cubicBezTo>
                  <a:cubicBezTo>
                    <a:pt x="309" y="148"/>
                    <a:pt x="301" y="140"/>
                    <a:pt x="291" y="135"/>
                  </a:cubicBezTo>
                  <a:cubicBezTo>
                    <a:pt x="281" y="130"/>
                    <a:pt x="269" y="126"/>
                    <a:pt x="257" y="124"/>
                  </a:cubicBezTo>
                  <a:cubicBezTo>
                    <a:pt x="244" y="123"/>
                    <a:pt x="231" y="122"/>
                    <a:pt x="217" y="122"/>
                  </a:cubicBezTo>
                  <a:lnTo>
                    <a:pt x="151" y="122"/>
                  </a:lnTo>
                  <a:lnTo>
                    <a:pt x="151" y="269"/>
                  </a:lnTo>
                  <a:lnTo>
                    <a:pt x="215" y="269"/>
                  </a:lnTo>
                  <a:cubicBezTo>
                    <a:pt x="229" y="269"/>
                    <a:pt x="242" y="268"/>
                    <a:pt x="255" y="266"/>
                  </a:cubicBezTo>
                  <a:cubicBezTo>
                    <a:pt x="268" y="263"/>
                    <a:pt x="280" y="259"/>
                    <a:pt x="290" y="253"/>
                  </a:cubicBezTo>
                  <a:cubicBezTo>
                    <a:pt x="300" y="247"/>
                    <a:pt x="309" y="240"/>
                    <a:pt x="314" y="230"/>
                  </a:cubicBezTo>
                  <a:cubicBezTo>
                    <a:pt x="320" y="220"/>
                    <a:pt x="323" y="208"/>
                    <a:pt x="323" y="193"/>
                  </a:cubicBezTo>
                  <a:close/>
                  <a:moveTo>
                    <a:pt x="474" y="192"/>
                  </a:moveTo>
                  <a:cubicBezTo>
                    <a:pt x="474" y="229"/>
                    <a:pt x="467" y="260"/>
                    <a:pt x="454" y="285"/>
                  </a:cubicBezTo>
                  <a:cubicBezTo>
                    <a:pt x="440" y="310"/>
                    <a:pt x="422" y="330"/>
                    <a:pt x="399" y="345"/>
                  </a:cubicBezTo>
                  <a:cubicBezTo>
                    <a:pt x="376" y="360"/>
                    <a:pt x="350" y="371"/>
                    <a:pt x="320" y="378"/>
                  </a:cubicBezTo>
                  <a:cubicBezTo>
                    <a:pt x="290" y="386"/>
                    <a:pt x="259" y="389"/>
                    <a:pt x="226" y="389"/>
                  </a:cubicBezTo>
                  <a:lnTo>
                    <a:pt x="151" y="389"/>
                  </a:lnTo>
                  <a:lnTo>
                    <a:pt x="151" y="625"/>
                  </a:lnTo>
                  <a:lnTo>
                    <a:pt x="0" y="625"/>
                  </a:lnTo>
                  <a:lnTo>
                    <a:pt x="0" y="0"/>
                  </a:lnTo>
                  <a:lnTo>
                    <a:pt x="230" y="0"/>
                  </a:lnTo>
                  <a:cubicBezTo>
                    <a:pt x="264" y="0"/>
                    <a:pt x="296" y="3"/>
                    <a:pt x="325" y="10"/>
                  </a:cubicBezTo>
                  <a:cubicBezTo>
                    <a:pt x="355" y="17"/>
                    <a:pt x="381" y="28"/>
                    <a:pt x="403" y="43"/>
                  </a:cubicBezTo>
                  <a:cubicBezTo>
                    <a:pt x="425" y="58"/>
                    <a:pt x="442" y="78"/>
                    <a:pt x="455" y="102"/>
                  </a:cubicBezTo>
                  <a:cubicBezTo>
                    <a:pt x="468" y="126"/>
                    <a:pt x="474" y="157"/>
                    <a:pt x="474" y="192"/>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8" name="Google Shape;106;p1">
              <a:extLst>
                <a:ext uri="{FF2B5EF4-FFF2-40B4-BE49-F238E27FC236}">
                  <a16:creationId xmlns:a16="http://schemas.microsoft.com/office/drawing/2014/main" id="{06A13F9C-950C-71CC-4C65-BE2D70656E11}"/>
                </a:ext>
              </a:extLst>
            </p:cNvPr>
            <p:cNvSpPr/>
            <p:nvPr/>
          </p:nvSpPr>
          <p:spPr>
            <a:xfrm>
              <a:off x="7705565" y="3812904"/>
              <a:ext cx="408558" cy="352206"/>
            </a:xfrm>
            <a:custGeom>
              <a:avLst/>
              <a:gdLst/>
              <a:ahLst/>
              <a:cxnLst/>
              <a:rect l="l" t="t" r="r" b="b"/>
              <a:pathLst>
                <a:path w="58" h="50" extrusionOk="0">
                  <a:moveTo>
                    <a:pt x="46" y="50"/>
                  </a:moveTo>
                  <a:lnTo>
                    <a:pt x="47" y="15"/>
                  </a:lnTo>
                  <a:lnTo>
                    <a:pt x="46" y="15"/>
                  </a:lnTo>
                  <a:lnTo>
                    <a:pt x="33" y="50"/>
                  </a:lnTo>
                  <a:lnTo>
                    <a:pt x="25" y="50"/>
                  </a:lnTo>
                  <a:lnTo>
                    <a:pt x="12" y="15"/>
                  </a:lnTo>
                  <a:lnTo>
                    <a:pt x="12" y="15"/>
                  </a:lnTo>
                  <a:lnTo>
                    <a:pt x="12" y="50"/>
                  </a:lnTo>
                  <a:lnTo>
                    <a:pt x="0" y="50"/>
                  </a:lnTo>
                  <a:lnTo>
                    <a:pt x="0" y="0"/>
                  </a:lnTo>
                  <a:lnTo>
                    <a:pt x="18" y="0"/>
                  </a:lnTo>
                  <a:lnTo>
                    <a:pt x="29" y="32"/>
                  </a:lnTo>
                  <a:lnTo>
                    <a:pt x="30" y="32"/>
                  </a:lnTo>
                  <a:lnTo>
                    <a:pt x="41" y="0"/>
                  </a:lnTo>
                  <a:lnTo>
                    <a:pt x="58" y="0"/>
                  </a:lnTo>
                  <a:lnTo>
                    <a:pt x="58" y="50"/>
                  </a:lnTo>
                  <a:lnTo>
                    <a:pt x="46"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9" name="Google Shape;107;p1">
              <a:extLst>
                <a:ext uri="{FF2B5EF4-FFF2-40B4-BE49-F238E27FC236}">
                  <a16:creationId xmlns:a16="http://schemas.microsoft.com/office/drawing/2014/main" id="{6C09E773-D853-004D-BC46-A1D0805870BC}"/>
                </a:ext>
              </a:extLst>
            </p:cNvPr>
            <p:cNvSpPr/>
            <p:nvPr/>
          </p:nvSpPr>
          <p:spPr>
            <a:xfrm>
              <a:off x="8191610"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0" name="Google Shape;108;p1">
              <a:extLst>
                <a:ext uri="{FF2B5EF4-FFF2-40B4-BE49-F238E27FC236}">
                  <a16:creationId xmlns:a16="http://schemas.microsoft.com/office/drawing/2014/main" id="{67BD00B2-EBE8-0848-CAEB-8415D856F4E5}"/>
                </a:ext>
              </a:extLst>
            </p:cNvPr>
            <p:cNvSpPr/>
            <p:nvPr/>
          </p:nvSpPr>
          <p:spPr>
            <a:xfrm>
              <a:off x="8494505" y="3812904"/>
              <a:ext cx="331075" cy="352206"/>
            </a:xfrm>
            <a:custGeom>
              <a:avLst/>
              <a:gdLst/>
              <a:ahLst/>
              <a:cxnLst/>
              <a:rect l="l" t="t" r="r" b="b"/>
              <a:pathLst>
                <a:path w="47" h="50" extrusionOk="0">
                  <a:moveTo>
                    <a:pt x="33" y="50"/>
                  </a:moveTo>
                  <a:lnTo>
                    <a:pt x="12" y="17"/>
                  </a:lnTo>
                  <a:lnTo>
                    <a:pt x="12" y="17"/>
                  </a:lnTo>
                  <a:lnTo>
                    <a:pt x="12" y="50"/>
                  </a:lnTo>
                  <a:lnTo>
                    <a:pt x="0" y="50"/>
                  </a:lnTo>
                  <a:lnTo>
                    <a:pt x="0" y="0"/>
                  </a:lnTo>
                  <a:lnTo>
                    <a:pt x="14" y="0"/>
                  </a:lnTo>
                  <a:lnTo>
                    <a:pt x="35" y="33"/>
                  </a:lnTo>
                  <a:lnTo>
                    <a:pt x="35" y="33"/>
                  </a:lnTo>
                  <a:lnTo>
                    <a:pt x="35" y="0"/>
                  </a:lnTo>
                  <a:lnTo>
                    <a:pt x="47" y="0"/>
                  </a:lnTo>
                  <a:lnTo>
                    <a:pt x="47" y="50"/>
                  </a:lnTo>
                  <a:lnTo>
                    <a:pt x="33"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1" name="Google Shape;109;p1">
              <a:extLst>
                <a:ext uri="{FF2B5EF4-FFF2-40B4-BE49-F238E27FC236}">
                  <a16:creationId xmlns:a16="http://schemas.microsoft.com/office/drawing/2014/main" id="{40731DDC-CC4A-B8F2-A905-E224E9EE2503}"/>
                </a:ext>
              </a:extLst>
            </p:cNvPr>
            <p:cNvSpPr/>
            <p:nvPr/>
          </p:nvSpPr>
          <p:spPr>
            <a:xfrm>
              <a:off x="8860798" y="3812904"/>
              <a:ext cx="288811" cy="352206"/>
            </a:xfrm>
            <a:custGeom>
              <a:avLst/>
              <a:gdLst/>
              <a:ahLst/>
              <a:cxnLst/>
              <a:rect l="l" t="t" r="r" b="b"/>
              <a:pathLst>
                <a:path w="41" h="50" extrusionOk="0">
                  <a:moveTo>
                    <a:pt x="27" y="10"/>
                  </a:moveTo>
                  <a:lnTo>
                    <a:pt x="27" y="50"/>
                  </a:lnTo>
                  <a:lnTo>
                    <a:pt x="14" y="50"/>
                  </a:lnTo>
                  <a:lnTo>
                    <a:pt x="14" y="10"/>
                  </a:lnTo>
                  <a:lnTo>
                    <a:pt x="0" y="10"/>
                  </a:lnTo>
                  <a:lnTo>
                    <a:pt x="0" y="0"/>
                  </a:lnTo>
                  <a:lnTo>
                    <a:pt x="41" y="0"/>
                  </a:lnTo>
                  <a:lnTo>
                    <a:pt x="41" y="10"/>
                  </a:lnTo>
                  <a:lnTo>
                    <a:pt x="27" y="1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grpSp>
    </p:spTree>
    <p:extLst>
      <p:ext uri="{BB962C8B-B14F-4D97-AF65-F5344CB8AC3E}">
        <p14:creationId xmlns:p14="http://schemas.microsoft.com/office/powerpoint/2010/main" val="43469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0" name="Content Placeholder 19">
            <a:extLst>
              <a:ext uri="{FF2B5EF4-FFF2-40B4-BE49-F238E27FC236}">
                <a16:creationId xmlns:a16="http://schemas.microsoft.com/office/drawing/2014/main" id="{6C478B8D-2FC8-4A84-82C3-BD12753CC631}"/>
              </a:ext>
            </a:extLst>
          </p:cNvPr>
          <p:cNvSpPr>
            <a:spLocks noGrp="1"/>
          </p:cNvSpPr>
          <p:nvPr>
            <p:ph sz="quarter" idx="13" hasCustomPrompt="1"/>
          </p:nvPr>
        </p:nvSpPr>
        <p:spPr>
          <a:xfrm>
            <a:off x="545547" y="6026453"/>
            <a:ext cx="2713365" cy="260051"/>
          </a:xfrm>
          <a:prstGeom prst="rect">
            <a:avLst/>
          </a:prstGeom>
        </p:spPr>
        <p:txBody>
          <a:bodyPr lIns="0" tIns="0" rIns="0" bIns="0" anchor="t" anchorCtr="0">
            <a:normAutofit/>
          </a:bodyPr>
          <a:lstStyle>
            <a:lvl1pPr marL="0" indent="0" algn="l" defTabSz="914354" rtl="0" eaLnBrk="1" latinLnBrk="0" hangingPunct="1">
              <a:spcBef>
                <a:spcPct val="20000"/>
              </a:spcBef>
              <a:spcAft>
                <a:spcPts val="0"/>
              </a:spcAft>
              <a:buNone/>
              <a:defRPr lang="en-GB" sz="1200" kern="1200" dirty="0">
                <a:solidFill>
                  <a:schemeClr val="accent1"/>
                </a:solidFill>
                <a:latin typeface="Arial" pitchFamily="34" charset="0"/>
                <a:ea typeface="+mn-ea"/>
                <a:cs typeface="Arial" pitchFamily="34" charset="0"/>
              </a:defRPr>
            </a:lvl1pPr>
          </a:lstStyle>
          <a:p>
            <a:pPr lvl="0"/>
            <a:r>
              <a:rPr lang="en-US"/>
              <a:t>Date </a:t>
            </a:r>
          </a:p>
        </p:txBody>
      </p:sp>
      <p:sp>
        <p:nvSpPr>
          <p:cNvPr id="11" name="Content Placeholder 16">
            <a:extLst>
              <a:ext uri="{FF2B5EF4-FFF2-40B4-BE49-F238E27FC236}">
                <a16:creationId xmlns:a16="http://schemas.microsoft.com/office/drawing/2014/main" id="{86B11A33-40C0-40CC-86EB-A3D9C6C8F29A}"/>
              </a:ext>
            </a:extLst>
          </p:cNvPr>
          <p:cNvSpPr>
            <a:spLocks noGrp="1"/>
          </p:cNvSpPr>
          <p:nvPr>
            <p:ph sz="quarter" idx="12" hasCustomPrompt="1"/>
          </p:nvPr>
        </p:nvSpPr>
        <p:spPr>
          <a:xfrm>
            <a:off x="545546" y="5372316"/>
            <a:ext cx="7636127" cy="439737"/>
          </a:xfrm>
          <a:prstGeom prst="rect">
            <a:avLst/>
          </a:prstGeom>
        </p:spPr>
        <p:txBody>
          <a:bodyPr lIns="0" tIns="0" rIns="0" bIns="0" anchor="ctr" anchorCtr="0">
            <a:normAutofit/>
          </a:bodyPr>
          <a:lstStyle>
            <a:lvl1pPr marL="0" indent="0" algn="l" defTabSz="914354" rtl="0" eaLnBrk="1" latinLnBrk="0" hangingPunct="1">
              <a:spcBef>
                <a:spcPct val="20000"/>
              </a:spcBef>
              <a:spcAft>
                <a:spcPts val="0"/>
              </a:spcAft>
              <a:buFont typeface="Arial" pitchFamily="34" charset="0"/>
              <a:buNone/>
              <a:defRPr lang="en-GB" sz="2200" kern="1200" dirty="0">
                <a:solidFill>
                  <a:schemeClr val="accent1"/>
                </a:solidFill>
                <a:latin typeface="Arial" pitchFamily="34" charset="0"/>
                <a:ea typeface="+mn-ea"/>
                <a:cs typeface="Arial" pitchFamily="34" charset="0"/>
              </a:defRPr>
            </a:lvl1pPr>
          </a:lstStyle>
          <a:p>
            <a:pPr lvl="0"/>
            <a:r>
              <a:rPr lang="en-GB"/>
              <a:t>Company name</a:t>
            </a:r>
          </a:p>
        </p:txBody>
      </p:sp>
      <p:sp>
        <p:nvSpPr>
          <p:cNvPr id="15" name="Content Placeholder 14">
            <a:extLst>
              <a:ext uri="{FF2B5EF4-FFF2-40B4-BE49-F238E27FC236}">
                <a16:creationId xmlns:a16="http://schemas.microsoft.com/office/drawing/2014/main" id="{A015E54A-26ED-4C42-88F8-27190511E908}"/>
              </a:ext>
            </a:extLst>
          </p:cNvPr>
          <p:cNvSpPr>
            <a:spLocks noGrp="1"/>
          </p:cNvSpPr>
          <p:nvPr>
            <p:ph sz="quarter" idx="11" hasCustomPrompt="1"/>
          </p:nvPr>
        </p:nvSpPr>
        <p:spPr>
          <a:xfrm>
            <a:off x="545546" y="4888462"/>
            <a:ext cx="7637137" cy="419100"/>
          </a:xfrm>
          <a:prstGeom prst="rect">
            <a:avLst/>
          </a:prstGeom>
        </p:spPr>
        <p:txBody>
          <a:bodyPr lIns="0" tIns="0" rIns="0" bIns="0" anchor="ctr" anchorCtr="0"/>
          <a:lstStyle>
            <a:lvl1pPr marL="0" indent="0">
              <a:spcAft>
                <a:spcPts val="0"/>
              </a:spcAft>
              <a:buNone/>
              <a:defRPr lang="en-US" sz="3200" b="1" kern="1200" baseline="0" dirty="0" smtClean="0">
                <a:solidFill>
                  <a:schemeClr val="accent1"/>
                </a:solidFill>
                <a:latin typeface="+mn-lt"/>
                <a:ea typeface="+mj-ea"/>
                <a:cs typeface="Arial" pitchFamily="34" charset="0"/>
              </a:defRPr>
            </a:lvl1pPr>
          </a:lstStyle>
          <a:p>
            <a:pPr lvl="0"/>
            <a:r>
              <a:rPr lang="en-US"/>
              <a:t>TITLE </a:t>
            </a:r>
          </a:p>
        </p:txBody>
      </p:sp>
      <p:sp>
        <p:nvSpPr>
          <p:cNvPr id="16" name="Picture Placeholder 4">
            <a:extLst>
              <a:ext uri="{FF2B5EF4-FFF2-40B4-BE49-F238E27FC236}">
                <a16:creationId xmlns:a16="http://schemas.microsoft.com/office/drawing/2014/main" id="{151BD18A-8829-4DB2-9414-24AD1BAF8CA4}"/>
              </a:ext>
            </a:extLst>
          </p:cNvPr>
          <p:cNvSpPr>
            <a:spLocks noGrp="1"/>
          </p:cNvSpPr>
          <p:nvPr>
            <p:ph type="pic" sz="quarter" idx="10"/>
          </p:nvPr>
        </p:nvSpPr>
        <p:spPr>
          <a:xfrm>
            <a:off x="3" y="124465"/>
            <a:ext cx="12191999" cy="4467225"/>
          </a:xfrm>
          <a:prstGeom prst="rect">
            <a:avLst/>
          </a:prstGeom>
        </p:spPr>
        <p:txBody>
          <a:bodyPr/>
          <a:lstStyle>
            <a:lvl1pPr marL="0" indent="0">
              <a:buNone/>
              <a:defRPr/>
            </a:lvl1pPr>
          </a:lstStyle>
          <a:p>
            <a:endParaRPr lang="en-GB"/>
          </a:p>
        </p:txBody>
      </p:sp>
      <p:sp>
        <p:nvSpPr>
          <p:cNvPr id="4" name="Rectangle 3">
            <a:extLst>
              <a:ext uri="{FF2B5EF4-FFF2-40B4-BE49-F238E27FC236}">
                <a16:creationId xmlns:a16="http://schemas.microsoft.com/office/drawing/2014/main" id="{439CB330-E19A-4937-8484-489B65F947D2}"/>
              </a:ext>
            </a:extLst>
          </p:cNvPr>
          <p:cNvSpPr/>
          <p:nvPr userDrawn="1"/>
        </p:nvSpPr>
        <p:spPr>
          <a:xfrm>
            <a:off x="545543" y="6305551"/>
            <a:ext cx="1627048" cy="187424"/>
          </a:xfrm>
          <a:prstGeom prst="rect">
            <a:avLst/>
          </a:prstGeom>
        </p:spPr>
        <p:txBody>
          <a:bodyPr wrap="none" lIns="0" tIns="0" rIns="0" bIns="0">
            <a:spAutoFit/>
          </a:bodyPr>
          <a:lstStyle/>
          <a:p>
            <a:pPr marL="0" lvl="0" indent="0" algn="l" defTabSz="914354" rtl="0" eaLnBrk="1" latinLnBrk="0" hangingPunct="1">
              <a:lnSpc>
                <a:spcPct val="110000"/>
              </a:lnSpc>
              <a:spcBef>
                <a:spcPct val="20000"/>
              </a:spcBef>
              <a:spcAft>
                <a:spcPts val="0"/>
              </a:spcAft>
              <a:buFont typeface="Arial" pitchFamily="34" charset="0"/>
              <a:buNone/>
            </a:pPr>
            <a:r>
              <a:rPr lang="en-US" sz="1200" kern="1200">
                <a:solidFill>
                  <a:schemeClr val="accent1"/>
                </a:solidFill>
                <a:latin typeface="Arial" pitchFamily="34" charset="0"/>
                <a:ea typeface="+mn-ea"/>
                <a:cs typeface="Arial" pitchFamily="34" charset="0"/>
              </a:rPr>
              <a:t>Private and Confidential</a:t>
            </a:r>
            <a:endParaRPr lang="en-GB" sz="1200" kern="1200">
              <a:solidFill>
                <a:schemeClr val="accent1"/>
              </a:solidFill>
              <a:latin typeface="Arial" pitchFamily="34" charset="0"/>
              <a:ea typeface="+mn-ea"/>
              <a:cs typeface="Arial" pitchFamily="34" charset="0"/>
            </a:endParaRPr>
          </a:p>
        </p:txBody>
      </p:sp>
      <p:sp>
        <p:nvSpPr>
          <p:cNvPr id="14" name="Rectangle 11">
            <a:extLst>
              <a:ext uri="{FF2B5EF4-FFF2-40B4-BE49-F238E27FC236}">
                <a16:creationId xmlns:a16="http://schemas.microsoft.com/office/drawing/2014/main" id="{E016066A-B6D2-4FDD-BB04-EB4F2EB4AA6F}"/>
              </a:ext>
            </a:extLst>
          </p:cNvPr>
          <p:cNvSpPr/>
          <p:nvPr userDrawn="1"/>
        </p:nvSpPr>
        <p:spPr>
          <a:xfrm>
            <a:off x="0" y="-4156"/>
            <a:ext cx="8928296" cy="12166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85598 w 6289039"/>
              <a:gd name="connsiteY2" fmla="*/ 117190 h 117190"/>
              <a:gd name="connsiteX3" fmla="*/ 0 w 6289039"/>
              <a:gd name="connsiteY3" fmla="*/ 117190 h 117190"/>
              <a:gd name="connsiteX4" fmla="*/ 0 w 6289039"/>
              <a:gd name="connsiteY4" fmla="*/ 0 h 117190"/>
              <a:gd name="connsiteX0" fmla="*/ 0 w 6139483"/>
              <a:gd name="connsiteY0" fmla="*/ 0 h 117190"/>
              <a:gd name="connsiteX1" fmla="*/ 6139483 w 6139483"/>
              <a:gd name="connsiteY1" fmla="*/ 0 h 117190"/>
              <a:gd name="connsiteX2" fmla="*/ 6085598 w 6139483"/>
              <a:gd name="connsiteY2" fmla="*/ 117190 h 117190"/>
              <a:gd name="connsiteX3" fmla="*/ 0 w 6139483"/>
              <a:gd name="connsiteY3" fmla="*/ 117190 h 117190"/>
              <a:gd name="connsiteX4" fmla="*/ 0 w 6139483"/>
              <a:gd name="connsiteY4" fmla="*/ 0 h 117190"/>
              <a:gd name="connsiteX0" fmla="*/ 0 w 6139483"/>
              <a:gd name="connsiteY0" fmla="*/ 0 h 117190"/>
              <a:gd name="connsiteX1" fmla="*/ 6139483 w 6139483"/>
              <a:gd name="connsiteY1" fmla="*/ 0 h 117190"/>
              <a:gd name="connsiteX2" fmla="*/ 6046155 w 6139483"/>
              <a:gd name="connsiteY2" fmla="*/ 117190 h 117190"/>
              <a:gd name="connsiteX3" fmla="*/ 0 w 6139483"/>
              <a:gd name="connsiteY3" fmla="*/ 117190 h 117190"/>
              <a:gd name="connsiteX4" fmla="*/ 0 w 6139483"/>
              <a:gd name="connsiteY4" fmla="*/ 0 h 117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9483" h="117190">
                <a:moveTo>
                  <a:pt x="0" y="0"/>
                </a:moveTo>
                <a:lnTo>
                  <a:pt x="6139483" y="0"/>
                </a:lnTo>
                <a:lnTo>
                  <a:pt x="6046155" y="117190"/>
                </a:lnTo>
                <a:lnTo>
                  <a:pt x="0" y="11719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17" name="Rectangle 11">
            <a:extLst>
              <a:ext uri="{FF2B5EF4-FFF2-40B4-BE49-F238E27FC236}">
                <a16:creationId xmlns:a16="http://schemas.microsoft.com/office/drawing/2014/main" id="{09A1BD8D-61B3-4AFF-B7E2-0303D245624A}"/>
              </a:ext>
            </a:extLst>
          </p:cNvPr>
          <p:cNvSpPr/>
          <p:nvPr userDrawn="1"/>
        </p:nvSpPr>
        <p:spPr>
          <a:xfrm>
            <a:off x="8950884" y="-4156"/>
            <a:ext cx="3234864" cy="12358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645618 w 6934657"/>
              <a:gd name="connsiteY0" fmla="*/ 0 h 124810"/>
              <a:gd name="connsiteX1" fmla="*/ 6934657 w 6934657"/>
              <a:gd name="connsiteY1" fmla="*/ 0 h 124810"/>
              <a:gd name="connsiteX2" fmla="*/ 6678625 w 6934657"/>
              <a:gd name="connsiteY2" fmla="*/ 117190 h 124810"/>
              <a:gd name="connsiteX3" fmla="*/ 0 w 6934657"/>
              <a:gd name="connsiteY3" fmla="*/ 124810 h 124810"/>
              <a:gd name="connsiteX4" fmla="*/ 645618 w 6934657"/>
              <a:gd name="connsiteY4" fmla="*/ 0 h 124810"/>
              <a:gd name="connsiteX0" fmla="*/ 645618 w 6934657"/>
              <a:gd name="connsiteY0" fmla="*/ 0 h 124810"/>
              <a:gd name="connsiteX1" fmla="*/ 6934657 w 6934657"/>
              <a:gd name="connsiteY1" fmla="*/ 0 h 124810"/>
              <a:gd name="connsiteX2" fmla="*/ 6903188 w 6934657"/>
              <a:gd name="connsiteY2" fmla="*/ 109570 h 124810"/>
              <a:gd name="connsiteX3" fmla="*/ 0 w 6934657"/>
              <a:gd name="connsiteY3" fmla="*/ 124810 h 124810"/>
              <a:gd name="connsiteX4" fmla="*/ 645618 w 6934657"/>
              <a:gd name="connsiteY4" fmla="*/ 0 h 124810"/>
              <a:gd name="connsiteX0" fmla="*/ 526319 w 6815358"/>
              <a:gd name="connsiteY0" fmla="*/ 0 h 124810"/>
              <a:gd name="connsiteX1" fmla="*/ 6815358 w 6815358"/>
              <a:gd name="connsiteY1" fmla="*/ 0 h 124810"/>
              <a:gd name="connsiteX2" fmla="*/ 6783889 w 6815358"/>
              <a:gd name="connsiteY2" fmla="*/ 109570 h 124810"/>
              <a:gd name="connsiteX3" fmla="*/ 0 w 6815358"/>
              <a:gd name="connsiteY3" fmla="*/ 124810 h 124810"/>
              <a:gd name="connsiteX4" fmla="*/ 526319 w 6815358"/>
              <a:gd name="connsiteY4" fmla="*/ 0 h 124810"/>
              <a:gd name="connsiteX0" fmla="*/ 491231 w 6780270"/>
              <a:gd name="connsiteY0" fmla="*/ 0 h 124810"/>
              <a:gd name="connsiteX1" fmla="*/ 6780270 w 6780270"/>
              <a:gd name="connsiteY1" fmla="*/ 0 h 124810"/>
              <a:gd name="connsiteX2" fmla="*/ 6748801 w 6780270"/>
              <a:gd name="connsiteY2" fmla="*/ 109570 h 124810"/>
              <a:gd name="connsiteX3" fmla="*/ 0 w 6780270"/>
              <a:gd name="connsiteY3" fmla="*/ 124810 h 124810"/>
              <a:gd name="connsiteX4" fmla="*/ 491231 w 6780270"/>
              <a:gd name="connsiteY4" fmla="*/ 0 h 124810"/>
              <a:gd name="connsiteX0" fmla="*/ 491231 w 6823656"/>
              <a:gd name="connsiteY0" fmla="*/ 0 h 124810"/>
              <a:gd name="connsiteX1" fmla="*/ 6780270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716440 w 7042906"/>
              <a:gd name="connsiteY0" fmla="*/ 0 h 130248"/>
              <a:gd name="connsiteX1" fmla="*/ 7042906 w 7042906"/>
              <a:gd name="connsiteY1" fmla="*/ 0 h 130248"/>
              <a:gd name="connsiteX2" fmla="*/ 7034830 w 7042906"/>
              <a:gd name="connsiteY2" fmla="*/ 125445 h 130248"/>
              <a:gd name="connsiteX3" fmla="*/ 0 w 7042906"/>
              <a:gd name="connsiteY3" fmla="*/ 130248 h 130248"/>
              <a:gd name="connsiteX4" fmla="*/ 716440 w 7042906"/>
              <a:gd name="connsiteY4" fmla="*/ 0 h 130248"/>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338885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338885 w 6923678"/>
              <a:gd name="connsiteY4" fmla="*/ 0 h 130248"/>
              <a:gd name="connsiteX0" fmla="*/ 269335 w 6854128"/>
              <a:gd name="connsiteY0" fmla="*/ 0 h 132287"/>
              <a:gd name="connsiteX1" fmla="*/ 6854128 w 6854128"/>
              <a:gd name="connsiteY1" fmla="*/ 0 h 132287"/>
              <a:gd name="connsiteX2" fmla="*/ 6846052 w 6854128"/>
              <a:gd name="connsiteY2" fmla="*/ 125445 h 132287"/>
              <a:gd name="connsiteX3" fmla="*/ 0 w 6854128"/>
              <a:gd name="connsiteY3" fmla="*/ 132287 h 132287"/>
              <a:gd name="connsiteX4" fmla="*/ 269335 w 6854128"/>
              <a:gd name="connsiteY4" fmla="*/ 0 h 132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4128" h="132287">
                <a:moveTo>
                  <a:pt x="269335" y="0"/>
                </a:moveTo>
                <a:lnTo>
                  <a:pt x="6854128" y="0"/>
                </a:lnTo>
                <a:cubicBezTo>
                  <a:pt x="6838570" y="118015"/>
                  <a:pt x="6854592" y="85535"/>
                  <a:pt x="6846052" y="125445"/>
                </a:cubicBezTo>
                <a:lnTo>
                  <a:pt x="0" y="132287"/>
                </a:lnTo>
                <a:lnTo>
                  <a:pt x="26933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Tree>
    <p:extLst>
      <p:ext uri="{BB962C8B-B14F-4D97-AF65-F5344CB8AC3E}">
        <p14:creationId xmlns:p14="http://schemas.microsoft.com/office/powerpoint/2010/main" val="324573365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End slide">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84BA64D6-7C1E-48DE-9FAC-141D55275334}"/>
              </a:ext>
            </a:extLst>
          </p:cNvPr>
          <p:cNvSpPr txBox="1"/>
          <p:nvPr userDrawn="1"/>
        </p:nvSpPr>
        <p:spPr>
          <a:xfrm>
            <a:off x="494442" y="667357"/>
            <a:ext cx="6092356" cy="307777"/>
          </a:xfrm>
          <a:prstGeom prst="rect">
            <a:avLst/>
          </a:prstGeom>
          <a:noFill/>
        </p:spPr>
        <p:txBody>
          <a:bodyPr wrap="square" lIns="0" tIns="0" rIns="0" bIns="0" rtlCol="0">
            <a:spAutoFit/>
          </a:bodyPr>
          <a:lstStyle/>
          <a:p>
            <a:pPr algn="l"/>
            <a:r>
              <a:rPr lang="en-GB" sz="2000" b="1">
                <a:solidFill>
                  <a:schemeClr val="accent2"/>
                </a:solidFill>
                <a:latin typeface="+mj-lt"/>
              </a:rPr>
              <a:t>For more information, please contact:</a:t>
            </a:r>
          </a:p>
        </p:txBody>
      </p:sp>
      <p:sp>
        <p:nvSpPr>
          <p:cNvPr id="3" name="Text Placeholder 2">
            <a:extLst>
              <a:ext uri="{FF2B5EF4-FFF2-40B4-BE49-F238E27FC236}">
                <a16:creationId xmlns:a16="http://schemas.microsoft.com/office/drawing/2014/main" id="{AD0FFEDD-BD81-4AA4-BC95-13445E331B01}"/>
              </a:ext>
            </a:extLst>
          </p:cNvPr>
          <p:cNvSpPr>
            <a:spLocks noGrp="1"/>
          </p:cNvSpPr>
          <p:nvPr>
            <p:ph type="body" sz="quarter" idx="10"/>
          </p:nvPr>
        </p:nvSpPr>
        <p:spPr>
          <a:xfrm>
            <a:off x="494440" y="1219806"/>
            <a:ext cx="5950856" cy="1952625"/>
          </a:xfrm>
          <a:prstGeom prst="rect">
            <a:avLst/>
          </a:prstGeom>
        </p:spPr>
        <p:txBody>
          <a:bodyPr lIns="0" tIns="0" rIns="0" bIns="0"/>
          <a:lstStyle>
            <a:lvl1pPr marL="0" indent="0">
              <a:spcBef>
                <a:spcPts val="0"/>
              </a:spcBef>
              <a:spcAft>
                <a:spcPts val="0"/>
              </a:spcAft>
              <a:buNone/>
              <a:defRPr/>
            </a:lvl1pPr>
          </a:lstStyle>
          <a:p>
            <a:pPr lvl="0"/>
            <a:r>
              <a:rPr lang="en-US"/>
              <a:t>Edit Master text styles</a:t>
            </a:r>
          </a:p>
        </p:txBody>
      </p:sp>
      <p:sp>
        <p:nvSpPr>
          <p:cNvPr id="55" name="Rectangle 11">
            <a:extLst>
              <a:ext uri="{FF2B5EF4-FFF2-40B4-BE49-F238E27FC236}">
                <a16:creationId xmlns:a16="http://schemas.microsoft.com/office/drawing/2014/main" id="{1C51E1C1-F071-B121-7978-D8BE29D9A27D}"/>
              </a:ext>
            </a:extLst>
          </p:cNvPr>
          <p:cNvSpPr/>
          <p:nvPr userDrawn="1"/>
        </p:nvSpPr>
        <p:spPr>
          <a:xfrm>
            <a:off x="0" y="-4156"/>
            <a:ext cx="8928296" cy="12166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85598 w 6289039"/>
              <a:gd name="connsiteY2" fmla="*/ 117190 h 117190"/>
              <a:gd name="connsiteX3" fmla="*/ 0 w 6289039"/>
              <a:gd name="connsiteY3" fmla="*/ 117190 h 117190"/>
              <a:gd name="connsiteX4" fmla="*/ 0 w 6289039"/>
              <a:gd name="connsiteY4" fmla="*/ 0 h 117190"/>
              <a:gd name="connsiteX0" fmla="*/ 0 w 6139483"/>
              <a:gd name="connsiteY0" fmla="*/ 0 h 117190"/>
              <a:gd name="connsiteX1" fmla="*/ 6139483 w 6139483"/>
              <a:gd name="connsiteY1" fmla="*/ 0 h 117190"/>
              <a:gd name="connsiteX2" fmla="*/ 6085598 w 6139483"/>
              <a:gd name="connsiteY2" fmla="*/ 117190 h 117190"/>
              <a:gd name="connsiteX3" fmla="*/ 0 w 6139483"/>
              <a:gd name="connsiteY3" fmla="*/ 117190 h 117190"/>
              <a:gd name="connsiteX4" fmla="*/ 0 w 6139483"/>
              <a:gd name="connsiteY4" fmla="*/ 0 h 117190"/>
              <a:gd name="connsiteX0" fmla="*/ 0 w 6139483"/>
              <a:gd name="connsiteY0" fmla="*/ 0 h 117190"/>
              <a:gd name="connsiteX1" fmla="*/ 6139483 w 6139483"/>
              <a:gd name="connsiteY1" fmla="*/ 0 h 117190"/>
              <a:gd name="connsiteX2" fmla="*/ 6046155 w 6139483"/>
              <a:gd name="connsiteY2" fmla="*/ 117190 h 117190"/>
              <a:gd name="connsiteX3" fmla="*/ 0 w 6139483"/>
              <a:gd name="connsiteY3" fmla="*/ 117190 h 117190"/>
              <a:gd name="connsiteX4" fmla="*/ 0 w 6139483"/>
              <a:gd name="connsiteY4" fmla="*/ 0 h 117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9483" h="117190">
                <a:moveTo>
                  <a:pt x="0" y="0"/>
                </a:moveTo>
                <a:lnTo>
                  <a:pt x="6139483" y="0"/>
                </a:lnTo>
                <a:lnTo>
                  <a:pt x="6046155" y="117190"/>
                </a:lnTo>
                <a:lnTo>
                  <a:pt x="0" y="11719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56" name="Rectangle 11">
            <a:extLst>
              <a:ext uri="{FF2B5EF4-FFF2-40B4-BE49-F238E27FC236}">
                <a16:creationId xmlns:a16="http://schemas.microsoft.com/office/drawing/2014/main" id="{CEDE1535-8B41-5473-E7F1-495105841B62}"/>
              </a:ext>
            </a:extLst>
          </p:cNvPr>
          <p:cNvSpPr/>
          <p:nvPr userDrawn="1"/>
        </p:nvSpPr>
        <p:spPr>
          <a:xfrm>
            <a:off x="8950884" y="-4156"/>
            <a:ext cx="3234864" cy="12358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645618 w 6934657"/>
              <a:gd name="connsiteY0" fmla="*/ 0 h 124810"/>
              <a:gd name="connsiteX1" fmla="*/ 6934657 w 6934657"/>
              <a:gd name="connsiteY1" fmla="*/ 0 h 124810"/>
              <a:gd name="connsiteX2" fmla="*/ 6678625 w 6934657"/>
              <a:gd name="connsiteY2" fmla="*/ 117190 h 124810"/>
              <a:gd name="connsiteX3" fmla="*/ 0 w 6934657"/>
              <a:gd name="connsiteY3" fmla="*/ 124810 h 124810"/>
              <a:gd name="connsiteX4" fmla="*/ 645618 w 6934657"/>
              <a:gd name="connsiteY4" fmla="*/ 0 h 124810"/>
              <a:gd name="connsiteX0" fmla="*/ 645618 w 6934657"/>
              <a:gd name="connsiteY0" fmla="*/ 0 h 124810"/>
              <a:gd name="connsiteX1" fmla="*/ 6934657 w 6934657"/>
              <a:gd name="connsiteY1" fmla="*/ 0 h 124810"/>
              <a:gd name="connsiteX2" fmla="*/ 6903188 w 6934657"/>
              <a:gd name="connsiteY2" fmla="*/ 109570 h 124810"/>
              <a:gd name="connsiteX3" fmla="*/ 0 w 6934657"/>
              <a:gd name="connsiteY3" fmla="*/ 124810 h 124810"/>
              <a:gd name="connsiteX4" fmla="*/ 645618 w 6934657"/>
              <a:gd name="connsiteY4" fmla="*/ 0 h 124810"/>
              <a:gd name="connsiteX0" fmla="*/ 526319 w 6815358"/>
              <a:gd name="connsiteY0" fmla="*/ 0 h 124810"/>
              <a:gd name="connsiteX1" fmla="*/ 6815358 w 6815358"/>
              <a:gd name="connsiteY1" fmla="*/ 0 h 124810"/>
              <a:gd name="connsiteX2" fmla="*/ 6783889 w 6815358"/>
              <a:gd name="connsiteY2" fmla="*/ 109570 h 124810"/>
              <a:gd name="connsiteX3" fmla="*/ 0 w 6815358"/>
              <a:gd name="connsiteY3" fmla="*/ 124810 h 124810"/>
              <a:gd name="connsiteX4" fmla="*/ 526319 w 6815358"/>
              <a:gd name="connsiteY4" fmla="*/ 0 h 124810"/>
              <a:gd name="connsiteX0" fmla="*/ 491231 w 6780270"/>
              <a:gd name="connsiteY0" fmla="*/ 0 h 124810"/>
              <a:gd name="connsiteX1" fmla="*/ 6780270 w 6780270"/>
              <a:gd name="connsiteY1" fmla="*/ 0 h 124810"/>
              <a:gd name="connsiteX2" fmla="*/ 6748801 w 6780270"/>
              <a:gd name="connsiteY2" fmla="*/ 109570 h 124810"/>
              <a:gd name="connsiteX3" fmla="*/ 0 w 6780270"/>
              <a:gd name="connsiteY3" fmla="*/ 124810 h 124810"/>
              <a:gd name="connsiteX4" fmla="*/ 491231 w 6780270"/>
              <a:gd name="connsiteY4" fmla="*/ 0 h 124810"/>
              <a:gd name="connsiteX0" fmla="*/ 491231 w 6823656"/>
              <a:gd name="connsiteY0" fmla="*/ 0 h 124810"/>
              <a:gd name="connsiteX1" fmla="*/ 6780270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716440 w 7042906"/>
              <a:gd name="connsiteY0" fmla="*/ 0 h 130248"/>
              <a:gd name="connsiteX1" fmla="*/ 7042906 w 7042906"/>
              <a:gd name="connsiteY1" fmla="*/ 0 h 130248"/>
              <a:gd name="connsiteX2" fmla="*/ 7034830 w 7042906"/>
              <a:gd name="connsiteY2" fmla="*/ 125445 h 130248"/>
              <a:gd name="connsiteX3" fmla="*/ 0 w 7042906"/>
              <a:gd name="connsiteY3" fmla="*/ 130248 h 130248"/>
              <a:gd name="connsiteX4" fmla="*/ 716440 w 7042906"/>
              <a:gd name="connsiteY4" fmla="*/ 0 h 130248"/>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338885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338885 w 6923678"/>
              <a:gd name="connsiteY4" fmla="*/ 0 h 130248"/>
              <a:gd name="connsiteX0" fmla="*/ 269335 w 6854128"/>
              <a:gd name="connsiteY0" fmla="*/ 0 h 132287"/>
              <a:gd name="connsiteX1" fmla="*/ 6854128 w 6854128"/>
              <a:gd name="connsiteY1" fmla="*/ 0 h 132287"/>
              <a:gd name="connsiteX2" fmla="*/ 6846052 w 6854128"/>
              <a:gd name="connsiteY2" fmla="*/ 125445 h 132287"/>
              <a:gd name="connsiteX3" fmla="*/ 0 w 6854128"/>
              <a:gd name="connsiteY3" fmla="*/ 132287 h 132287"/>
              <a:gd name="connsiteX4" fmla="*/ 269335 w 6854128"/>
              <a:gd name="connsiteY4" fmla="*/ 0 h 132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4128" h="132287">
                <a:moveTo>
                  <a:pt x="269335" y="0"/>
                </a:moveTo>
                <a:lnTo>
                  <a:pt x="6854128" y="0"/>
                </a:lnTo>
                <a:cubicBezTo>
                  <a:pt x="6838570" y="118015"/>
                  <a:pt x="6854592" y="85535"/>
                  <a:pt x="6846052" y="125445"/>
                </a:cubicBezTo>
                <a:lnTo>
                  <a:pt x="0" y="132287"/>
                </a:lnTo>
                <a:lnTo>
                  <a:pt x="26933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57" name="TextBox 56">
            <a:extLst>
              <a:ext uri="{FF2B5EF4-FFF2-40B4-BE49-F238E27FC236}">
                <a16:creationId xmlns:a16="http://schemas.microsoft.com/office/drawing/2014/main" id="{826032B3-B0B0-FC81-1012-95679603E1EB}"/>
              </a:ext>
            </a:extLst>
          </p:cNvPr>
          <p:cNvSpPr txBox="1"/>
          <p:nvPr userDrawn="1"/>
        </p:nvSpPr>
        <p:spPr>
          <a:xfrm>
            <a:off x="494442" y="3293994"/>
            <a:ext cx="6092356" cy="246221"/>
          </a:xfrm>
          <a:prstGeom prst="rect">
            <a:avLst/>
          </a:prstGeom>
          <a:noFill/>
        </p:spPr>
        <p:txBody>
          <a:bodyPr wrap="square" lIns="0" tIns="0" rIns="0" bIns="0" rtlCol="0">
            <a:spAutoFit/>
          </a:bodyPr>
          <a:lstStyle/>
          <a:p>
            <a:pPr algn="l"/>
            <a:r>
              <a:rPr lang="en-GB" sz="1600" b="1">
                <a:solidFill>
                  <a:schemeClr val="accent2"/>
                </a:solidFill>
                <a:latin typeface="+mn-lt"/>
              </a:rPr>
              <a:t>Disclaimer</a:t>
            </a:r>
          </a:p>
        </p:txBody>
      </p:sp>
      <p:sp>
        <p:nvSpPr>
          <p:cNvPr id="58" name="TextBox 57">
            <a:extLst>
              <a:ext uri="{FF2B5EF4-FFF2-40B4-BE49-F238E27FC236}">
                <a16:creationId xmlns:a16="http://schemas.microsoft.com/office/drawing/2014/main" id="{581CB65F-AC30-9140-3B2B-7A2417EDB54F}"/>
              </a:ext>
            </a:extLst>
          </p:cNvPr>
          <p:cNvSpPr txBox="1"/>
          <p:nvPr userDrawn="1"/>
        </p:nvSpPr>
        <p:spPr>
          <a:xfrm>
            <a:off x="494439" y="4748938"/>
            <a:ext cx="6092356" cy="246221"/>
          </a:xfrm>
          <a:prstGeom prst="rect">
            <a:avLst/>
          </a:prstGeom>
          <a:noFill/>
        </p:spPr>
        <p:txBody>
          <a:bodyPr wrap="square" lIns="0" tIns="0" rIns="0" bIns="0" rtlCol="0">
            <a:spAutoFit/>
          </a:bodyPr>
          <a:lstStyle/>
          <a:p>
            <a:pPr algn="l"/>
            <a:r>
              <a:rPr lang="en-GB" sz="1600" b="1" i="0" u="none" strike="noStrike" cap="none">
                <a:solidFill>
                  <a:schemeClr val="accent2"/>
                </a:solidFill>
                <a:latin typeface="+mn-lt"/>
                <a:cs typeface="Arial"/>
                <a:sym typeface="Arial"/>
              </a:rPr>
              <a:t>About Foundation for Economic Development</a:t>
            </a:r>
          </a:p>
        </p:txBody>
      </p:sp>
    </p:spTree>
    <p:extLst>
      <p:ext uri="{BB962C8B-B14F-4D97-AF65-F5344CB8AC3E}">
        <p14:creationId xmlns:p14="http://schemas.microsoft.com/office/powerpoint/2010/main" val="6612304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5_Custom Layout">
  <p:cSld name="15_Custom Layout">
    <p:spTree>
      <p:nvGrpSpPr>
        <p:cNvPr id="1" name="Shape 13"/>
        <p:cNvGrpSpPr/>
        <p:nvPr/>
      </p:nvGrpSpPr>
      <p:grpSpPr>
        <a:xfrm>
          <a:off x="0" y="0"/>
          <a:ext cx="0" cy="0"/>
          <a:chOff x="0" y="0"/>
          <a:chExt cx="0" cy="0"/>
        </a:xfrm>
      </p:grpSpPr>
      <p:sp>
        <p:nvSpPr>
          <p:cNvPr id="14" name="Google Shape;14;p16"/>
          <p:cNvSpPr txBox="1">
            <a:spLocks noGrp="1"/>
          </p:cNvSpPr>
          <p:nvPr>
            <p:ph type="title"/>
          </p:nvPr>
        </p:nvSpPr>
        <p:spPr>
          <a:xfrm>
            <a:off x="342904" y="166677"/>
            <a:ext cx="10637977" cy="665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rgbClr val="1C385F"/>
              </a:buClr>
              <a:buSzPts val="2100"/>
              <a:buFont typeface="Arial"/>
              <a:buNone/>
              <a:defRPr sz="2800" b="1">
                <a:solidFill>
                  <a:schemeClr val="accen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cxnSp>
        <p:nvCxnSpPr>
          <p:cNvPr id="25" name="Google Shape;25;p16"/>
          <p:cNvCxnSpPr/>
          <p:nvPr/>
        </p:nvCxnSpPr>
        <p:spPr>
          <a:xfrm rot="10800000">
            <a:off x="457100" y="876700"/>
            <a:ext cx="11360000" cy="0"/>
          </a:xfrm>
          <a:prstGeom prst="straightConnector1">
            <a:avLst/>
          </a:prstGeom>
          <a:noFill/>
          <a:ln w="19050" cap="flat" cmpd="sng">
            <a:solidFill>
              <a:schemeClr val="accent2"/>
            </a:solidFill>
            <a:prstDash val="solid"/>
            <a:round/>
            <a:headEnd type="none" w="sm" len="sm"/>
            <a:tailEnd type="none" w="sm" len="sm"/>
          </a:ln>
        </p:spPr>
      </p:cxnSp>
    </p:spTree>
    <p:extLst>
      <p:ext uri="{BB962C8B-B14F-4D97-AF65-F5344CB8AC3E}">
        <p14:creationId xmlns:p14="http://schemas.microsoft.com/office/powerpoint/2010/main" val="354709238"/>
      </p:ext>
    </p:extLst>
  </p:cSld>
  <p:clrMapOvr>
    <a:masterClrMapping/>
  </p:clrMapOvr>
  <p:extLst>
    <p:ext uri="{DCECCB84-F9BA-43D5-87BE-67443E8EF086}">
      <p15:sldGuideLst xmlns:p15="http://schemas.microsoft.com/office/powerpoint/2012/main">
        <p15:guide id="1" orient="horz" pos="342">
          <p15:clr>
            <a:srgbClr val="FBAE40"/>
          </p15:clr>
        </p15:guide>
        <p15:guide id="2" pos="21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5_Custom Layout" preserve="1">
  <p:cSld name="15_Custom Layout">
    <p:spTree>
      <p:nvGrpSpPr>
        <p:cNvPr id="1" name="Shape 13"/>
        <p:cNvGrpSpPr/>
        <p:nvPr/>
      </p:nvGrpSpPr>
      <p:grpSpPr>
        <a:xfrm>
          <a:off x="0" y="0"/>
          <a:ext cx="0" cy="0"/>
          <a:chOff x="0" y="0"/>
          <a:chExt cx="0" cy="0"/>
        </a:xfrm>
      </p:grpSpPr>
      <p:sp>
        <p:nvSpPr>
          <p:cNvPr id="14" name="Google Shape;14;p16"/>
          <p:cNvSpPr txBox="1">
            <a:spLocks noGrp="1"/>
          </p:cNvSpPr>
          <p:nvPr>
            <p:ph type="title"/>
          </p:nvPr>
        </p:nvSpPr>
        <p:spPr>
          <a:xfrm>
            <a:off x="342902" y="166677"/>
            <a:ext cx="10637977" cy="665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rgbClr val="1C385F"/>
              </a:buClr>
              <a:buSzPts val="2100"/>
              <a:buFont typeface="Arial"/>
              <a:buNone/>
              <a:defRPr sz="2800" b="1">
                <a:solidFill>
                  <a:schemeClr val="accen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grpSp>
        <p:nvGrpSpPr>
          <p:cNvPr id="17" name="Google Shape;17;p16"/>
          <p:cNvGrpSpPr/>
          <p:nvPr/>
        </p:nvGrpSpPr>
        <p:grpSpPr>
          <a:xfrm>
            <a:off x="11075068" y="251976"/>
            <a:ext cx="641299" cy="495003"/>
            <a:chOff x="2816956" y="2559051"/>
            <a:chExt cx="2254122" cy="1739902"/>
          </a:xfrm>
        </p:grpSpPr>
        <p:sp>
          <p:nvSpPr>
            <p:cNvPr id="18" name="Google Shape;18;p16"/>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9" name="Google Shape;19;p16"/>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0" name="Google Shape;20;p16"/>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1" name="Google Shape;21;p16"/>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2" name="Google Shape;22;p16"/>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cxnSp>
        <p:nvCxnSpPr>
          <p:cNvPr id="25" name="Google Shape;25;p16"/>
          <p:cNvCxnSpPr/>
          <p:nvPr/>
        </p:nvCxnSpPr>
        <p:spPr>
          <a:xfrm rot="10800000">
            <a:off x="457100" y="876700"/>
            <a:ext cx="11360000" cy="0"/>
          </a:xfrm>
          <a:prstGeom prst="straightConnector1">
            <a:avLst/>
          </a:prstGeom>
          <a:noFill/>
          <a:ln w="19050" cap="flat" cmpd="sng">
            <a:solidFill>
              <a:schemeClr val="accent2"/>
            </a:solidFill>
            <a:prstDash val="solid"/>
            <a:round/>
            <a:headEnd type="none" w="sm" len="sm"/>
            <a:tailEnd type="none" w="sm" len="sm"/>
          </a:ln>
        </p:spPr>
      </p:cxnSp>
      <p:sp>
        <p:nvSpPr>
          <p:cNvPr id="2" name="Google Shape;8;p14">
            <a:extLst>
              <a:ext uri="{FF2B5EF4-FFF2-40B4-BE49-F238E27FC236}">
                <a16:creationId xmlns:a16="http://schemas.microsoft.com/office/drawing/2014/main" id="{72C8BB02-178D-CAE1-1FB5-55E50A687F29}"/>
              </a:ext>
            </a:extLst>
          </p:cNvPr>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67" b="0" i="0" u="none" strike="noStrike" cap="none">
                <a:solidFill>
                  <a:schemeClr val="bg2">
                    <a:lumMod val="50000"/>
                  </a:schemeClr>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134235509"/>
      </p:ext>
    </p:extLst>
  </p:cSld>
  <p:clrMapOvr>
    <a:masterClrMapping/>
  </p:clrMapOvr>
  <p:extLst>
    <p:ext uri="{DCECCB84-F9BA-43D5-87BE-67443E8EF086}">
      <p15:sldGuideLst xmlns:p15="http://schemas.microsoft.com/office/powerpoint/2012/main">
        <p15:guide id="1" orient="horz" pos="342">
          <p15:clr>
            <a:srgbClr val="FBAE40"/>
          </p15:clr>
        </p15:guide>
        <p15:guide id="2" pos="2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End slide">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84BA64D6-7C1E-48DE-9FAC-141D55275334}"/>
              </a:ext>
            </a:extLst>
          </p:cNvPr>
          <p:cNvSpPr txBox="1"/>
          <p:nvPr userDrawn="1"/>
        </p:nvSpPr>
        <p:spPr>
          <a:xfrm>
            <a:off x="494441" y="667356"/>
            <a:ext cx="6092356" cy="307777"/>
          </a:xfrm>
          <a:prstGeom prst="rect">
            <a:avLst/>
          </a:prstGeom>
          <a:noFill/>
        </p:spPr>
        <p:txBody>
          <a:bodyPr wrap="square" lIns="0" tIns="0" rIns="0" bIns="0" rtlCol="0">
            <a:spAutoFit/>
          </a:bodyPr>
          <a:lstStyle/>
          <a:p>
            <a:pPr algn="l"/>
            <a:r>
              <a:rPr lang="en-GB" sz="2000" b="1">
                <a:solidFill>
                  <a:schemeClr val="accent1"/>
                </a:solidFill>
                <a:latin typeface="+mj-lt"/>
              </a:rPr>
              <a:t>For more information, please contact:</a:t>
            </a:r>
          </a:p>
        </p:txBody>
      </p:sp>
      <p:sp>
        <p:nvSpPr>
          <p:cNvPr id="3" name="Text Placeholder 2">
            <a:extLst>
              <a:ext uri="{FF2B5EF4-FFF2-40B4-BE49-F238E27FC236}">
                <a16:creationId xmlns:a16="http://schemas.microsoft.com/office/drawing/2014/main" id="{AD0FFEDD-BD81-4AA4-BC95-13445E331B01}"/>
              </a:ext>
            </a:extLst>
          </p:cNvPr>
          <p:cNvSpPr>
            <a:spLocks noGrp="1"/>
          </p:cNvSpPr>
          <p:nvPr>
            <p:ph type="body" sz="quarter" idx="10"/>
          </p:nvPr>
        </p:nvSpPr>
        <p:spPr>
          <a:xfrm>
            <a:off x="494440" y="1219805"/>
            <a:ext cx="5950856" cy="1952625"/>
          </a:xfrm>
          <a:prstGeom prst="rect">
            <a:avLst/>
          </a:prstGeom>
        </p:spPr>
        <p:txBody>
          <a:bodyPr lIns="0" tIns="0" rIns="0" bIns="0"/>
          <a:lstStyle>
            <a:lvl1pPr marL="0" indent="0">
              <a:spcBef>
                <a:spcPts val="0"/>
              </a:spcBef>
              <a:spcAft>
                <a:spcPts val="0"/>
              </a:spcAft>
              <a:buNone/>
              <a:defRPr/>
            </a:lvl1pPr>
          </a:lstStyle>
          <a:p>
            <a:pPr lvl="0"/>
            <a:r>
              <a:rPr lang="en-US"/>
              <a:t>Edit Master text styles</a:t>
            </a:r>
          </a:p>
        </p:txBody>
      </p:sp>
      <p:grpSp>
        <p:nvGrpSpPr>
          <p:cNvPr id="16" name="Google Shape;68;p1">
            <a:extLst>
              <a:ext uri="{FF2B5EF4-FFF2-40B4-BE49-F238E27FC236}">
                <a16:creationId xmlns:a16="http://schemas.microsoft.com/office/drawing/2014/main" id="{3B9FB978-9F52-B55C-BCF3-62ED14076FCD}"/>
              </a:ext>
            </a:extLst>
          </p:cNvPr>
          <p:cNvGrpSpPr/>
          <p:nvPr/>
        </p:nvGrpSpPr>
        <p:grpSpPr>
          <a:xfrm>
            <a:off x="9189686" y="447039"/>
            <a:ext cx="947719" cy="731520"/>
            <a:chOff x="2816956" y="2559051"/>
            <a:chExt cx="2254122" cy="1739902"/>
          </a:xfrm>
        </p:grpSpPr>
        <p:sp>
          <p:nvSpPr>
            <p:cNvPr id="50" name="Google Shape;69;p1">
              <a:extLst>
                <a:ext uri="{FF2B5EF4-FFF2-40B4-BE49-F238E27FC236}">
                  <a16:creationId xmlns:a16="http://schemas.microsoft.com/office/drawing/2014/main" id="{C71194A7-BCF3-54F5-4DEB-3CE922C77E96}"/>
                </a:ext>
              </a:extLst>
            </p:cNvPr>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1" name="Google Shape;70;p1">
              <a:extLst>
                <a:ext uri="{FF2B5EF4-FFF2-40B4-BE49-F238E27FC236}">
                  <a16:creationId xmlns:a16="http://schemas.microsoft.com/office/drawing/2014/main" id="{1D9573D4-F2D9-38F9-D4BF-4579BA609E1D}"/>
                </a:ext>
              </a:extLst>
            </p:cNvPr>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2" name="Google Shape;71;p1">
              <a:extLst>
                <a:ext uri="{FF2B5EF4-FFF2-40B4-BE49-F238E27FC236}">
                  <a16:creationId xmlns:a16="http://schemas.microsoft.com/office/drawing/2014/main" id="{ACBB7851-8BF9-49A1-88FE-658BBCFDD170}"/>
                </a:ext>
              </a:extLst>
            </p:cNvPr>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3" name="Google Shape;72;p1">
              <a:extLst>
                <a:ext uri="{FF2B5EF4-FFF2-40B4-BE49-F238E27FC236}">
                  <a16:creationId xmlns:a16="http://schemas.microsoft.com/office/drawing/2014/main" id="{E9C0D52E-3544-61CE-4600-45F8914323BF}"/>
                </a:ext>
              </a:extLst>
            </p:cNvPr>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54" name="Google Shape;73;p1">
              <a:extLst>
                <a:ext uri="{FF2B5EF4-FFF2-40B4-BE49-F238E27FC236}">
                  <a16:creationId xmlns:a16="http://schemas.microsoft.com/office/drawing/2014/main" id="{8E3712F1-0C85-C892-F1F6-A15218CFF293}"/>
                </a:ext>
              </a:extLst>
            </p:cNvPr>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grpSp>
        <p:nvGrpSpPr>
          <p:cNvPr id="17" name="Google Shape;77;p1">
            <a:extLst>
              <a:ext uri="{FF2B5EF4-FFF2-40B4-BE49-F238E27FC236}">
                <a16:creationId xmlns:a16="http://schemas.microsoft.com/office/drawing/2014/main" id="{7ACB9CAA-0634-F3F4-7EA2-CA2295048D64}"/>
              </a:ext>
            </a:extLst>
          </p:cNvPr>
          <p:cNvGrpSpPr/>
          <p:nvPr/>
        </p:nvGrpSpPr>
        <p:grpSpPr>
          <a:xfrm>
            <a:off x="10255866" y="461846"/>
            <a:ext cx="1691081" cy="666364"/>
            <a:chOff x="5352833" y="2594269"/>
            <a:chExt cx="4022188" cy="1584930"/>
          </a:xfrm>
        </p:grpSpPr>
        <p:sp>
          <p:nvSpPr>
            <p:cNvPr id="18" name="Google Shape;78;p1">
              <a:extLst>
                <a:ext uri="{FF2B5EF4-FFF2-40B4-BE49-F238E27FC236}">
                  <a16:creationId xmlns:a16="http://schemas.microsoft.com/office/drawing/2014/main" id="{0498AEC5-D0BE-D397-029A-40543AB96A97}"/>
                </a:ext>
              </a:extLst>
            </p:cNvPr>
            <p:cNvSpPr/>
            <p:nvPr/>
          </p:nvSpPr>
          <p:spPr>
            <a:xfrm>
              <a:off x="5359880" y="2601316"/>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19" name="Google Shape;79;p1">
              <a:extLst>
                <a:ext uri="{FF2B5EF4-FFF2-40B4-BE49-F238E27FC236}">
                  <a16:creationId xmlns:a16="http://schemas.microsoft.com/office/drawing/2014/main" id="{CF25706B-EFEB-44F7-F8CB-EA2B950C3F59}"/>
                </a:ext>
              </a:extLst>
            </p:cNvPr>
            <p:cNvSpPr/>
            <p:nvPr/>
          </p:nvSpPr>
          <p:spPr>
            <a:xfrm>
              <a:off x="5634597" y="2594269"/>
              <a:ext cx="373340" cy="373340"/>
            </a:xfrm>
            <a:custGeom>
              <a:avLst/>
              <a:gdLst/>
              <a:ahLst/>
              <a:cxnLst/>
              <a:rect l="l" t="t" r="r" b="b"/>
              <a:pathLst>
                <a:path w="662" h="657" extrusionOk="0">
                  <a:moveTo>
                    <a:pt x="567" y="328"/>
                  </a:moveTo>
                  <a:cubicBezTo>
                    <a:pt x="567" y="294"/>
                    <a:pt x="562" y="261"/>
                    <a:pt x="551" y="231"/>
                  </a:cubicBezTo>
                  <a:cubicBezTo>
                    <a:pt x="539" y="201"/>
                    <a:pt x="523" y="174"/>
                    <a:pt x="503" y="151"/>
                  </a:cubicBezTo>
                  <a:cubicBezTo>
                    <a:pt x="482" y="128"/>
                    <a:pt x="457" y="110"/>
                    <a:pt x="428" y="97"/>
                  </a:cubicBezTo>
                  <a:cubicBezTo>
                    <a:pt x="399" y="84"/>
                    <a:pt x="366" y="77"/>
                    <a:pt x="330" y="77"/>
                  </a:cubicBezTo>
                  <a:cubicBezTo>
                    <a:pt x="294" y="77"/>
                    <a:pt x="262" y="84"/>
                    <a:pt x="233" y="97"/>
                  </a:cubicBezTo>
                  <a:cubicBezTo>
                    <a:pt x="203" y="110"/>
                    <a:pt x="179" y="128"/>
                    <a:pt x="158" y="151"/>
                  </a:cubicBezTo>
                  <a:cubicBezTo>
                    <a:pt x="138" y="174"/>
                    <a:pt x="122" y="201"/>
                    <a:pt x="111" y="231"/>
                  </a:cubicBezTo>
                  <a:cubicBezTo>
                    <a:pt x="100" y="261"/>
                    <a:pt x="95" y="294"/>
                    <a:pt x="95" y="328"/>
                  </a:cubicBezTo>
                  <a:cubicBezTo>
                    <a:pt x="95" y="362"/>
                    <a:pt x="100" y="395"/>
                    <a:pt x="111" y="426"/>
                  </a:cubicBezTo>
                  <a:cubicBezTo>
                    <a:pt x="122" y="456"/>
                    <a:pt x="138" y="483"/>
                    <a:pt x="159" y="505"/>
                  </a:cubicBezTo>
                  <a:cubicBezTo>
                    <a:pt x="179" y="528"/>
                    <a:pt x="204" y="546"/>
                    <a:pt x="233" y="559"/>
                  </a:cubicBezTo>
                  <a:cubicBezTo>
                    <a:pt x="262" y="572"/>
                    <a:pt x="294" y="578"/>
                    <a:pt x="330" y="578"/>
                  </a:cubicBezTo>
                  <a:cubicBezTo>
                    <a:pt x="366" y="578"/>
                    <a:pt x="399" y="572"/>
                    <a:pt x="428" y="559"/>
                  </a:cubicBezTo>
                  <a:cubicBezTo>
                    <a:pt x="457" y="546"/>
                    <a:pt x="482" y="528"/>
                    <a:pt x="503" y="505"/>
                  </a:cubicBezTo>
                  <a:cubicBezTo>
                    <a:pt x="523" y="483"/>
                    <a:pt x="539" y="456"/>
                    <a:pt x="551" y="426"/>
                  </a:cubicBezTo>
                  <a:cubicBezTo>
                    <a:pt x="562" y="395"/>
                    <a:pt x="567" y="362"/>
                    <a:pt x="567" y="328"/>
                  </a:cubicBezTo>
                  <a:close/>
                  <a:moveTo>
                    <a:pt x="662" y="328"/>
                  </a:moveTo>
                  <a:cubicBezTo>
                    <a:pt x="662" y="376"/>
                    <a:pt x="653" y="420"/>
                    <a:pt x="637" y="460"/>
                  </a:cubicBezTo>
                  <a:cubicBezTo>
                    <a:pt x="620" y="501"/>
                    <a:pt x="597" y="535"/>
                    <a:pt x="567" y="564"/>
                  </a:cubicBezTo>
                  <a:cubicBezTo>
                    <a:pt x="538" y="594"/>
                    <a:pt x="503" y="616"/>
                    <a:pt x="462" y="632"/>
                  </a:cubicBezTo>
                  <a:cubicBezTo>
                    <a:pt x="422" y="649"/>
                    <a:pt x="378" y="657"/>
                    <a:pt x="330" y="657"/>
                  </a:cubicBezTo>
                  <a:cubicBezTo>
                    <a:pt x="282" y="657"/>
                    <a:pt x="238" y="649"/>
                    <a:pt x="198" y="632"/>
                  </a:cubicBezTo>
                  <a:cubicBezTo>
                    <a:pt x="158" y="616"/>
                    <a:pt x="123" y="594"/>
                    <a:pt x="94" y="564"/>
                  </a:cubicBezTo>
                  <a:cubicBezTo>
                    <a:pt x="64" y="535"/>
                    <a:pt x="41" y="501"/>
                    <a:pt x="25" y="460"/>
                  </a:cubicBezTo>
                  <a:cubicBezTo>
                    <a:pt x="8" y="420"/>
                    <a:pt x="0" y="376"/>
                    <a:pt x="0" y="328"/>
                  </a:cubicBezTo>
                  <a:cubicBezTo>
                    <a:pt x="0" y="279"/>
                    <a:pt x="8" y="234"/>
                    <a:pt x="25" y="194"/>
                  </a:cubicBezTo>
                  <a:cubicBezTo>
                    <a:pt x="41" y="154"/>
                    <a:pt x="64" y="119"/>
                    <a:pt x="94" y="91"/>
                  </a:cubicBezTo>
                  <a:cubicBezTo>
                    <a:pt x="123" y="62"/>
                    <a:pt x="158" y="40"/>
                    <a:pt x="198" y="24"/>
                  </a:cubicBezTo>
                  <a:cubicBezTo>
                    <a:pt x="238" y="8"/>
                    <a:pt x="282" y="0"/>
                    <a:pt x="330" y="0"/>
                  </a:cubicBezTo>
                  <a:cubicBezTo>
                    <a:pt x="378" y="0"/>
                    <a:pt x="422" y="8"/>
                    <a:pt x="462" y="24"/>
                  </a:cubicBezTo>
                  <a:cubicBezTo>
                    <a:pt x="503" y="40"/>
                    <a:pt x="538" y="62"/>
                    <a:pt x="567" y="91"/>
                  </a:cubicBezTo>
                  <a:cubicBezTo>
                    <a:pt x="597" y="119"/>
                    <a:pt x="620" y="154"/>
                    <a:pt x="637" y="194"/>
                  </a:cubicBezTo>
                  <a:cubicBezTo>
                    <a:pt x="653" y="234"/>
                    <a:pt x="662" y="279"/>
                    <a:pt x="662"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0" name="Google Shape;80;p1">
              <a:extLst>
                <a:ext uri="{FF2B5EF4-FFF2-40B4-BE49-F238E27FC236}">
                  <a16:creationId xmlns:a16="http://schemas.microsoft.com/office/drawing/2014/main" id="{9610211B-9901-268B-2483-C0E79BA2EB99}"/>
                </a:ext>
              </a:extLst>
            </p:cNvPr>
            <p:cNvSpPr/>
            <p:nvPr/>
          </p:nvSpPr>
          <p:spPr>
            <a:xfrm>
              <a:off x="6078378" y="2601316"/>
              <a:ext cx="274722" cy="366295"/>
            </a:xfrm>
            <a:custGeom>
              <a:avLst/>
              <a:gdLst/>
              <a:ahLst/>
              <a:cxnLst/>
              <a:rect l="l" t="t" r="r" b="b"/>
              <a:pathLst>
                <a:path w="485" h="641" extrusionOk="0">
                  <a:moveTo>
                    <a:pt x="243" y="641"/>
                  </a:moveTo>
                  <a:cubicBezTo>
                    <a:pt x="202" y="641"/>
                    <a:pt x="166" y="634"/>
                    <a:pt x="135" y="620"/>
                  </a:cubicBezTo>
                  <a:cubicBezTo>
                    <a:pt x="105" y="606"/>
                    <a:pt x="79" y="588"/>
                    <a:pt x="59" y="565"/>
                  </a:cubicBezTo>
                  <a:cubicBezTo>
                    <a:pt x="39" y="542"/>
                    <a:pt x="25" y="515"/>
                    <a:pt x="15" y="486"/>
                  </a:cubicBezTo>
                  <a:cubicBezTo>
                    <a:pt x="5" y="456"/>
                    <a:pt x="0" y="425"/>
                    <a:pt x="0" y="394"/>
                  </a:cubicBezTo>
                  <a:lnTo>
                    <a:pt x="0" y="0"/>
                  </a:lnTo>
                  <a:lnTo>
                    <a:pt x="88" y="0"/>
                  </a:lnTo>
                  <a:lnTo>
                    <a:pt x="88" y="388"/>
                  </a:lnTo>
                  <a:cubicBezTo>
                    <a:pt x="88" y="410"/>
                    <a:pt x="90" y="431"/>
                    <a:pt x="96" y="451"/>
                  </a:cubicBezTo>
                  <a:cubicBezTo>
                    <a:pt x="101" y="472"/>
                    <a:pt x="110" y="491"/>
                    <a:pt x="122" y="507"/>
                  </a:cubicBezTo>
                  <a:cubicBezTo>
                    <a:pt x="134" y="524"/>
                    <a:pt x="150" y="537"/>
                    <a:pt x="169" y="547"/>
                  </a:cubicBezTo>
                  <a:cubicBezTo>
                    <a:pt x="189" y="557"/>
                    <a:pt x="213" y="562"/>
                    <a:pt x="243" y="562"/>
                  </a:cubicBezTo>
                  <a:cubicBezTo>
                    <a:pt x="272" y="562"/>
                    <a:pt x="296" y="557"/>
                    <a:pt x="316" y="547"/>
                  </a:cubicBezTo>
                  <a:cubicBezTo>
                    <a:pt x="336" y="537"/>
                    <a:pt x="352" y="524"/>
                    <a:pt x="364" y="507"/>
                  </a:cubicBezTo>
                  <a:cubicBezTo>
                    <a:pt x="376" y="491"/>
                    <a:pt x="385" y="472"/>
                    <a:pt x="390" y="451"/>
                  </a:cubicBezTo>
                  <a:cubicBezTo>
                    <a:pt x="395" y="431"/>
                    <a:pt x="398" y="410"/>
                    <a:pt x="398" y="388"/>
                  </a:cubicBezTo>
                  <a:lnTo>
                    <a:pt x="398" y="0"/>
                  </a:lnTo>
                  <a:lnTo>
                    <a:pt x="485" y="0"/>
                  </a:lnTo>
                  <a:lnTo>
                    <a:pt x="485" y="394"/>
                  </a:lnTo>
                  <a:cubicBezTo>
                    <a:pt x="485" y="425"/>
                    <a:pt x="481" y="456"/>
                    <a:pt x="471" y="486"/>
                  </a:cubicBezTo>
                  <a:cubicBezTo>
                    <a:pt x="461" y="515"/>
                    <a:pt x="446" y="542"/>
                    <a:pt x="426" y="565"/>
                  </a:cubicBezTo>
                  <a:cubicBezTo>
                    <a:pt x="406" y="588"/>
                    <a:pt x="381" y="606"/>
                    <a:pt x="350" y="620"/>
                  </a:cubicBezTo>
                  <a:cubicBezTo>
                    <a:pt x="320" y="634"/>
                    <a:pt x="284" y="641"/>
                    <a:pt x="243" y="64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1" name="Google Shape;81;p1">
              <a:extLst>
                <a:ext uri="{FF2B5EF4-FFF2-40B4-BE49-F238E27FC236}">
                  <a16:creationId xmlns:a16="http://schemas.microsoft.com/office/drawing/2014/main" id="{CE7A6554-C1A1-E1F8-F269-2DC746C7EEF1}"/>
                </a:ext>
              </a:extLst>
            </p:cNvPr>
            <p:cNvSpPr/>
            <p:nvPr/>
          </p:nvSpPr>
          <p:spPr>
            <a:xfrm>
              <a:off x="6437626"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2" name="Google Shape;82;p1">
              <a:extLst>
                <a:ext uri="{FF2B5EF4-FFF2-40B4-BE49-F238E27FC236}">
                  <a16:creationId xmlns:a16="http://schemas.microsoft.com/office/drawing/2014/main" id="{EE4F5FF2-45C8-6573-EE9A-FE592A6945E4}"/>
                </a:ext>
              </a:extLst>
            </p:cNvPr>
            <p:cNvSpPr/>
            <p:nvPr/>
          </p:nvSpPr>
          <p:spPr>
            <a:xfrm>
              <a:off x="6825054" y="2601316"/>
              <a:ext cx="316988" cy="359252"/>
            </a:xfrm>
            <a:custGeom>
              <a:avLst/>
              <a:gdLst/>
              <a:ahLst/>
              <a:cxnLst/>
              <a:rect l="l" t="t" r="r" b="b"/>
              <a:pathLst>
                <a:path w="551" h="625" extrusionOk="0">
                  <a:moveTo>
                    <a:pt x="87" y="548"/>
                  </a:moveTo>
                  <a:lnTo>
                    <a:pt x="196" y="548"/>
                  </a:lnTo>
                  <a:cubicBezTo>
                    <a:pt x="234" y="548"/>
                    <a:pt x="269" y="543"/>
                    <a:pt x="301" y="532"/>
                  </a:cubicBezTo>
                  <a:cubicBezTo>
                    <a:pt x="333" y="522"/>
                    <a:pt x="361" y="506"/>
                    <a:pt x="384" y="486"/>
                  </a:cubicBezTo>
                  <a:cubicBezTo>
                    <a:pt x="407" y="466"/>
                    <a:pt x="425" y="442"/>
                    <a:pt x="438" y="412"/>
                  </a:cubicBezTo>
                  <a:cubicBezTo>
                    <a:pt x="451" y="383"/>
                    <a:pt x="457" y="350"/>
                    <a:pt x="457" y="312"/>
                  </a:cubicBezTo>
                  <a:cubicBezTo>
                    <a:pt x="457" y="274"/>
                    <a:pt x="451" y="240"/>
                    <a:pt x="438" y="210"/>
                  </a:cubicBezTo>
                  <a:cubicBezTo>
                    <a:pt x="425" y="181"/>
                    <a:pt x="407" y="156"/>
                    <a:pt x="384" y="137"/>
                  </a:cubicBezTo>
                  <a:cubicBezTo>
                    <a:pt x="361" y="117"/>
                    <a:pt x="333" y="102"/>
                    <a:pt x="301" y="92"/>
                  </a:cubicBezTo>
                  <a:cubicBezTo>
                    <a:pt x="269" y="81"/>
                    <a:pt x="234" y="76"/>
                    <a:pt x="196" y="76"/>
                  </a:cubicBezTo>
                  <a:lnTo>
                    <a:pt x="87" y="76"/>
                  </a:lnTo>
                  <a:lnTo>
                    <a:pt x="87" y="548"/>
                  </a:lnTo>
                  <a:close/>
                  <a:moveTo>
                    <a:pt x="0" y="0"/>
                  </a:moveTo>
                  <a:lnTo>
                    <a:pt x="214" y="0"/>
                  </a:lnTo>
                  <a:cubicBezTo>
                    <a:pt x="254" y="0"/>
                    <a:pt x="294" y="6"/>
                    <a:pt x="334" y="18"/>
                  </a:cubicBezTo>
                  <a:cubicBezTo>
                    <a:pt x="374" y="30"/>
                    <a:pt x="410" y="48"/>
                    <a:pt x="442" y="73"/>
                  </a:cubicBezTo>
                  <a:cubicBezTo>
                    <a:pt x="475" y="99"/>
                    <a:pt x="501" y="131"/>
                    <a:pt x="521" y="170"/>
                  </a:cubicBezTo>
                  <a:cubicBezTo>
                    <a:pt x="541" y="210"/>
                    <a:pt x="551" y="257"/>
                    <a:pt x="551" y="312"/>
                  </a:cubicBezTo>
                  <a:cubicBezTo>
                    <a:pt x="551" y="366"/>
                    <a:pt x="541" y="412"/>
                    <a:pt x="521" y="451"/>
                  </a:cubicBezTo>
                  <a:cubicBezTo>
                    <a:pt x="501" y="491"/>
                    <a:pt x="475" y="523"/>
                    <a:pt x="442" y="548"/>
                  </a:cubicBezTo>
                  <a:cubicBezTo>
                    <a:pt x="410" y="574"/>
                    <a:pt x="374" y="593"/>
                    <a:pt x="334" y="606"/>
                  </a:cubicBezTo>
                  <a:cubicBezTo>
                    <a:pt x="294" y="618"/>
                    <a:pt x="254" y="625"/>
                    <a:pt x="214" y="625"/>
                  </a:cubicBezTo>
                  <a:lnTo>
                    <a:pt x="0" y="625"/>
                  </a:lnTo>
                  <a:lnTo>
                    <a:pt x="0" y="0"/>
                  </a:ln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3" name="Google Shape;83;p1">
              <a:extLst>
                <a:ext uri="{FF2B5EF4-FFF2-40B4-BE49-F238E27FC236}">
                  <a16:creationId xmlns:a16="http://schemas.microsoft.com/office/drawing/2014/main" id="{5416B170-0AF4-6C82-124A-1D661532FAF4}"/>
                </a:ext>
              </a:extLst>
            </p:cNvPr>
            <p:cNvSpPr/>
            <p:nvPr/>
          </p:nvSpPr>
          <p:spPr>
            <a:xfrm>
              <a:off x="7156124" y="2601316"/>
              <a:ext cx="359252" cy="359252"/>
            </a:xfrm>
            <a:custGeom>
              <a:avLst/>
              <a:gdLst/>
              <a:ahLst/>
              <a:cxnLst/>
              <a:rect l="l" t="t" r="r" b="b"/>
              <a:pathLst>
                <a:path w="619" h="625" extrusionOk="0">
                  <a:moveTo>
                    <a:pt x="191" y="395"/>
                  </a:moveTo>
                  <a:lnTo>
                    <a:pt x="424" y="395"/>
                  </a:lnTo>
                  <a:lnTo>
                    <a:pt x="308" y="102"/>
                  </a:lnTo>
                  <a:lnTo>
                    <a:pt x="191" y="395"/>
                  </a:lnTo>
                  <a:close/>
                  <a:moveTo>
                    <a:pt x="97" y="625"/>
                  </a:moveTo>
                  <a:lnTo>
                    <a:pt x="0" y="625"/>
                  </a:lnTo>
                  <a:lnTo>
                    <a:pt x="271" y="0"/>
                  </a:lnTo>
                  <a:lnTo>
                    <a:pt x="350" y="0"/>
                  </a:lnTo>
                  <a:lnTo>
                    <a:pt x="619" y="625"/>
                  </a:lnTo>
                  <a:lnTo>
                    <a:pt x="520" y="625"/>
                  </a:lnTo>
                  <a:lnTo>
                    <a:pt x="456" y="471"/>
                  </a:lnTo>
                  <a:lnTo>
                    <a:pt x="160" y="471"/>
                  </a:lnTo>
                  <a:lnTo>
                    <a:pt x="97" y="625"/>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4" name="Google Shape;84;p1">
              <a:extLst>
                <a:ext uri="{FF2B5EF4-FFF2-40B4-BE49-F238E27FC236}">
                  <a16:creationId xmlns:a16="http://schemas.microsoft.com/office/drawing/2014/main" id="{F27471C6-56A1-16BE-7C38-853DBCA1CEB4}"/>
                </a:ext>
              </a:extLst>
            </p:cNvPr>
            <p:cNvSpPr/>
            <p:nvPr/>
          </p:nvSpPr>
          <p:spPr>
            <a:xfrm>
              <a:off x="7487200" y="2601316"/>
              <a:ext cx="281764" cy="359252"/>
            </a:xfrm>
            <a:custGeom>
              <a:avLst/>
              <a:gdLst/>
              <a:ahLst/>
              <a:cxnLst/>
              <a:rect l="l" t="t" r="r" b="b"/>
              <a:pathLst>
                <a:path w="40" h="51" extrusionOk="0">
                  <a:moveTo>
                    <a:pt x="24" y="51"/>
                  </a:moveTo>
                  <a:lnTo>
                    <a:pt x="17" y="51"/>
                  </a:lnTo>
                  <a:lnTo>
                    <a:pt x="17" y="6"/>
                  </a:lnTo>
                  <a:lnTo>
                    <a:pt x="0" y="6"/>
                  </a:lnTo>
                  <a:lnTo>
                    <a:pt x="0" y="0"/>
                  </a:lnTo>
                  <a:lnTo>
                    <a:pt x="40" y="0"/>
                  </a:lnTo>
                  <a:lnTo>
                    <a:pt x="40" y="6"/>
                  </a:lnTo>
                  <a:lnTo>
                    <a:pt x="24" y="6"/>
                  </a:lnTo>
                  <a:lnTo>
                    <a:pt x="24"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5" name="Google Shape;85;p1">
              <a:extLst>
                <a:ext uri="{FF2B5EF4-FFF2-40B4-BE49-F238E27FC236}">
                  <a16:creationId xmlns:a16="http://schemas.microsoft.com/office/drawing/2014/main" id="{74762F76-C4A3-3D49-11DC-858936D5ECFE}"/>
                </a:ext>
              </a:extLst>
            </p:cNvPr>
            <p:cNvSpPr/>
            <p:nvPr/>
          </p:nvSpPr>
          <p:spPr>
            <a:xfrm>
              <a:off x="7818270" y="2601316"/>
              <a:ext cx="492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6" name="Google Shape;86;p1">
              <a:extLst>
                <a:ext uri="{FF2B5EF4-FFF2-40B4-BE49-F238E27FC236}">
                  <a16:creationId xmlns:a16="http://schemas.microsoft.com/office/drawing/2014/main" id="{0C505145-D727-0B14-FA35-241D4F97151D}"/>
                </a:ext>
              </a:extLst>
            </p:cNvPr>
            <p:cNvSpPr/>
            <p:nvPr/>
          </p:nvSpPr>
          <p:spPr>
            <a:xfrm>
              <a:off x="7938022" y="2594269"/>
              <a:ext cx="373339" cy="373340"/>
            </a:xfrm>
            <a:custGeom>
              <a:avLst/>
              <a:gdLst/>
              <a:ahLst/>
              <a:cxnLst/>
              <a:rect l="l" t="t" r="r" b="b"/>
              <a:pathLst>
                <a:path w="661" h="657" extrusionOk="0">
                  <a:moveTo>
                    <a:pt x="567" y="328"/>
                  </a:moveTo>
                  <a:cubicBezTo>
                    <a:pt x="567" y="294"/>
                    <a:pt x="561" y="261"/>
                    <a:pt x="550" y="231"/>
                  </a:cubicBezTo>
                  <a:cubicBezTo>
                    <a:pt x="539" y="201"/>
                    <a:pt x="523" y="174"/>
                    <a:pt x="503" y="151"/>
                  </a:cubicBezTo>
                  <a:cubicBezTo>
                    <a:pt x="482" y="128"/>
                    <a:pt x="457" y="110"/>
                    <a:pt x="428" y="97"/>
                  </a:cubicBezTo>
                  <a:cubicBezTo>
                    <a:pt x="399" y="84"/>
                    <a:pt x="366" y="77"/>
                    <a:pt x="330" y="77"/>
                  </a:cubicBezTo>
                  <a:cubicBezTo>
                    <a:pt x="294" y="77"/>
                    <a:pt x="261" y="84"/>
                    <a:pt x="232" y="97"/>
                  </a:cubicBezTo>
                  <a:cubicBezTo>
                    <a:pt x="203" y="110"/>
                    <a:pt x="179" y="128"/>
                    <a:pt x="158" y="151"/>
                  </a:cubicBezTo>
                  <a:cubicBezTo>
                    <a:pt x="138" y="174"/>
                    <a:pt x="122" y="201"/>
                    <a:pt x="111" y="231"/>
                  </a:cubicBezTo>
                  <a:cubicBezTo>
                    <a:pt x="100" y="261"/>
                    <a:pt x="94" y="294"/>
                    <a:pt x="94" y="328"/>
                  </a:cubicBezTo>
                  <a:cubicBezTo>
                    <a:pt x="94" y="362"/>
                    <a:pt x="100" y="395"/>
                    <a:pt x="111" y="426"/>
                  </a:cubicBezTo>
                  <a:cubicBezTo>
                    <a:pt x="122" y="456"/>
                    <a:pt x="138" y="483"/>
                    <a:pt x="159" y="505"/>
                  </a:cubicBezTo>
                  <a:cubicBezTo>
                    <a:pt x="179" y="528"/>
                    <a:pt x="204" y="546"/>
                    <a:pt x="233" y="559"/>
                  </a:cubicBezTo>
                  <a:cubicBezTo>
                    <a:pt x="262" y="572"/>
                    <a:pt x="294" y="578"/>
                    <a:pt x="330" y="578"/>
                  </a:cubicBezTo>
                  <a:cubicBezTo>
                    <a:pt x="366" y="578"/>
                    <a:pt x="398" y="572"/>
                    <a:pt x="428" y="559"/>
                  </a:cubicBezTo>
                  <a:cubicBezTo>
                    <a:pt x="457" y="546"/>
                    <a:pt x="482" y="528"/>
                    <a:pt x="503" y="505"/>
                  </a:cubicBezTo>
                  <a:cubicBezTo>
                    <a:pt x="523" y="483"/>
                    <a:pt x="539" y="456"/>
                    <a:pt x="550" y="426"/>
                  </a:cubicBezTo>
                  <a:cubicBezTo>
                    <a:pt x="561" y="395"/>
                    <a:pt x="567" y="362"/>
                    <a:pt x="567" y="328"/>
                  </a:cubicBezTo>
                  <a:close/>
                  <a:moveTo>
                    <a:pt x="661" y="328"/>
                  </a:moveTo>
                  <a:cubicBezTo>
                    <a:pt x="661" y="376"/>
                    <a:pt x="653" y="420"/>
                    <a:pt x="636" y="460"/>
                  </a:cubicBezTo>
                  <a:cubicBezTo>
                    <a:pt x="620" y="501"/>
                    <a:pt x="596" y="535"/>
                    <a:pt x="567" y="564"/>
                  </a:cubicBezTo>
                  <a:cubicBezTo>
                    <a:pt x="538" y="594"/>
                    <a:pt x="503" y="616"/>
                    <a:pt x="462" y="632"/>
                  </a:cubicBezTo>
                  <a:cubicBezTo>
                    <a:pt x="421" y="649"/>
                    <a:pt x="377" y="657"/>
                    <a:pt x="330" y="657"/>
                  </a:cubicBezTo>
                  <a:cubicBezTo>
                    <a:pt x="282" y="657"/>
                    <a:pt x="238" y="649"/>
                    <a:pt x="198" y="632"/>
                  </a:cubicBezTo>
                  <a:cubicBezTo>
                    <a:pt x="158" y="616"/>
                    <a:pt x="123" y="594"/>
                    <a:pt x="93" y="564"/>
                  </a:cubicBezTo>
                  <a:cubicBezTo>
                    <a:pt x="64" y="535"/>
                    <a:pt x="41" y="501"/>
                    <a:pt x="25" y="460"/>
                  </a:cubicBezTo>
                  <a:cubicBezTo>
                    <a:pt x="8" y="420"/>
                    <a:pt x="0" y="376"/>
                    <a:pt x="0" y="328"/>
                  </a:cubicBezTo>
                  <a:cubicBezTo>
                    <a:pt x="0" y="279"/>
                    <a:pt x="8" y="234"/>
                    <a:pt x="25" y="194"/>
                  </a:cubicBezTo>
                  <a:cubicBezTo>
                    <a:pt x="41" y="154"/>
                    <a:pt x="64" y="119"/>
                    <a:pt x="93" y="91"/>
                  </a:cubicBezTo>
                  <a:cubicBezTo>
                    <a:pt x="123" y="62"/>
                    <a:pt x="158" y="40"/>
                    <a:pt x="198" y="24"/>
                  </a:cubicBezTo>
                  <a:cubicBezTo>
                    <a:pt x="238" y="8"/>
                    <a:pt x="282" y="0"/>
                    <a:pt x="330" y="0"/>
                  </a:cubicBezTo>
                  <a:cubicBezTo>
                    <a:pt x="377" y="0"/>
                    <a:pt x="421" y="8"/>
                    <a:pt x="462" y="24"/>
                  </a:cubicBezTo>
                  <a:cubicBezTo>
                    <a:pt x="503" y="40"/>
                    <a:pt x="538" y="62"/>
                    <a:pt x="567" y="91"/>
                  </a:cubicBezTo>
                  <a:cubicBezTo>
                    <a:pt x="596" y="119"/>
                    <a:pt x="620" y="154"/>
                    <a:pt x="636" y="194"/>
                  </a:cubicBezTo>
                  <a:cubicBezTo>
                    <a:pt x="653" y="234"/>
                    <a:pt x="661" y="279"/>
                    <a:pt x="661"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7" name="Google Shape;87;p1">
              <a:extLst>
                <a:ext uri="{FF2B5EF4-FFF2-40B4-BE49-F238E27FC236}">
                  <a16:creationId xmlns:a16="http://schemas.microsoft.com/office/drawing/2014/main" id="{0EADE823-B300-A73A-F9A2-948654E1AF3E}"/>
                </a:ext>
              </a:extLst>
            </p:cNvPr>
            <p:cNvSpPr/>
            <p:nvPr/>
          </p:nvSpPr>
          <p:spPr>
            <a:xfrm>
              <a:off x="8381799"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8" name="Google Shape;88;p1">
              <a:extLst>
                <a:ext uri="{FF2B5EF4-FFF2-40B4-BE49-F238E27FC236}">
                  <a16:creationId xmlns:a16="http://schemas.microsoft.com/office/drawing/2014/main" id="{B0F79CEC-9C98-4393-B373-9D2A4CC2FE7A}"/>
                </a:ext>
              </a:extLst>
            </p:cNvPr>
            <p:cNvSpPr/>
            <p:nvPr/>
          </p:nvSpPr>
          <p:spPr>
            <a:xfrm>
              <a:off x="5359880" y="3207110"/>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9" name="Google Shape;89;p1">
              <a:extLst>
                <a:ext uri="{FF2B5EF4-FFF2-40B4-BE49-F238E27FC236}">
                  <a16:creationId xmlns:a16="http://schemas.microsoft.com/office/drawing/2014/main" id="{50D05BB7-33D1-4374-FA94-0ADC36BC8E96}"/>
                </a:ext>
              </a:extLst>
            </p:cNvPr>
            <p:cNvSpPr/>
            <p:nvPr/>
          </p:nvSpPr>
          <p:spPr>
            <a:xfrm>
              <a:off x="5634597" y="3200064"/>
              <a:ext cx="373340" cy="373341"/>
            </a:xfrm>
            <a:custGeom>
              <a:avLst/>
              <a:gdLst/>
              <a:ahLst/>
              <a:cxnLst/>
              <a:rect l="l" t="t" r="r" b="b"/>
              <a:pathLst>
                <a:path w="662" h="656" extrusionOk="0">
                  <a:moveTo>
                    <a:pt x="567" y="327"/>
                  </a:moveTo>
                  <a:cubicBezTo>
                    <a:pt x="567" y="293"/>
                    <a:pt x="562" y="261"/>
                    <a:pt x="551" y="230"/>
                  </a:cubicBezTo>
                  <a:cubicBezTo>
                    <a:pt x="539" y="200"/>
                    <a:pt x="523" y="174"/>
                    <a:pt x="503" y="151"/>
                  </a:cubicBezTo>
                  <a:cubicBezTo>
                    <a:pt x="482" y="128"/>
                    <a:pt x="457" y="110"/>
                    <a:pt x="428" y="96"/>
                  </a:cubicBezTo>
                  <a:cubicBezTo>
                    <a:pt x="399" y="83"/>
                    <a:pt x="366" y="77"/>
                    <a:pt x="330" y="77"/>
                  </a:cubicBezTo>
                  <a:cubicBezTo>
                    <a:pt x="294" y="77"/>
                    <a:pt x="262" y="83"/>
                    <a:pt x="233" y="96"/>
                  </a:cubicBezTo>
                  <a:cubicBezTo>
                    <a:pt x="203" y="110"/>
                    <a:pt x="179" y="128"/>
                    <a:pt x="158" y="151"/>
                  </a:cubicBezTo>
                  <a:cubicBezTo>
                    <a:pt x="138" y="174"/>
                    <a:pt x="122" y="200"/>
                    <a:pt x="111" y="230"/>
                  </a:cubicBezTo>
                  <a:cubicBezTo>
                    <a:pt x="100" y="261"/>
                    <a:pt x="95" y="293"/>
                    <a:pt x="95" y="327"/>
                  </a:cubicBezTo>
                  <a:cubicBezTo>
                    <a:pt x="95" y="362"/>
                    <a:pt x="100" y="394"/>
                    <a:pt x="111" y="425"/>
                  </a:cubicBezTo>
                  <a:cubicBezTo>
                    <a:pt x="122" y="455"/>
                    <a:pt x="138" y="482"/>
                    <a:pt x="159" y="505"/>
                  </a:cubicBezTo>
                  <a:cubicBezTo>
                    <a:pt x="179" y="527"/>
                    <a:pt x="204" y="545"/>
                    <a:pt x="233" y="558"/>
                  </a:cubicBezTo>
                  <a:cubicBezTo>
                    <a:pt x="262" y="571"/>
                    <a:pt x="294" y="578"/>
                    <a:pt x="330" y="578"/>
                  </a:cubicBezTo>
                  <a:cubicBezTo>
                    <a:pt x="366" y="578"/>
                    <a:pt x="399" y="571"/>
                    <a:pt x="428" y="558"/>
                  </a:cubicBezTo>
                  <a:cubicBezTo>
                    <a:pt x="457" y="545"/>
                    <a:pt x="482" y="527"/>
                    <a:pt x="503" y="505"/>
                  </a:cubicBezTo>
                  <a:cubicBezTo>
                    <a:pt x="523" y="482"/>
                    <a:pt x="539" y="455"/>
                    <a:pt x="551" y="425"/>
                  </a:cubicBezTo>
                  <a:cubicBezTo>
                    <a:pt x="562" y="394"/>
                    <a:pt x="567" y="362"/>
                    <a:pt x="567" y="327"/>
                  </a:cubicBezTo>
                  <a:close/>
                  <a:moveTo>
                    <a:pt x="662" y="327"/>
                  </a:moveTo>
                  <a:cubicBezTo>
                    <a:pt x="662" y="375"/>
                    <a:pt x="653" y="419"/>
                    <a:pt x="637" y="460"/>
                  </a:cubicBezTo>
                  <a:cubicBezTo>
                    <a:pt x="620" y="500"/>
                    <a:pt x="597" y="535"/>
                    <a:pt x="567" y="564"/>
                  </a:cubicBezTo>
                  <a:cubicBezTo>
                    <a:pt x="538" y="593"/>
                    <a:pt x="503" y="616"/>
                    <a:pt x="462" y="632"/>
                  </a:cubicBezTo>
                  <a:cubicBezTo>
                    <a:pt x="422" y="648"/>
                    <a:pt x="378" y="656"/>
                    <a:pt x="330" y="656"/>
                  </a:cubicBezTo>
                  <a:cubicBezTo>
                    <a:pt x="282" y="656"/>
                    <a:pt x="238" y="648"/>
                    <a:pt x="198" y="632"/>
                  </a:cubicBezTo>
                  <a:cubicBezTo>
                    <a:pt x="158" y="616"/>
                    <a:pt x="123" y="593"/>
                    <a:pt x="94" y="564"/>
                  </a:cubicBezTo>
                  <a:cubicBezTo>
                    <a:pt x="64" y="535"/>
                    <a:pt x="41" y="500"/>
                    <a:pt x="25" y="460"/>
                  </a:cubicBezTo>
                  <a:cubicBezTo>
                    <a:pt x="8" y="419"/>
                    <a:pt x="0" y="375"/>
                    <a:pt x="0" y="327"/>
                  </a:cubicBezTo>
                  <a:cubicBezTo>
                    <a:pt x="0" y="278"/>
                    <a:pt x="8" y="234"/>
                    <a:pt x="25" y="193"/>
                  </a:cubicBezTo>
                  <a:cubicBezTo>
                    <a:pt x="41" y="153"/>
                    <a:pt x="64" y="119"/>
                    <a:pt x="94" y="90"/>
                  </a:cubicBezTo>
                  <a:cubicBezTo>
                    <a:pt x="123" y="62"/>
                    <a:pt x="158" y="39"/>
                    <a:pt x="198" y="24"/>
                  </a:cubicBezTo>
                  <a:cubicBezTo>
                    <a:pt x="238" y="8"/>
                    <a:pt x="282" y="0"/>
                    <a:pt x="330" y="0"/>
                  </a:cubicBezTo>
                  <a:cubicBezTo>
                    <a:pt x="378" y="0"/>
                    <a:pt x="422" y="8"/>
                    <a:pt x="462" y="24"/>
                  </a:cubicBezTo>
                  <a:cubicBezTo>
                    <a:pt x="503" y="39"/>
                    <a:pt x="538" y="62"/>
                    <a:pt x="567" y="90"/>
                  </a:cubicBezTo>
                  <a:cubicBezTo>
                    <a:pt x="597" y="119"/>
                    <a:pt x="620" y="153"/>
                    <a:pt x="637" y="193"/>
                  </a:cubicBezTo>
                  <a:cubicBezTo>
                    <a:pt x="653" y="234"/>
                    <a:pt x="662" y="278"/>
                    <a:pt x="662"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0" name="Google Shape;90;p1">
              <a:extLst>
                <a:ext uri="{FF2B5EF4-FFF2-40B4-BE49-F238E27FC236}">
                  <a16:creationId xmlns:a16="http://schemas.microsoft.com/office/drawing/2014/main" id="{D18AD664-86AD-7802-FFAD-191CCDE88225}"/>
                </a:ext>
              </a:extLst>
            </p:cNvPr>
            <p:cNvSpPr/>
            <p:nvPr/>
          </p:nvSpPr>
          <p:spPr>
            <a:xfrm>
              <a:off x="6078378" y="3207110"/>
              <a:ext cx="253588" cy="359252"/>
            </a:xfrm>
            <a:custGeom>
              <a:avLst/>
              <a:gdLst/>
              <a:ahLst/>
              <a:cxnLst/>
              <a:rect l="l" t="t" r="r" b="b"/>
              <a:pathLst>
                <a:path w="445" h="624" extrusionOk="0">
                  <a:moveTo>
                    <a:pt x="87" y="273"/>
                  </a:moveTo>
                  <a:lnTo>
                    <a:pt x="188" y="273"/>
                  </a:lnTo>
                  <a:cubicBezTo>
                    <a:pt x="208" y="273"/>
                    <a:pt x="227" y="271"/>
                    <a:pt x="245" y="268"/>
                  </a:cubicBezTo>
                  <a:cubicBezTo>
                    <a:pt x="263" y="264"/>
                    <a:pt x="278" y="259"/>
                    <a:pt x="291" y="251"/>
                  </a:cubicBezTo>
                  <a:cubicBezTo>
                    <a:pt x="304" y="243"/>
                    <a:pt x="315" y="232"/>
                    <a:pt x="323" y="220"/>
                  </a:cubicBezTo>
                  <a:cubicBezTo>
                    <a:pt x="330" y="207"/>
                    <a:pt x="334" y="191"/>
                    <a:pt x="334" y="173"/>
                  </a:cubicBezTo>
                  <a:cubicBezTo>
                    <a:pt x="334" y="154"/>
                    <a:pt x="330" y="138"/>
                    <a:pt x="323" y="125"/>
                  </a:cubicBezTo>
                  <a:cubicBezTo>
                    <a:pt x="315" y="113"/>
                    <a:pt x="305" y="103"/>
                    <a:pt x="292" y="95"/>
                  </a:cubicBezTo>
                  <a:cubicBezTo>
                    <a:pt x="279" y="87"/>
                    <a:pt x="265" y="82"/>
                    <a:pt x="248" y="79"/>
                  </a:cubicBezTo>
                  <a:cubicBezTo>
                    <a:pt x="231" y="75"/>
                    <a:pt x="213" y="74"/>
                    <a:pt x="194" y="74"/>
                  </a:cubicBezTo>
                  <a:lnTo>
                    <a:pt x="87" y="74"/>
                  </a:lnTo>
                  <a:lnTo>
                    <a:pt x="87" y="273"/>
                  </a:lnTo>
                  <a:close/>
                  <a:moveTo>
                    <a:pt x="87" y="624"/>
                  </a:moveTo>
                  <a:lnTo>
                    <a:pt x="0" y="624"/>
                  </a:lnTo>
                  <a:lnTo>
                    <a:pt x="0" y="0"/>
                  </a:lnTo>
                  <a:lnTo>
                    <a:pt x="200" y="0"/>
                  </a:lnTo>
                  <a:cubicBezTo>
                    <a:pt x="230" y="0"/>
                    <a:pt x="258" y="3"/>
                    <a:pt x="286" y="9"/>
                  </a:cubicBezTo>
                  <a:cubicBezTo>
                    <a:pt x="313" y="15"/>
                    <a:pt x="336" y="25"/>
                    <a:pt x="357" y="38"/>
                  </a:cubicBezTo>
                  <a:cubicBezTo>
                    <a:pt x="377" y="52"/>
                    <a:pt x="393" y="70"/>
                    <a:pt x="405" y="92"/>
                  </a:cubicBezTo>
                  <a:cubicBezTo>
                    <a:pt x="416" y="114"/>
                    <a:pt x="422" y="141"/>
                    <a:pt x="422" y="173"/>
                  </a:cubicBezTo>
                  <a:cubicBezTo>
                    <a:pt x="422" y="218"/>
                    <a:pt x="408" y="255"/>
                    <a:pt x="380" y="284"/>
                  </a:cubicBezTo>
                  <a:cubicBezTo>
                    <a:pt x="352" y="312"/>
                    <a:pt x="315" y="330"/>
                    <a:pt x="271" y="337"/>
                  </a:cubicBezTo>
                  <a:lnTo>
                    <a:pt x="445" y="624"/>
                  </a:lnTo>
                  <a:lnTo>
                    <a:pt x="339" y="624"/>
                  </a:lnTo>
                  <a:lnTo>
                    <a:pt x="181" y="346"/>
                  </a:lnTo>
                  <a:lnTo>
                    <a:pt x="87" y="346"/>
                  </a:lnTo>
                  <a:lnTo>
                    <a:pt x="87" y="624"/>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1" name="Google Shape;91;p1">
              <a:extLst>
                <a:ext uri="{FF2B5EF4-FFF2-40B4-BE49-F238E27FC236}">
                  <a16:creationId xmlns:a16="http://schemas.microsoft.com/office/drawing/2014/main" id="{5AA72CD7-36D7-4E08-7346-2FBB1780A5DB}"/>
                </a:ext>
              </a:extLst>
            </p:cNvPr>
            <p:cNvSpPr/>
            <p:nvPr/>
          </p:nvSpPr>
          <p:spPr>
            <a:xfrm>
              <a:off x="6508067" y="3207110"/>
              <a:ext cx="246546" cy="359252"/>
            </a:xfrm>
            <a:custGeom>
              <a:avLst/>
              <a:gdLst/>
              <a:ahLst/>
              <a:cxnLst/>
              <a:rect l="l" t="t" r="r" b="b"/>
              <a:pathLst>
                <a:path w="35" h="51" extrusionOk="0">
                  <a:moveTo>
                    <a:pt x="0" y="51"/>
                  </a:moveTo>
                  <a:lnTo>
                    <a:pt x="0" y="0"/>
                  </a:lnTo>
                  <a:lnTo>
                    <a:pt x="34" y="0"/>
                  </a:lnTo>
                  <a:lnTo>
                    <a:pt x="34" y="10"/>
                  </a:lnTo>
                  <a:lnTo>
                    <a:pt x="12" y="10"/>
                  </a:lnTo>
                  <a:lnTo>
                    <a:pt x="12" y="20"/>
                  </a:lnTo>
                  <a:lnTo>
                    <a:pt x="33" y="20"/>
                  </a:lnTo>
                  <a:lnTo>
                    <a:pt x="33" y="30"/>
                  </a:lnTo>
                  <a:lnTo>
                    <a:pt x="12" y="30"/>
                  </a:lnTo>
                  <a:lnTo>
                    <a:pt x="12" y="40"/>
                  </a:lnTo>
                  <a:lnTo>
                    <a:pt x="35" y="40"/>
                  </a:lnTo>
                  <a:lnTo>
                    <a:pt x="35" y="51"/>
                  </a:lnTo>
                  <a:lnTo>
                    <a:pt x="0"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2" name="Google Shape;92;p1">
              <a:extLst>
                <a:ext uri="{FF2B5EF4-FFF2-40B4-BE49-F238E27FC236}">
                  <a16:creationId xmlns:a16="http://schemas.microsoft.com/office/drawing/2014/main" id="{FF095058-9EF7-8819-8367-DA40F7F1525E}"/>
                </a:ext>
              </a:extLst>
            </p:cNvPr>
            <p:cNvSpPr/>
            <p:nvPr/>
          </p:nvSpPr>
          <p:spPr>
            <a:xfrm>
              <a:off x="6796877"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8"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3" name="Google Shape;93;p1">
              <a:extLst>
                <a:ext uri="{FF2B5EF4-FFF2-40B4-BE49-F238E27FC236}">
                  <a16:creationId xmlns:a16="http://schemas.microsoft.com/office/drawing/2014/main" id="{CBAE6CE7-6B0D-E0AC-CD9D-636A861DCAF5}"/>
                </a:ext>
              </a:extLst>
            </p:cNvPr>
            <p:cNvSpPr/>
            <p:nvPr/>
          </p:nvSpPr>
          <p:spPr>
            <a:xfrm>
              <a:off x="7142036" y="3200064"/>
              <a:ext cx="387428" cy="373341"/>
            </a:xfrm>
            <a:custGeom>
              <a:avLst/>
              <a:gdLst/>
              <a:ahLst/>
              <a:cxnLst/>
              <a:rect l="l" t="t" r="r" b="b"/>
              <a:pathLst>
                <a:path w="680" h="658" extrusionOk="0">
                  <a:moveTo>
                    <a:pt x="519" y="326"/>
                  </a:moveTo>
                  <a:cubicBezTo>
                    <a:pt x="519" y="299"/>
                    <a:pt x="514" y="274"/>
                    <a:pt x="505" y="250"/>
                  </a:cubicBezTo>
                  <a:cubicBezTo>
                    <a:pt x="496" y="227"/>
                    <a:pt x="484" y="207"/>
                    <a:pt x="469" y="190"/>
                  </a:cubicBezTo>
                  <a:cubicBezTo>
                    <a:pt x="453" y="173"/>
                    <a:pt x="434" y="160"/>
                    <a:pt x="412" y="150"/>
                  </a:cubicBezTo>
                  <a:cubicBezTo>
                    <a:pt x="390" y="141"/>
                    <a:pt x="366" y="136"/>
                    <a:pt x="339" y="136"/>
                  </a:cubicBezTo>
                  <a:cubicBezTo>
                    <a:pt x="313" y="136"/>
                    <a:pt x="289" y="141"/>
                    <a:pt x="267" y="150"/>
                  </a:cubicBezTo>
                  <a:cubicBezTo>
                    <a:pt x="245" y="160"/>
                    <a:pt x="227" y="173"/>
                    <a:pt x="211" y="190"/>
                  </a:cubicBezTo>
                  <a:cubicBezTo>
                    <a:pt x="195" y="207"/>
                    <a:pt x="183" y="227"/>
                    <a:pt x="174" y="250"/>
                  </a:cubicBezTo>
                  <a:cubicBezTo>
                    <a:pt x="166" y="274"/>
                    <a:pt x="161" y="299"/>
                    <a:pt x="161" y="326"/>
                  </a:cubicBezTo>
                  <a:cubicBezTo>
                    <a:pt x="161" y="354"/>
                    <a:pt x="166" y="380"/>
                    <a:pt x="175" y="404"/>
                  </a:cubicBezTo>
                  <a:cubicBezTo>
                    <a:pt x="183" y="428"/>
                    <a:pt x="196" y="449"/>
                    <a:pt x="211" y="466"/>
                  </a:cubicBezTo>
                  <a:cubicBezTo>
                    <a:pt x="227" y="483"/>
                    <a:pt x="245" y="496"/>
                    <a:pt x="267" y="506"/>
                  </a:cubicBezTo>
                  <a:cubicBezTo>
                    <a:pt x="289" y="515"/>
                    <a:pt x="313" y="520"/>
                    <a:pt x="339" y="520"/>
                  </a:cubicBezTo>
                  <a:cubicBezTo>
                    <a:pt x="366" y="520"/>
                    <a:pt x="390" y="515"/>
                    <a:pt x="412" y="506"/>
                  </a:cubicBezTo>
                  <a:cubicBezTo>
                    <a:pt x="434" y="496"/>
                    <a:pt x="452" y="483"/>
                    <a:pt x="468" y="466"/>
                  </a:cubicBezTo>
                  <a:cubicBezTo>
                    <a:pt x="484" y="449"/>
                    <a:pt x="496" y="428"/>
                    <a:pt x="505" y="404"/>
                  </a:cubicBezTo>
                  <a:cubicBezTo>
                    <a:pt x="514" y="380"/>
                    <a:pt x="519" y="354"/>
                    <a:pt x="519" y="326"/>
                  </a:cubicBezTo>
                  <a:close/>
                  <a:moveTo>
                    <a:pt x="680" y="326"/>
                  </a:moveTo>
                  <a:cubicBezTo>
                    <a:pt x="680" y="376"/>
                    <a:pt x="671" y="421"/>
                    <a:pt x="654" y="462"/>
                  </a:cubicBezTo>
                  <a:cubicBezTo>
                    <a:pt x="637" y="503"/>
                    <a:pt x="614" y="537"/>
                    <a:pt x="583" y="567"/>
                  </a:cubicBezTo>
                  <a:cubicBezTo>
                    <a:pt x="553" y="596"/>
                    <a:pt x="517" y="618"/>
                    <a:pt x="475" y="634"/>
                  </a:cubicBezTo>
                  <a:cubicBezTo>
                    <a:pt x="434" y="650"/>
                    <a:pt x="388" y="658"/>
                    <a:pt x="339" y="658"/>
                  </a:cubicBezTo>
                  <a:cubicBezTo>
                    <a:pt x="291" y="658"/>
                    <a:pt x="246" y="650"/>
                    <a:pt x="204" y="634"/>
                  </a:cubicBezTo>
                  <a:cubicBezTo>
                    <a:pt x="163" y="618"/>
                    <a:pt x="127" y="596"/>
                    <a:pt x="96" y="567"/>
                  </a:cubicBezTo>
                  <a:cubicBezTo>
                    <a:pt x="66" y="537"/>
                    <a:pt x="43" y="503"/>
                    <a:pt x="25" y="462"/>
                  </a:cubicBezTo>
                  <a:cubicBezTo>
                    <a:pt x="8" y="421"/>
                    <a:pt x="0" y="376"/>
                    <a:pt x="0" y="326"/>
                  </a:cubicBezTo>
                  <a:cubicBezTo>
                    <a:pt x="0" y="276"/>
                    <a:pt x="8" y="231"/>
                    <a:pt x="25" y="191"/>
                  </a:cubicBezTo>
                  <a:cubicBezTo>
                    <a:pt x="43" y="151"/>
                    <a:pt x="66" y="116"/>
                    <a:pt x="96" y="88"/>
                  </a:cubicBezTo>
                  <a:cubicBezTo>
                    <a:pt x="127" y="60"/>
                    <a:pt x="163" y="38"/>
                    <a:pt x="204" y="23"/>
                  </a:cubicBezTo>
                  <a:cubicBezTo>
                    <a:pt x="246" y="8"/>
                    <a:pt x="291" y="0"/>
                    <a:pt x="339" y="0"/>
                  </a:cubicBezTo>
                  <a:cubicBezTo>
                    <a:pt x="388" y="0"/>
                    <a:pt x="434" y="8"/>
                    <a:pt x="475" y="23"/>
                  </a:cubicBezTo>
                  <a:cubicBezTo>
                    <a:pt x="517" y="38"/>
                    <a:pt x="553" y="60"/>
                    <a:pt x="583" y="88"/>
                  </a:cubicBezTo>
                  <a:cubicBezTo>
                    <a:pt x="614" y="116"/>
                    <a:pt x="637" y="151"/>
                    <a:pt x="654" y="191"/>
                  </a:cubicBezTo>
                  <a:cubicBezTo>
                    <a:pt x="671"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4" name="Google Shape;94;p1">
              <a:extLst>
                <a:ext uri="{FF2B5EF4-FFF2-40B4-BE49-F238E27FC236}">
                  <a16:creationId xmlns:a16="http://schemas.microsoft.com/office/drawing/2014/main" id="{78EAD52E-6987-8462-C02A-19917563FD76}"/>
                </a:ext>
              </a:extLst>
            </p:cNvPr>
            <p:cNvSpPr/>
            <p:nvPr/>
          </p:nvSpPr>
          <p:spPr>
            <a:xfrm>
              <a:off x="7592859" y="3207110"/>
              <a:ext cx="324029" cy="359252"/>
            </a:xfrm>
            <a:custGeom>
              <a:avLst/>
              <a:gdLst/>
              <a:ahLst/>
              <a:cxnLst/>
              <a:rect l="l" t="t" r="r" b="b"/>
              <a:pathLst>
                <a:path w="46" h="51" extrusionOk="0">
                  <a:moveTo>
                    <a:pt x="32" y="51"/>
                  </a:moveTo>
                  <a:lnTo>
                    <a:pt x="11" y="17"/>
                  </a:lnTo>
                  <a:lnTo>
                    <a:pt x="11" y="17"/>
                  </a:lnTo>
                  <a:lnTo>
                    <a:pt x="11" y="51"/>
                  </a:lnTo>
                  <a:lnTo>
                    <a:pt x="0" y="51"/>
                  </a:lnTo>
                  <a:lnTo>
                    <a:pt x="0" y="0"/>
                  </a:lnTo>
                  <a:lnTo>
                    <a:pt x="14" y="0"/>
                  </a:lnTo>
                  <a:lnTo>
                    <a:pt x="34" y="33"/>
                  </a:lnTo>
                  <a:lnTo>
                    <a:pt x="34" y="33"/>
                  </a:lnTo>
                  <a:lnTo>
                    <a:pt x="34" y="0"/>
                  </a:lnTo>
                  <a:lnTo>
                    <a:pt x="46" y="0"/>
                  </a:lnTo>
                  <a:lnTo>
                    <a:pt x="46" y="51"/>
                  </a:lnTo>
                  <a:lnTo>
                    <a:pt x="32"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5" name="Google Shape;95;p1">
              <a:extLst>
                <a:ext uri="{FF2B5EF4-FFF2-40B4-BE49-F238E27FC236}">
                  <a16:creationId xmlns:a16="http://schemas.microsoft.com/office/drawing/2014/main" id="{0F82B6AE-E05D-4013-C74A-D83ECDDCDEAA}"/>
                </a:ext>
              </a:extLst>
            </p:cNvPr>
            <p:cNvSpPr/>
            <p:nvPr/>
          </p:nvSpPr>
          <p:spPr>
            <a:xfrm>
              <a:off x="7973241" y="3200064"/>
              <a:ext cx="387428" cy="373341"/>
            </a:xfrm>
            <a:custGeom>
              <a:avLst/>
              <a:gdLst/>
              <a:ahLst/>
              <a:cxnLst/>
              <a:rect l="l" t="t" r="r" b="b"/>
              <a:pathLst>
                <a:path w="680" h="658" extrusionOk="0">
                  <a:moveTo>
                    <a:pt x="519" y="326"/>
                  </a:moveTo>
                  <a:cubicBezTo>
                    <a:pt x="519" y="299"/>
                    <a:pt x="514" y="274"/>
                    <a:pt x="506" y="250"/>
                  </a:cubicBezTo>
                  <a:cubicBezTo>
                    <a:pt x="497" y="227"/>
                    <a:pt x="485" y="207"/>
                    <a:pt x="469" y="190"/>
                  </a:cubicBezTo>
                  <a:cubicBezTo>
                    <a:pt x="453" y="173"/>
                    <a:pt x="435" y="160"/>
                    <a:pt x="413" y="150"/>
                  </a:cubicBezTo>
                  <a:cubicBezTo>
                    <a:pt x="390" y="141"/>
                    <a:pt x="366" y="136"/>
                    <a:pt x="340" y="136"/>
                  </a:cubicBezTo>
                  <a:cubicBezTo>
                    <a:pt x="313" y="136"/>
                    <a:pt x="289" y="141"/>
                    <a:pt x="267" y="150"/>
                  </a:cubicBezTo>
                  <a:cubicBezTo>
                    <a:pt x="246" y="160"/>
                    <a:pt x="227" y="173"/>
                    <a:pt x="211" y="190"/>
                  </a:cubicBezTo>
                  <a:cubicBezTo>
                    <a:pt x="195" y="207"/>
                    <a:pt x="183" y="227"/>
                    <a:pt x="174" y="250"/>
                  </a:cubicBezTo>
                  <a:cubicBezTo>
                    <a:pt x="166" y="274"/>
                    <a:pt x="162" y="299"/>
                    <a:pt x="162" y="326"/>
                  </a:cubicBezTo>
                  <a:cubicBezTo>
                    <a:pt x="162" y="354"/>
                    <a:pt x="166" y="380"/>
                    <a:pt x="175" y="404"/>
                  </a:cubicBezTo>
                  <a:cubicBezTo>
                    <a:pt x="184" y="428"/>
                    <a:pt x="196" y="449"/>
                    <a:pt x="212" y="466"/>
                  </a:cubicBezTo>
                  <a:cubicBezTo>
                    <a:pt x="227" y="483"/>
                    <a:pt x="246" y="496"/>
                    <a:pt x="267" y="506"/>
                  </a:cubicBezTo>
                  <a:cubicBezTo>
                    <a:pt x="289" y="515"/>
                    <a:pt x="313" y="520"/>
                    <a:pt x="340" y="520"/>
                  </a:cubicBezTo>
                  <a:cubicBezTo>
                    <a:pt x="366" y="520"/>
                    <a:pt x="390" y="515"/>
                    <a:pt x="412" y="506"/>
                  </a:cubicBezTo>
                  <a:cubicBezTo>
                    <a:pt x="434" y="496"/>
                    <a:pt x="453" y="483"/>
                    <a:pt x="469" y="466"/>
                  </a:cubicBezTo>
                  <a:cubicBezTo>
                    <a:pt x="484" y="449"/>
                    <a:pt x="497" y="428"/>
                    <a:pt x="506" y="404"/>
                  </a:cubicBezTo>
                  <a:cubicBezTo>
                    <a:pt x="514" y="380"/>
                    <a:pt x="519" y="354"/>
                    <a:pt x="519" y="326"/>
                  </a:cubicBezTo>
                  <a:close/>
                  <a:moveTo>
                    <a:pt x="680" y="326"/>
                  </a:moveTo>
                  <a:cubicBezTo>
                    <a:pt x="680" y="376"/>
                    <a:pt x="672" y="421"/>
                    <a:pt x="655" y="462"/>
                  </a:cubicBezTo>
                  <a:cubicBezTo>
                    <a:pt x="638" y="503"/>
                    <a:pt x="614" y="537"/>
                    <a:pt x="584" y="567"/>
                  </a:cubicBezTo>
                  <a:cubicBezTo>
                    <a:pt x="553" y="596"/>
                    <a:pt x="517" y="618"/>
                    <a:pt x="476" y="634"/>
                  </a:cubicBezTo>
                  <a:cubicBezTo>
                    <a:pt x="434" y="650"/>
                    <a:pt x="389" y="658"/>
                    <a:pt x="340" y="658"/>
                  </a:cubicBezTo>
                  <a:cubicBezTo>
                    <a:pt x="291" y="658"/>
                    <a:pt x="246" y="650"/>
                    <a:pt x="204" y="634"/>
                  </a:cubicBezTo>
                  <a:cubicBezTo>
                    <a:pt x="163" y="618"/>
                    <a:pt x="127" y="596"/>
                    <a:pt x="97" y="567"/>
                  </a:cubicBezTo>
                  <a:cubicBezTo>
                    <a:pt x="67" y="537"/>
                    <a:pt x="43" y="503"/>
                    <a:pt x="26" y="462"/>
                  </a:cubicBezTo>
                  <a:cubicBezTo>
                    <a:pt x="9" y="421"/>
                    <a:pt x="0" y="376"/>
                    <a:pt x="0" y="326"/>
                  </a:cubicBezTo>
                  <a:cubicBezTo>
                    <a:pt x="0" y="276"/>
                    <a:pt x="9" y="231"/>
                    <a:pt x="26" y="191"/>
                  </a:cubicBezTo>
                  <a:cubicBezTo>
                    <a:pt x="43" y="151"/>
                    <a:pt x="67" y="116"/>
                    <a:pt x="97" y="88"/>
                  </a:cubicBezTo>
                  <a:cubicBezTo>
                    <a:pt x="127" y="60"/>
                    <a:pt x="163" y="38"/>
                    <a:pt x="204" y="23"/>
                  </a:cubicBezTo>
                  <a:cubicBezTo>
                    <a:pt x="246" y="8"/>
                    <a:pt x="291" y="0"/>
                    <a:pt x="340" y="0"/>
                  </a:cubicBezTo>
                  <a:cubicBezTo>
                    <a:pt x="389" y="0"/>
                    <a:pt x="434" y="8"/>
                    <a:pt x="476" y="23"/>
                  </a:cubicBezTo>
                  <a:cubicBezTo>
                    <a:pt x="517" y="38"/>
                    <a:pt x="553" y="60"/>
                    <a:pt x="584" y="88"/>
                  </a:cubicBezTo>
                  <a:cubicBezTo>
                    <a:pt x="614" y="116"/>
                    <a:pt x="638" y="151"/>
                    <a:pt x="655" y="191"/>
                  </a:cubicBezTo>
                  <a:cubicBezTo>
                    <a:pt x="672"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6" name="Google Shape;96;p1">
              <a:extLst>
                <a:ext uri="{FF2B5EF4-FFF2-40B4-BE49-F238E27FC236}">
                  <a16:creationId xmlns:a16="http://schemas.microsoft.com/office/drawing/2014/main" id="{C03C9E89-73C2-6B7C-46F4-F9927A30AF30}"/>
                </a:ext>
              </a:extLst>
            </p:cNvPr>
            <p:cNvSpPr/>
            <p:nvPr/>
          </p:nvSpPr>
          <p:spPr>
            <a:xfrm>
              <a:off x="8417022" y="3207110"/>
              <a:ext cx="408558" cy="359252"/>
            </a:xfrm>
            <a:custGeom>
              <a:avLst/>
              <a:gdLst/>
              <a:ahLst/>
              <a:cxnLst/>
              <a:rect l="l" t="t" r="r" b="b"/>
              <a:pathLst>
                <a:path w="58" h="51" extrusionOk="0">
                  <a:moveTo>
                    <a:pt x="46" y="51"/>
                  </a:moveTo>
                  <a:lnTo>
                    <a:pt x="47" y="15"/>
                  </a:lnTo>
                  <a:lnTo>
                    <a:pt x="46" y="15"/>
                  </a:lnTo>
                  <a:lnTo>
                    <a:pt x="33" y="51"/>
                  </a:lnTo>
                  <a:lnTo>
                    <a:pt x="25" y="51"/>
                  </a:lnTo>
                  <a:lnTo>
                    <a:pt x="12" y="15"/>
                  </a:lnTo>
                  <a:lnTo>
                    <a:pt x="11" y="15"/>
                  </a:lnTo>
                  <a:lnTo>
                    <a:pt x="12" y="51"/>
                  </a:lnTo>
                  <a:lnTo>
                    <a:pt x="0" y="51"/>
                  </a:lnTo>
                  <a:lnTo>
                    <a:pt x="0" y="0"/>
                  </a:lnTo>
                  <a:lnTo>
                    <a:pt x="18" y="0"/>
                  </a:lnTo>
                  <a:lnTo>
                    <a:pt x="29" y="32"/>
                  </a:lnTo>
                  <a:lnTo>
                    <a:pt x="29" y="32"/>
                  </a:lnTo>
                  <a:lnTo>
                    <a:pt x="41" y="0"/>
                  </a:lnTo>
                  <a:lnTo>
                    <a:pt x="58" y="0"/>
                  </a:lnTo>
                  <a:lnTo>
                    <a:pt x="58" y="51"/>
                  </a:lnTo>
                  <a:lnTo>
                    <a:pt x="46"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7" name="Google Shape;97;p1">
              <a:extLst>
                <a:ext uri="{FF2B5EF4-FFF2-40B4-BE49-F238E27FC236}">
                  <a16:creationId xmlns:a16="http://schemas.microsoft.com/office/drawing/2014/main" id="{F43EFD7E-E82E-65F5-02F5-0346F38E6640}"/>
                </a:ext>
              </a:extLst>
            </p:cNvPr>
            <p:cNvSpPr/>
            <p:nvPr/>
          </p:nvSpPr>
          <p:spPr>
            <a:xfrm>
              <a:off x="8903063" y="3207110"/>
              <a:ext cx="846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8" name="Google Shape;98;p1">
              <a:extLst>
                <a:ext uri="{FF2B5EF4-FFF2-40B4-BE49-F238E27FC236}">
                  <a16:creationId xmlns:a16="http://schemas.microsoft.com/office/drawing/2014/main" id="{366B0A74-4F94-312A-258D-B7A786D23C73}"/>
                </a:ext>
              </a:extLst>
            </p:cNvPr>
            <p:cNvSpPr/>
            <p:nvPr/>
          </p:nvSpPr>
          <p:spPr>
            <a:xfrm>
              <a:off x="9043945"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7"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9" name="Google Shape;99;p1">
              <a:extLst>
                <a:ext uri="{FF2B5EF4-FFF2-40B4-BE49-F238E27FC236}">
                  <a16:creationId xmlns:a16="http://schemas.microsoft.com/office/drawing/2014/main" id="{6114BE8C-E5AB-E33B-B271-F7265CF61CEB}"/>
                </a:ext>
              </a:extLst>
            </p:cNvPr>
            <p:cNvSpPr/>
            <p:nvPr/>
          </p:nvSpPr>
          <p:spPr>
            <a:xfrm>
              <a:off x="5352833" y="3812904"/>
              <a:ext cx="338117" cy="352206"/>
            </a:xfrm>
            <a:custGeom>
              <a:avLst/>
              <a:gdLst/>
              <a:ahLst/>
              <a:cxnLst/>
              <a:rect l="l" t="t" r="r" b="b"/>
              <a:pathLst>
                <a:path w="583" h="625" extrusionOk="0">
                  <a:moveTo>
                    <a:pt x="426" y="311"/>
                  </a:moveTo>
                  <a:cubicBezTo>
                    <a:pt x="426" y="275"/>
                    <a:pt x="421" y="246"/>
                    <a:pt x="409" y="223"/>
                  </a:cubicBezTo>
                  <a:cubicBezTo>
                    <a:pt x="398" y="200"/>
                    <a:pt x="383" y="181"/>
                    <a:pt x="363" y="167"/>
                  </a:cubicBezTo>
                  <a:cubicBezTo>
                    <a:pt x="344" y="153"/>
                    <a:pt x="323" y="144"/>
                    <a:pt x="298" y="138"/>
                  </a:cubicBezTo>
                  <a:cubicBezTo>
                    <a:pt x="274" y="132"/>
                    <a:pt x="249" y="129"/>
                    <a:pt x="223" y="129"/>
                  </a:cubicBezTo>
                  <a:lnTo>
                    <a:pt x="148" y="129"/>
                  </a:lnTo>
                  <a:lnTo>
                    <a:pt x="148" y="494"/>
                  </a:lnTo>
                  <a:lnTo>
                    <a:pt x="219" y="494"/>
                  </a:lnTo>
                  <a:cubicBezTo>
                    <a:pt x="246" y="494"/>
                    <a:pt x="272" y="491"/>
                    <a:pt x="297" y="485"/>
                  </a:cubicBezTo>
                  <a:cubicBezTo>
                    <a:pt x="322" y="479"/>
                    <a:pt x="344" y="468"/>
                    <a:pt x="363" y="454"/>
                  </a:cubicBezTo>
                  <a:cubicBezTo>
                    <a:pt x="383" y="440"/>
                    <a:pt x="398" y="421"/>
                    <a:pt x="409" y="398"/>
                  </a:cubicBezTo>
                  <a:cubicBezTo>
                    <a:pt x="421" y="374"/>
                    <a:pt x="426" y="345"/>
                    <a:pt x="426" y="311"/>
                  </a:cubicBezTo>
                  <a:close/>
                  <a:moveTo>
                    <a:pt x="583" y="311"/>
                  </a:moveTo>
                  <a:cubicBezTo>
                    <a:pt x="583" y="365"/>
                    <a:pt x="573" y="412"/>
                    <a:pt x="553" y="452"/>
                  </a:cubicBezTo>
                  <a:cubicBezTo>
                    <a:pt x="533" y="492"/>
                    <a:pt x="506" y="524"/>
                    <a:pt x="473" y="550"/>
                  </a:cubicBezTo>
                  <a:cubicBezTo>
                    <a:pt x="440" y="576"/>
                    <a:pt x="402" y="594"/>
                    <a:pt x="360" y="606"/>
                  </a:cubicBezTo>
                  <a:cubicBezTo>
                    <a:pt x="319" y="619"/>
                    <a:pt x="276" y="625"/>
                    <a:pt x="233" y="625"/>
                  </a:cubicBezTo>
                  <a:lnTo>
                    <a:pt x="0" y="625"/>
                  </a:lnTo>
                  <a:lnTo>
                    <a:pt x="0" y="0"/>
                  </a:lnTo>
                  <a:lnTo>
                    <a:pt x="226" y="0"/>
                  </a:lnTo>
                  <a:cubicBezTo>
                    <a:pt x="270" y="0"/>
                    <a:pt x="314" y="5"/>
                    <a:pt x="357" y="16"/>
                  </a:cubicBezTo>
                  <a:cubicBezTo>
                    <a:pt x="400" y="26"/>
                    <a:pt x="438" y="43"/>
                    <a:pt x="471" y="67"/>
                  </a:cubicBezTo>
                  <a:cubicBezTo>
                    <a:pt x="505" y="90"/>
                    <a:pt x="532" y="122"/>
                    <a:pt x="553" y="162"/>
                  </a:cubicBezTo>
                  <a:cubicBezTo>
                    <a:pt x="573" y="202"/>
                    <a:pt x="583" y="252"/>
                    <a:pt x="583" y="31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0" name="Google Shape;100;p1">
              <a:extLst>
                <a:ext uri="{FF2B5EF4-FFF2-40B4-BE49-F238E27FC236}">
                  <a16:creationId xmlns:a16="http://schemas.microsoft.com/office/drawing/2014/main" id="{45B1B9EF-6487-915A-4615-8EF95E178BB9}"/>
                </a:ext>
              </a:extLst>
            </p:cNvPr>
            <p:cNvSpPr/>
            <p:nvPr/>
          </p:nvSpPr>
          <p:spPr>
            <a:xfrm>
              <a:off x="5747303"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1" name="Google Shape;101;p1">
              <a:extLst>
                <a:ext uri="{FF2B5EF4-FFF2-40B4-BE49-F238E27FC236}">
                  <a16:creationId xmlns:a16="http://schemas.microsoft.com/office/drawing/2014/main" id="{9E52094F-7891-E225-F51E-CBA9667D96D2}"/>
                </a:ext>
              </a:extLst>
            </p:cNvPr>
            <p:cNvSpPr/>
            <p:nvPr/>
          </p:nvSpPr>
          <p:spPr>
            <a:xfrm>
              <a:off x="6007937" y="3812904"/>
              <a:ext cx="359252" cy="352206"/>
            </a:xfrm>
            <a:custGeom>
              <a:avLst/>
              <a:gdLst/>
              <a:ahLst/>
              <a:cxnLst/>
              <a:rect l="l" t="t" r="r" b="b"/>
              <a:pathLst>
                <a:path w="51" h="50" extrusionOk="0">
                  <a:moveTo>
                    <a:pt x="32" y="50"/>
                  </a:moveTo>
                  <a:lnTo>
                    <a:pt x="19" y="50"/>
                  </a:lnTo>
                  <a:lnTo>
                    <a:pt x="0" y="0"/>
                  </a:lnTo>
                  <a:lnTo>
                    <a:pt x="14" y="0"/>
                  </a:lnTo>
                  <a:lnTo>
                    <a:pt x="26" y="36"/>
                  </a:lnTo>
                  <a:lnTo>
                    <a:pt x="26" y="36"/>
                  </a:lnTo>
                  <a:lnTo>
                    <a:pt x="38" y="0"/>
                  </a:lnTo>
                  <a:lnTo>
                    <a:pt x="51" y="0"/>
                  </a:lnTo>
                  <a:lnTo>
                    <a:pt x="32"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2" name="Google Shape;102;p1">
              <a:extLst>
                <a:ext uri="{FF2B5EF4-FFF2-40B4-BE49-F238E27FC236}">
                  <a16:creationId xmlns:a16="http://schemas.microsoft.com/office/drawing/2014/main" id="{B3C318D0-3670-1868-558C-A03A8617A633}"/>
                </a:ext>
              </a:extLst>
            </p:cNvPr>
            <p:cNvSpPr/>
            <p:nvPr/>
          </p:nvSpPr>
          <p:spPr>
            <a:xfrm>
              <a:off x="6395361" y="3812904"/>
              <a:ext cx="253588" cy="352206"/>
            </a:xfrm>
            <a:custGeom>
              <a:avLst/>
              <a:gdLst/>
              <a:ahLst/>
              <a:cxnLst/>
              <a:rect l="l" t="t" r="r" b="b"/>
              <a:pathLst>
                <a:path w="36" h="50" extrusionOk="0">
                  <a:moveTo>
                    <a:pt x="0" y="50"/>
                  </a:moveTo>
                  <a:lnTo>
                    <a:pt x="0" y="0"/>
                  </a:lnTo>
                  <a:lnTo>
                    <a:pt x="35" y="0"/>
                  </a:lnTo>
                  <a:lnTo>
                    <a:pt x="35" y="10"/>
                  </a:lnTo>
                  <a:lnTo>
                    <a:pt x="12" y="10"/>
                  </a:lnTo>
                  <a:lnTo>
                    <a:pt x="12" y="20"/>
                  </a:lnTo>
                  <a:lnTo>
                    <a:pt x="33" y="20"/>
                  </a:lnTo>
                  <a:lnTo>
                    <a:pt x="33" y="29"/>
                  </a:lnTo>
                  <a:lnTo>
                    <a:pt x="12" y="29"/>
                  </a:lnTo>
                  <a:lnTo>
                    <a:pt x="12" y="40"/>
                  </a:lnTo>
                  <a:lnTo>
                    <a:pt x="36" y="40"/>
                  </a:lnTo>
                  <a:lnTo>
                    <a:pt x="36"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3" name="Google Shape;103;p1">
              <a:extLst>
                <a:ext uri="{FF2B5EF4-FFF2-40B4-BE49-F238E27FC236}">
                  <a16:creationId xmlns:a16="http://schemas.microsoft.com/office/drawing/2014/main" id="{C30B3768-EB4F-E63F-F27E-B0CA1CA7504F}"/>
                </a:ext>
              </a:extLst>
            </p:cNvPr>
            <p:cNvSpPr/>
            <p:nvPr/>
          </p:nvSpPr>
          <p:spPr>
            <a:xfrm>
              <a:off x="6705302" y="3812904"/>
              <a:ext cx="225411" cy="352206"/>
            </a:xfrm>
            <a:custGeom>
              <a:avLst/>
              <a:gdLst/>
              <a:ahLst/>
              <a:cxnLst/>
              <a:rect l="l" t="t" r="r" b="b"/>
              <a:pathLst>
                <a:path w="32" h="50" extrusionOk="0">
                  <a:moveTo>
                    <a:pt x="0" y="50"/>
                  </a:moveTo>
                  <a:lnTo>
                    <a:pt x="0" y="0"/>
                  </a:lnTo>
                  <a:lnTo>
                    <a:pt x="12" y="0"/>
                  </a:lnTo>
                  <a:lnTo>
                    <a:pt x="12" y="40"/>
                  </a:lnTo>
                  <a:lnTo>
                    <a:pt x="32" y="40"/>
                  </a:lnTo>
                  <a:lnTo>
                    <a:pt x="32"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4" name="Google Shape;104;p1">
              <a:extLst>
                <a:ext uri="{FF2B5EF4-FFF2-40B4-BE49-F238E27FC236}">
                  <a16:creationId xmlns:a16="http://schemas.microsoft.com/office/drawing/2014/main" id="{55D91C3B-D8EC-0361-75A1-BEA9ECAEA330}"/>
                </a:ext>
              </a:extLst>
            </p:cNvPr>
            <p:cNvSpPr/>
            <p:nvPr/>
          </p:nvSpPr>
          <p:spPr>
            <a:xfrm>
              <a:off x="6937759" y="3798816"/>
              <a:ext cx="387428" cy="380383"/>
            </a:xfrm>
            <a:custGeom>
              <a:avLst/>
              <a:gdLst/>
              <a:ahLst/>
              <a:cxnLst/>
              <a:rect l="l" t="t" r="r" b="b"/>
              <a:pathLst>
                <a:path w="680" h="658" extrusionOk="0">
                  <a:moveTo>
                    <a:pt x="518" y="327"/>
                  </a:moveTo>
                  <a:cubicBezTo>
                    <a:pt x="518" y="300"/>
                    <a:pt x="514" y="274"/>
                    <a:pt x="505" y="251"/>
                  </a:cubicBezTo>
                  <a:cubicBezTo>
                    <a:pt x="496" y="227"/>
                    <a:pt x="484" y="207"/>
                    <a:pt x="469" y="190"/>
                  </a:cubicBezTo>
                  <a:cubicBezTo>
                    <a:pt x="453" y="174"/>
                    <a:pt x="434" y="160"/>
                    <a:pt x="412" y="151"/>
                  </a:cubicBezTo>
                  <a:cubicBezTo>
                    <a:pt x="390" y="141"/>
                    <a:pt x="366" y="136"/>
                    <a:pt x="339" y="136"/>
                  </a:cubicBezTo>
                  <a:cubicBezTo>
                    <a:pt x="313" y="136"/>
                    <a:pt x="289" y="141"/>
                    <a:pt x="267" y="151"/>
                  </a:cubicBezTo>
                  <a:cubicBezTo>
                    <a:pt x="245" y="160"/>
                    <a:pt x="226" y="174"/>
                    <a:pt x="211" y="190"/>
                  </a:cubicBezTo>
                  <a:cubicBezTo>
                    <a:pt x="195" y="207"/>
                    <a:pt x="182" y="227"/>
                    <a:pt x="174" y="251"/>
                  </a:cubicBezTo>
                  <a:cubicBezTo>
                    <a:pt x="165" y="274"/>
                    <a:pt x="161" y="300"/>
                    <a:pt x="161" y="327"/>
                  </a:cubicBezTo>
                  <a:cubicBezTo>
                    <a:pt x="161" y="355"/>
                    <a:pt x="166" y="381"/>
                    <a:pt x="174" y="405"/>
                  </a:cubicBezTo>
                  <a:cubicBezTo>
                    <a:pt x="183" y="429"/>
                    <a:pt x="195" y="449"/>
                    <a:pt x="211" y="466"/>
                  </a:cubicBezTo>
                  <a:cubicBezTo>
                    <a:pt x="227" y="483"/>
                    <a:pt x="245" y="496"/>
                    <a:pt x="267" y="506"/>
                  </a:cubicBezTo>
                  <a:cubicBezTo>
                    <a:pt x="289" y="516"/>
                    <a:pt x="313" y="521"/>
                    <a:pt x="339" y="521"/>
                  </a:cubicBezTo>
                  <a:cubicBezTo>
                    <a:pt x="366" y="521"/>
                    <a:pt x="390" y="516"/>
                    <a:pt x="412" y="506"/>
                  </a:cubicBezTo>
                  <a:cubicBezTo>
                    <a:pt x="433" y="496"/>
                    <a:pt x="452" y="483"/>
                    <a:pt x="468" y="466"/>
                  </a:cubicBezTo>
                  <a:cubicBezTo>
                    <a:pt x="484" y="449"/>
                    <a:pt x="496" y="429"/>
                    <a:pt x="505" y="405"/>
                  </a:cubicBezTo>
                  <a:cubicBezTo>
                    <a:pt x="514" y="381"/>
                    <a:pt x="518" y="355"/>
                    <a:pt x="518" y="327"/>
                  </a:cubicBezTo>
                  <a:close/>
                  <a:moveTo>
                    <a:pt x="680" y="327"/>
                  </a:moveTo>
                  <a:cubicBezTo>
                    <a:pt x="680" y="376"/>
                    <a:pt x="671" y="421"/>
                    <a:pt x="654" y="462"/>
                  </a:cubicBezTo>
                  <a:cubicBezTo>
                    <a:pt x="637" y="503"/>
                    <a:pt x="613" y="538"/>
                    <a:pt x="583" y="567"/>
                  </a:cubicBezTo>
                  <a:cubicBezTo>
                    <a:pt x="553" y="596"/>
                    <a:pt x="517" y="619"/>
                    <a:pt x="475" y="634"/>
                  </a:cubicBezTo>
                  <a:cubicBezTo>
                    <a:pt x="433" y="650"/>
                    <a:pt x="388" y="658"/>
                    <a:pt x="339" y="658"/>
                  </a:cubicBezTo>
                  <a:cubicBezTo>
                    <a:pt x="291" y="658"/>
                    <a:pt x="245" y="650"/>
                    <a:pt x="204" y="634"/>
                  </a:cubicBezTo>
                  <a:cubicBezTo>
                    <a:pt x="162" y="619"/>
                    <a:pt x="127" y="596"/>
                    <a:pt x="96" y="567"/>
                  </a:cubicBezTo>
                  <a:cubicBezTo>
                    <a:pt x="66" y="538"/>
                    <a:pt x="42" y="503"/>
                    <a:pt x="25" y="462"/>
                  </a:cubicBezTo>
                  <a:cubicBezTo>
                    <a:pt x="8" y="421"/>
                    <a:pt x="0" y="376"/>
                    <a:pt x="0" y="327"/>
                  </a:cubicBezTo>
                  <a:cubicBezTo>
                    <a:pt x="0" y="277"/>
                    <a:pt x="8" y="232"/>
                    <a:pt x="25" y="191"/>
                  </a:cubicBezTo>
                  <a:cubicBezTo>
                    <a:pt x="42" y="151"/>
                    <a:pt x="66" y="117"/>
                    <a:pt x="96" y="89"/>
                  </a:cubicBezTo>
                  <a:cubicBezTo>
                    <a:pt x="127" y="60"/>
                    <a:pt x="162" y="39"/>
                    <a:pt x="204" y="23"/>
                  </a:cubicBezTo>
                  <a:cubicBezTo>
                    <a:pt x="245" y="8"/>
                    <a:pt x="291" y="0"/>
                    <a:pt x="339" y="0"/>
                  </a:cubicBezTo>
                  <a:cubicBezTo>
                    <a:pt x="388" y="0"/>
                    <a:pt x="433" y="8"/>
                    <a:pt x="475" y="23"/>
                  </a:cubicBezTo>
                  <a:cubicBezTo>
                    <a:pt x="517" y="39"/>
                    <a:pt x="553" y="60"/>
                    <a:pt x="583" y="89"/>
                  </a:cubicBezTo>
                  <a:cubicBezTo>
                    <a:pt x="613" y="117"/>
                    <a:pt x="637" y="151"/>
                    <a:pt x="654" y="191"/>
                  </a:cubicBezTo>
                  <a:cubicBezTo>
                    <a:pt x="671" y="232"/>
                    <a:pt x="680" y="277"/>
                    <a:pt x="680"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5" name="Google Shape;105;p1">
              <a:extLst>
                <a:ext uri="{FF2B5EF4-FFF2-40B4-BE49-F238E27FC236}">
                  <a16:creationId xmlns:a16="http://schemas.microsoft.com/office/drawing/2014/main" id="{4C26BF4A-EDE0-5903-21D9-87FEC1BA4FDD}"/>
                </a:ext>
              </a:extLst>
            </p:cNvPr>
            <p:cNvSpPr/>
            <p:nvPr/>
          </p:nvSpPr>
          <p:spPr>
            <a:xfrm>
              <a:off x="7381536" y="3812904"/>
              <a:ext cx="274722" cy="352206"/>
            </a:xfrm>
            <a:custGeom>
              <a:avLst/>
              <a:gdLst/>
              <a:ahLst/>
              <a:cxnLst/>
              <a:rect l="l" t="t" r="r" b="b"/>
              <a:pathLst>
                <a:path w="474" h="625" extrusionOk="0">
                  <a:moveTo>
                    <a:pt x="323" y="193"/>
                  </a:moveTo>
                  <a:cubicBezTo>
                    <a:pt x="323" y="179"/>
                    <a:pt x="320" y="166"/>
                    <a:pt x="314" y="157"/>
                  </a:cubicBezTo>
                  <a:cubicBezTo>
                    <a:pt x="309" y="148"/>
                    <a:pt x="301" y="140"/>
                    <a:pt x="291" y="135"/>
                  </a:cubicBezTo>
                  <a:cubicBezTo>
                    <a:pt x="281" y="130"/>
                    <a:pt x="269" y="126"/>
                    <a:pt x="257" y="124"/>
                  </a:cubicBezTo>
                  <a:cubicBezTo>
                    <a:pt x="244" y="123"/>
                    <a:pt x="231" y="122"/>
                    <a:pt x="217" y="122"/>
                  </a:cubicBezTo>
                  <a:lnTo>
                    <a:pt x="151" y="122"/>
                  </a:lnTo>
                  <a:lnTo>
                    <a:pt x="151" y="269"/>
                  </a:lnTo>
                  <a:lnTo>
                    <a:pt x="215" y="269"/>
                  </a:lnTo>
                  <a:cubicBezTo>
                    <a:pt x="229" y="269"/>
                    <a:pt x="242" y="268"/>
                    <a:pt x="255" y="266"/>
                  </a:cubicBezTo>
                  <a:cubicBezTo>
                    <a:pt x="268" y="263"/>
                    <a:pt x="280" y="259"/>
                    <a:pt x="290" y="253"/>
                  </a:cubicBezTo>
                  <a:cubicBezTo>
                    <a:pt x="300" y="247"/>
                    <a:pt x="309" y="240"/>
                    <a:pt x="314" y="230"/>
                  </a:cubicBezTo>
                  <a:cubicBezTo>
                    <a:pt x="320" y="220"/>
                    <a:pt x="323" y="208"/>
                    <a:pt x="323" y="193"/>
                  </a:cubicBezTo>
                  <a:close/>
                  <a:moveTo>
                    <a:pt x="474" y="192"/>
                  </a:moveTo>
                  <a:cubicBezTo>
                    <a:pt x="474" y="229"/>
                    <a:pt x="467" y="260"/>
                    <a:pt x="454" y="285"/>
                  </a:cubicBezTo>
                  <a:cubicBezTo>
                    <a:pt x="440" y="310"/>
                    <a:pt x="422" y="330"/>
                    <a:pt x="399" y="345"/>
                  </a:cubicBezTo>
                  <a:cubicBezTo>
                    <a:pt x="376" y="360"/>
                    <a:pt x="350" y="371"/>
                    <a:pt x="320" y="378"/>
                  </a:cubicBezTo>
                  <a:cubicBezTo>
                    <a:pt x="290" y="386"/>
                    <a:pt x="259" y="389"/>
                    <a:pt x="226" y="389"/>
                  </a:cubicBezTo>
                  <a:lnTo>
                    <a:pt x="151" y="389"/>
                  </a:lnTo>
                  <a:lnTo>
                    <a:pt x="151" y="625"/>
                  </a:lnTo>
                  <a:lnTo>
                    <a:pt x="0" y="625"/>
                  </a:lnTo>
                  <a:lnTo>
                    <a:pt x="0" y="0"/>
                  </a:lnTo>
                  <a:lnTo>
                    <a:pt x="230" y="0"/>
                  </a:lnTo>
                  <a:cubicBezTo>
                    <a:pt x="264" y="0"/>
                    <a:pt x="296" y="3"/>
                    <a:pt x="325" y="10"/>
                  </a:cubicBezTo>
                  <a:cubicBezTo>
                    <a:pt x="355" y="17"/>
                    <a:pt x="381" y="28"/>
                    <a:pt x="403" y="43"/>
                  </a:cubicBezTo>
                  <a:cubicBezTo>
                    <a:pt x="425" y="58"/>
                    <a:pt x="442" y="78"/>
                    <a:pt x="455" y="102"/>
                  </a:cubicBezTo>
                  <a:cubicBezTo>
                    <a:pt x="468" y="126"/>
                    <a:pt x="474" y="157"/>
                    <a:pt x="474" y="192"/>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6" name="Google Shape;106;p1">
              <a:extLst>
                <a:ext uri="{FF2B5EF4-FFF2-40B4-BE49-F238E27FC236}">
                  <a16:creationId xmlns:a16="http://schemas.microsoft.com/office/drawing/2014/main" id="{AF041580-B961-3DAB-E1D0-14931D195851}"/>
                </a:ext>
              </a:extLst>
            </p:cNvPr>
            <p:cNvSpPr/>
            <p:nvPr/>
          </p:nvSpPr>
          <p:spPr>
            <a:xfrm>
              <a:off x="7705565" y="3812904"/>
              <a:ext cx="408558" cy="352206"/>
            </a:xfrm>
            <a:custGeom>
              <a:avLst/>
              <a:gdLst/>
              <a:ahLst/>
              <a:cxnLst/>
              <a:rect l="l" t="t" r="r" b="b"/>
              <a:pathLst>
                <a:path w="58" h="50" extrusionOk="0">
                  <a:moveTo>
                    <a:pt x="46" y="50"/>
                  </a:moveTo>
                  <a:lnTo>
                    <a:pt x="47" y="15"/>
                  </a:lnTo>
                  <a:lnTo>
                    <a:pt x="46" y="15"/>
                  </a:lnTo>
                  <a:lnTo>
                    <a:pt x="33" y="50"/>
                  </a:lnTo>
                  <a:lnTo>
                    <a:pt x="25" y="50"/>
                  </a:lnTo>
                  <a:lnTo>
                    <a:pt x="12" y="15"/>
                  </a:lnTo>
                  <a:lnTo>
                    <a:pt x="12" y="15"/>
                  </a:lnTo>
                  <a:lnTo>
                    <a:pt x="12" y="50"/>
                  </a:lnTo>
                  <a:lnTo>
                    <a:pt x="0" y="50"/>
                  </a:lnTo>
                  <a:lnTo>
                    <a:pt x="0" y="0"/>
                  </a:lnTo>
                  <a:lnTo>
                    <a:pt x="18" y="0"/>
                  </a:lnTo>
                  <a:lnTo>
                    <a:pt x="29" y="32"/>
                  </a:lnTo>
                  <a:lnTo>
                    <a:pt x="30" y="32"/>
                  </a:lnTo>
                  <a:lnTo>
                    <a:pt x="41" y="0"/>
                  </a:lnTo>
                  <a:lnTo>
                    <a:pt x="58" y="0"/>
                  </a:lnTo>
                  <a:lnTo>
                    <a:pt x="58" y="50"/>
                  </a:lnTo>
                  <a:lnTo>
                    <a:pt x="46"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7" name="Google Shape;107;p1">
              <a:extLst>
                <a:ext uri="{FF2B5EF4-FFF2-40B4-BE49-F238E27FC236}">
                  <a16:creationId xmlns:a16="http://schemas.microsoft.com/office/drawing/2014/main" id="{E26C089A-21B7-344F-167C-4CC6E3B17D5E}"/>
                </a:ext>
              </a:extLst>
            </p:cNvPr>
            <p:cNvSpPr/>
            <p:nvPr/>
          </p:nvSpPr>
          <p:spPr>
            <a:xfrm>
              <a:off x="8191610"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8" name="Google Shape;108;p1">
              <a:extLst>
                <a:ext uri="{FF2B5EF4-FFF2-40B4-BE49-F238E27FC236}">
                  <a16:creationId xmlns:a16="http://schemas.microsoft.com/office/drawing/2014/main" id="{54789235-B2ED-417D-A472-184DF8B310FD}"/>
                </a:ext>
              </a:extLst>
            </p:cNvPr>
            <p:cNvSpPr/>
            <p:nvPr/>
          </p:nvSpPr>
          <p:spPr>
            <a:xfrm>
              <a:off x="8494505" y="3812904"/>
              <a:ext cx="331075" cy="352206"/>
            </a:xfrm>
            <a:custGeom>
              <a:avLst/>
              <a:gdLst/>
              <a:ahLst/>
              <a:cxnLst/>
              <a:rect l="l" t="t" r="r" b="b"/>
              <a:pathLst>
                <a:path w="47" h="50" extrusionOk="0">
                  <a:moveTo>
                    <a:pt x="33" y="50"/>
                  </a:moveTo>
                  <a:lnTo>
                    <a:pt x="12" y="17"/>
                  </a:lnTo>
                  <a:lnTo>
                    <a:pt x="12" y="17"/>
                  </a:lnTo>
                  <a:lnTo>
                    <a:pt x="12" y="50"/>
                  </a:lnTo>
                  <a:lnTo>
                    <a:pt x="0" y="50"/>
                  </a:lnTo>
                  <a:lnTo>
                    <a:pt x="0" y="0"/>
                  </a:lnTo>
                  <a:lnTo>
                    <a:pt x="14" y="0"/>
                  </a:lnTo>
                  <a:lnTo>
                    <a:pt x="35" y="33"/>
                  </a:lnTo>
                  <a:lnTo>
                    <a:pt x="35" y="33"/>
                  </a:lnTo>
                  <a:lnTo>
                    <a:pt x="35" y="0"/>
                  </a:lnTo>
                  <a:lnTo>
                    <a:pt x="47" y="0"/>
                  </a:lnTo>
                  <a:lnTo>
                    <a:pt x="47" y="50"/>
                  </a:lnTo>
                  <a:lnTo>
                    <a:pt x="33"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9" name="Google Shape;109;p1">
              <a:extLst>
                <a:ext uri="{FF2B5EF4-FFF2-40B4-BE49-F238E27FC236}">
                  <a16:creationId xmlns:a16="http://schemas.microsoft.com/office/drawing/2014/main" id="{3526FCED-6134-12BB-7B05-C74630AE08EC}"/>
                </a:ext>
              </a:extLst>
            </p:cNvPr>
            <p:cNvSpPr/>
            <p:nvPr/>
          </p:nvSpPr>
          <p:spPr>
            <a:xfrm>
              <a:off x="8860798" y="3812904"/>
              <a:ext cx="288811" cy="352206"/>
            </a:xfrm>
            <a:custGeom>
              <a:avLst/>
              <a:gdLst/>
              <a:ahLst/>
              <a:cxnLst/>
              <a:rect l="l" t="t" r="r" b="b"/>
              <a:pathLst>
                <a:path w="41" h="50" extrusionOk="0">
                  <a:moveTo>
                    <a:pt x="27" y="10"/>
                  </a:moveTo>
                  <a:lnTo>
                    <a:pt x="27" y="50"/>
                  </a:lnTo>
                  <a:lnTo>
                    <a:pt x="14" y="50"/>
                  </a:lnTo>
                  <a:lnTo>
                    <a:pt x="14" y="10"/>
                  </a:lnTo>
                  <a:lnTo>
                    <a:pt x="0" y="10"/>
                  </a:lnTo>
                  <a:lnTo>
                    <a:pt x="0" y="0"/>
                  </a:lnTo>
                  <a:lnTo>
                    <a:pt x="41" y="0"/>
                  </a:lnTo>
                  <a:lnTo>
                    <a:pt x="41" y="10"/>
                  </a:lnTo>
                  <a:lnTo>
                    <a:pt x="27" y="1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grpSp>
      <p:sp>
        <p:nvSpPr>
          <p:cNvPr id="55" name="Rectangle 11">
            <a:extLst>
              <a:ext uri="{FF2B5EF4-FFF2-40B4-BE49-F238E27FC236}">
                <a16:creationId xmlns:a16="http://schemas.microsoft.com/office/drawing/2014/main" id="{1C51E1C1-F071-B121-7978-D8BE29D9A27D}"/>
              </a:ext>
            </a:extLst>
          </p:cNvPr>
          <p:cNvSpPr/>
          <p:nvPr userDrawn="1"/>
        </p:nvSpPr>
        <p:spPr>
          <a:xfrm>
            <a:off x="0" y="-4157"/>
            <a:ext cx="8928296" cy="12166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85598 w 6289039"/>
              <a:gd name="connsiteY2" fmla="*/ 117190 h 117190"/>
              <a:gd name="connsiteX3" fmla="*/ 0 w 6289039"/>
              <a:gd name="connsiteY3" fmla="*/ 117190 h 117190"/>
              <a:gd name="connsiteX4" fmla="*/ 0 w 6289039"/>
              <a:gd name="connsiteY4" fmla="*/ 0 h 117190"/>
              <a:gd name="connsiteX0" fmla="*/ 0 w 6139483"/>
              <a:gd name="connsiteY0" fmla="*/ 0 h 117190"/>
              <a:gd name="connsiteX1" fmla="*/ 6139483 w 6139483"/>
              <a:gd name="connsiteY1" fmla="*/ 0 h 117190"/>
              <a:gd name="connsiteX2" fmla="*/ 6085598 w 6139483"/>
              <a:gd name="connsiteY2" fmla="*/ 117190 h 117190"/>
              <a:gd name="connsiteX3" fmla="*/ 0 w 6139483"/>
              <a:gd name="connsiteY3" fmla="*/ 117190 h 117190"/>
              <a:gd name="connsiteX4" fmla="*/ 0 w 6139483"/>
              <a:gd name="connsiteY4" fmla="*/ 0 h 117190"/>
              <a:gd name="connsiteX0" fmla="*/ 0 w 6139483"/>
              <a:gd name="connsiteY0" fmla="*/ 0 h 117190"/>
              <a:gd name="connsiteX1" fmla="*/ 6139483 w 6139483"/>
              <a:gd name="connsiteY1" fmla="*/ 0 h 117190"/>
              <a:gd name="connsiteX2" fmla="*/ 6046155 w 6139483"/>
              <a:gd name="connsiteY2" fmla="*/ 117190 h 117190"/>
              <a:gd name="connsiteX3" fmla="*/ 0 w 6139483"/>
              <a:gd name="connsiteY3" fmla="*/ 117190 h 117190"/>
              <a:gd name="connsiteX4" fmla="*/ 0 w 6139483"/>
              <a:gd name="connsiteY4" fmla="*/ 0 h 117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9483" h="117190">
                <a:moveTo>
                  <a:pt x="0" y="0"/>
                </a:moveTo>
                <a:lnTo>
                  <a:pt x="6139483" y="0"/>
                </a:lnTo>
                <a:lnTo>
                  <a:pt x="6046155" y="117190"/>
                </a:lnTo>
                <a:lnTo>
                  <a:pt x="0" y="11719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56" name="Rectangle 11">
            <a:extLst>
              <a:ext uri="{FF2B5EF4-FFF2-40B4-BE49-F238E27FC236}">
                <a16:creationId xmlns:a16="http://schemas.microsoft.com/office/drawing/2014/main" id="{CEDE1535-8B41-5473-E7F1-495105841B62}"/>
              </a:ext>
            </a:extLst>
          </p:cNvPr>
          <p:cNvSpPr/>
          <p:nvPr userDrawn="1"/>
        </p:nvSpPr>
        <p:spPr>
          <a:xfrm>
            <a:off x="8950884" y="-4157"/>
            <a:ext cx="3234864" cy="123583"/>
          </a:xfrm>
          <a:custGeom>
            <a:avLst/>
            <a:gdLst>
              <a:gd name="connsiteX0" fmla="*/ 0 w 6289039"/>
              <a:gd name="connsiteY0" fmla="*/ 0 h 117190"/>
              <a:gd name="connsiteX1" fmla="*/ 6289039 w 6289039"/>
              <a:gd name="connsiteY1" fmla="*/ 0 h 117190"/>
              <a:gd name="connsiteX2" fmla="*/ 6289039 w 6289039"/>
              <a:gd name="connsiteY2" fmla="*/ 117190 h 117190"/>
              <a:gd name="connsiteX3" fmla="*/ 0 w 6289039"/>
              <a:gd name="connsiteY3" fmla="*/ 117190 h 117190"/>
              <a:gd name="connsiteX4" fmla="*/ 0 w 6289039"/>
              <a:gd name="connsiteY4" fmla="*/ 0 h 117190"/>
              <a:gd name="connsiteX0" fmla="*/ 0 w 6289039"/>
              <a:gd name="connsiteY0" fmla="*/ 0 h 117190"/>
              <a:gd name="connsiteX1" fmla="*/ 6289039 w 6289039"/>
              <a:gd name="connsiteY1" fmla="*/ 0 h 117190"/>
              <a:gd name="connsiteX2" fmla="*/ 6033007 w 6289039"/>
              <a:gd name="connsiteY2" fmla="*/ 117190 h 117190"/>
              <a:gd name="connsiteX3" fmla="*/ 0 w 6289039"/>
              <a:gd name="connsiteY3" fmla="*/ 117190 h 117190"/>
              <a:gd name="connsiteX4" fmla="*/ 0 w 6289039"/>
              <a:gd name="connsiteY4" fmla="*/ 0 h 117190"/>
              <a:gd name="connsiteX0" fmla="*/ 645618 w 6934657"/>
              <a:gd name="connsiteY0" fmla="*/ 0 h 124810"/>
              <a:gd name="connsiteX1" fmla="*/ 6934657 w 6934657"/>
              <a:gd name="connsiteY1" fmla="*/ 0 h 124810"/>
              <a:gd name="connsiteX2" fmla="*/ 6678625 w 6934657"/>
              <a:gd name="connsiteY2" fmla="*/ 117190 h 124810"/>
              <a:gd name="connsiteX3" fmla="*/ 0 w 6934657"/>
              <a:gd name="connsiteY3" fmla="*/ 124810 h 124810"/>
              <a:gd name="connsiteX4" fmla="*/ 645618 w 6934657"/>
              <a:gd name="connsiteY4" fmla="*/ 0 h 124810"/>
              <a:gd name="connsiteX0" fmla="*/ 645618 w 6934657"/>
              <a:gd name="connsiteY0" fmla="*/ 0 h 124810"/>
              <a:gd name="connsiteX1" fmla="*/ 6934657 w 6934657"/>
              <a:gd name="connsiteY1" fmla="*/ 0 h 124810"/>
              <a:gd name="connsiteX2" fmla="*/ 6903188 w 6934657"/>
              <a:gd name="connsiteY2" fmla="*/ 109570 h 124810"/>
              <a:gd name="connsiteX3" fmla="*/ 0 w 6934657"/>
              <a:gd name="connsiteY3" fmla="*/ 124810 h 124810"/>
              <a:gd name="connsiteX4" fmla="*/ 645618 w 6934657"/>
              <a:gd name="connsiteY4" fmla="*/ 0 h 124810"/>
              <a:gd name="connsiteX0" fmla="*/ 526319 w 6815358"/>
              <a:gd name="connsiteY0" fmla="*/ 0 h 124810"/>
              <a:gd name="connsiteX1" fmla="*/ 6815358 w 6815358"/>
              <a:gd name="connsiteY1" fmla="*/ 0 h 124810"/>
              <a:gd name="connsiteX2" fmla="*/ 6783889 w 6815358"/>
              <a:gd name="connsiteY2" fmla="*/ 109570 h 124810"/>
              <a:gd name="connsiteX3" fmla="*/ 0 w 6815358"/>
              <a:gd name="connsiteY3" fmla="*/ 124810 h 124810"/>
              <a:gd name="connsiteX4" fmla="*/ 526319 w 6815358"/>
              <a:gd name="connsiteY4" fmla="*/ 0 h 124810"/>
              <a:gd name="connsiteX0" fmla="*/ 491231 w 6780270"/>
              <a:gd name="connsiteY0" fmla="*/ 0 h 124810"/>
              <a:gd name="connsiteX1" fmla="*/ 6780270 w 6780270"/>
              <a:gd name="connsiteY1" fmla="*/ 0 h 124810"/>
              <a:gd name="connsiteX2" fmla="*/ 6748801 w 6780270"/>
              <a:gd name="connsiteY2" fmla="*/ 109570 h 124810"/>
              <a:gd name="connsiteX3" fmla="*/ 0 w 6780270"/>
              <a:gd name="connsiteY3" fmla="*/ 124810 h 124810"/>
              <a:gd name="connsiteX4" fmla="*/ 491231 w 6780270"/>
              <a:gd name="connsiteY4" fmla="*/ 0 h 124810"/>
              <a:gd name="connsiteX0" fmla="*/ 491231 w 6823656"/>
              <a:gd name="connsiteY0" fmla="*/ 0 h 124810"/>
              <a:gd name="connsiteX1" fmla="*/ 6780270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23656"/>
              <a:gd name="connsiteY0" fmla="*/ 0 h 124810"/>
              <a:gd name="connsiteX1" fmla="*/ 6817697 w 6823656"/>
              <a:gd name="connsiteY1" fmla="*/ 0 h 124810"/>
              <a:gd name="connsiteX2" fmla="*/ 6823656 w 6823656"/>
              <a:gd name="connsiteY2" fmla="*/ 119730 h 124810"/>
              <a:gd name="connsiteX3" fmla="*/ 0 w 6823656"/>
              <a:gd name="connsiteY3" fmla="*/ 124810 h 124810"/>
              <a:gd name="connsiteX4" fmla="*/ 491231 w 6823656"/>
              <a:gd name="connsiteY4" fmla="*/ 0 h 124810"/>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491231 w 6817697"/>
              <a:gd name="connsiteY0" fmla="*/ 0 h 125445"/>
              <a:gd name="connsiteX1" fmla="*/ 6817697 w 6817697"/>
              <a:gd name="connsiteY1" fmla="*/ 0 h 125445"/>
              <a:gd name="connsiteX2" fmla="*/ 6809621 w 6817697"/>
              <a:gd name="connsiteY2" fmla="*/ 125445 h 125445"/>
              <a:gd name="connsiteX3" fmla="*/ 0 w 6817697"/>
              <a:gd name="connsiteY3" fmla="*/ 124810 h 125445"/>
              <a:gd name="connsiteX4" fmla="*/ 491231 w 6817697"/>
              <a:gd name="connsiteY4" fmla="*/ 0 h 125445"/>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716440 w 7042906"/>
              <a:gd name="connsiteY0" fmla="*/ 0 h 130248"/>
              <a:gd name="connsiteX1" fmla="*/ 7042906 w 7042906"/>
              <a:gd name="connsiteY1" fmla="*/ 0 h 130248"/>
              <a:gd name="connsiteX2" fmla="*/ 7034830 w 7042906"/>
              <a:gd name="connsiteY2" fmla="*/ 125445 h 130248"/>
              <a:gd name="connsiteX3" fmla="*/ 0 w 7042906"/>
              <a:gd name="connsiteY3" fmla="*/ 130248 h 130248"/>
              <a:gd name="connsiteX4" fmla="*/ 716440 w 7042906"/>
              <a:gd name="connsiteY4" fmla="*/ 0 h 130248"/>
              <a:gd name="connsiteX0" fmla="*/ 597212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597212 w 6923678"/>
              <a:gd name="connsiteY4" fmla="*/ 0 h 130248"/>
              <a:gd name="connsiteX0" fmla="*/ 338885 w 6923678"/>
              <a:gd name="connsiteY0" fmla="*/ 0 h 130248"/>
              <a:gd name="connsiteX1" fmla="*/ 6923678 w 6923678"/>
              <a:gd name="connsiteY1" fmla="*/ 0 h 130248"/>
              <a:gd name="connsiteX2" fmla="*/ 6915602 w 6923678"/>
              <a:gd name="connsiteY2" fmla="*/ 125445 h 130248"/>
              <a:gd name="connsiteX3" fmla="*/ 0 w 6923678"/>
              <a:gd name="connsiteY3" fmla="*/ 130248 h 130248"/>
              <a:gd name="connsiteX4" fmla="*/ 338885 w 6923678"/>
              <a:gd name="connsiteY4" fmla="*/ 0 h 130248"/>
              <a:gd name="connsiteX0" fmla="*/ 269335 w 6854128"/>
              <a:gd name="connsiteY0" fmla="*/ 0 h 132287"/>
              <a:gd name="connsiteX1" fmla="*/ 6854128 w 6854128"/>
              <a:gd name="connsiteY1" fmla="*/ 0 h 132287"/>
              <a:gd name="connsiteX2" fmla="*/ 6846052 w 6854128"/>
              <a:gd name="connsiteY2" fmla="*/ 125445 h 132287"/>
              <a:gd name="connsiteX3" fmla="*/ 0 w 6854128"/>
              <a:gd name="connsiteY3" fmla="*/ 132287 h 132287"/>
              <a:gd name="connsiteX4" fmla="*/ 269335 w 6854128"/>
              <a:gd name="connsiteY4" fmla="*/ 0 h 132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4128" h="132287">
                <a:moveTo>
                  <a:pt x="269335" y="0"/>
                </a:moveTo>
                <a:lnTo>
                  <a:pt x="6854128" y="0"/>
                </a:lnTo>
                <a:cubicBezTo>
                  <a:pt x="6838570" y="118015"/>
                  <a:pt x="6854592" y="85535"/>
                  <a:pt x="6846052" y="125445"/>
                </a:cubicBezTo>
                <a:lnTo>
                  <a:pt x="0" y="132287"/>
                </a:lnTo>
                <a:lnTo>
                  <a:pt x="26933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15">
              <a:solidFill>
                <a:srgbClr val="FF0000"/>
              </a:solidFill>
            </a:endParaRPr>
          </a:p>
        </p:txBody>
      </p:sp>
      <p:sp>
        <p:nvSpPr>
          <p:cNvPr id="57" name="TextBox 56">
            <a:extLst>
              <a:ext uri="{FF2B5EF4-FFF2-40B4-BE49-F238E27FC236}">
                <a16:creationId xmlns:a16="http://schemas.microsoft.com/office/drawing/2014/main" id="{826032B3-B0B0-FC81-1012-95679603E1EB}"/>
              </a:ext>
            </a:extLst>
          </p:cNvPr>
          <p:cNvSpPr txBox="1"/>
          <p:nvPr userDrawn="1"/>
        </p:nvSpPr>
        <p:spPr>
          <a:xfrm>
            <a:off x="494441" y="3293993"/>
            <a:ext cx="6092356" cy="246221"/>
          </a:xfrm>
          <a:prstGeom prst="rect">
            <a:avLst/>
          </a:prstGeom>
          <a:noFill/>
        </p:spPr>
        <p:txBody>
          <a:bodyPr wrap="square" lIns="0" tIns="0" rIns="0" bIns="0" rtlCol="0">
            <a:spAutoFit/>
          </a:bodyPr>
          <a:lstStyle/>
          <a:p>
            <a:pPr algn="l"/>
            <a:r>
              <a:rPr lang="en-GB" sz="1600" b="1">
                <a:solidFill>
                  <a:schemeClr val="accent1"/>
                </a:solidFill>
                <a:latin typeface="+mn-lt"/>
              </a:rPr>
              <a:t>Disclaimer</a:t>
            </a:r>
          </a:p>
        </p:txBody>
      </p:sp>
      <p:sp>
        <p:nvSpPr>
          <p:cNvPr id="58" name="TextBox 57">
            <a:extLst>
              <a:ext uri="{FF2B5EF4-FFF2-40B4-BE49-F238E27FC236}">
                <a16:creationId xmlns:a16="http://schemas.microsoft.com/office/drawing/2014/main" id="{581CB65F-AC30-9140-3B2B-7A2417EDB54F}"/>
              </a:ext>
            </a:extLst>
          </p:cNvPr>
          <p:cNvSpPr txBox="1"/>
          <p:nvPr userDrawn="1"/>
        </p:nvSpPr>
        <p:spPr>
          <a:xfrm>
            <a:off x="494439" y="4748937"/>
            <a:ext cx="6092356" cy="246221"/>
          </a:xfrm>
          <a:prstGeom prst="rect">
            <a:avLst/>
          </a:prstGeom>
          <a:noFill/>
        </p:spPr>
        <p:txBody>
          <a:bodyPr wrap="square" lIns="0" tIns="0" rIns="0" bIns="0" rtlCol="0">
            <a:spAutoFit/>
          </a:bodyPr>
          <a:lstStyle/>
          <a:p>
            <a:pPr algn="l"/>
            <a:r>
              <a:rPr lang="en-GB" sz="1600" b="1" i="0" u="none" strike="noStrike" cap="none">
                <a:solidFill>
                  <a:schemeClr val="accent1"/>
                </a:solidFill>
                <a:latin typeface="+mn-lt"/>
                <a:cs typeface="Arial"/>
                <a:sym typeface="Arial"/>
              </a:rPr>
              <a:t>About Foundation for Economic Development</a:t>
            </a:r>
          </a:p>
        </p:txBody>
      </p:sp>
    </p:spTree>
    <p:extLst>
      <p:ext uri="{BB962C8B-B14F-4D97-AF65-F5344CB8AC3E}">
        <p14:creationId xmlns:p14="http://schemas.microsoft.com/office/powerpoint/2010/main" val="910735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Green half" preserve="1">
  <p:cSld name="Green half">
    <p:bg>
      <p:bgRef idx="1001">
        <a:schemeClr val="bg1"/>
      </p:bgRef>
    </p:bg>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l="29398" t="8741" r="101" b="27"/>
          <a:stretch/>
        </p:blipFill>
        <p:spPr>
          <a:xfrm flipH="1">
            <a:off x="5689583" y="0"/>
            <a:ext cx="416951" cy="6858000"/>
          </a:xfrm>
          <a:prstGeom prst="rect">
            <a:avLst/>
          </a:prstGeom>
          <a:noFill/>
          <a:ln>
            <a:noFill/>
          </a:ln>
        </p:spPr>
      </p:pic>
      <p:sp>
        <p:nvSpPr>
          <p:cNvPr id="22" name="Google Shape;22;p3"/>
          <p:cNvSpPr/>
          <p:nvPr/>
        </p:nvSpPr>
        <p:spPr>
          <a:xfrm>
            <a:off x="6096000" y="0"/>
            <a:ext cx="6096000" cy="6858000"/>
          </a:xfrm>
          <a:prstGeom prst="rect">
            <a:avLst/>
          </a:prstGeom>
          <a:solidFill>
            <a:schemeClr val="lt2"/>
          </a:solid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23" name="Google Shape;23;p3"/>
          <p:cNvSpPr>
            <a:spLocks noGrp="1"/>
          </p:cNvSpPr>
          <p:nvPr>
            <p:ph type="pic" idx="2"/>
          </p:nvPr>
        </p:nvSpPr>
        <p:spPr>
          <a:xfrm>
            <a:off x="6092022" y="0"/>
            <a:ext cx="6099977" cy="6858000"/>
          </a:xfrm>
          <a:prstGeom prst="rect">
            <a:avLst/>
          </a:prstGeom>
          <a:noFill/>
          <a:ln>
            <a:noFill/>
          </a:ln>
        </p:spPr>
      </p:sp>
      <p:sp>
        <p:nvSpPr>
          <p:cNvPr id="24" name="Google Shape;24;p3"/>
          <p:cNvSpPr txBox="1">
            <a:spLocks noGrp="1"/>
          </p:cNvSpPr>
          <p:nvPr>
            <p:ph type="title"/>
          </p:nvPr>
        </p:nvSpPr>
        <p:spPr>
          <a:xfrm>
            <a:off x="630000" y="1785600"/>
            <a:ext cx="4388400" cy="3286800"/>
          </a:xfrm>
          <a:prstGeom prst="rect">
            <a:avLst/>
          </a:prstGeom>
          <a:noFill/>
          <a:ln>
            <a:noFill/>
          </a:ln>
        </p:spPr>
        <p:txBody>
          <a:bodyPr spcFirstLastPara="1" wrap="square" lIns="0" tIns="0" rIns="320025" bIns="0" anchor="ctr" anchorCtr="0">
            <a:noAutofit/>
          </a:bodyPr>
          <a:lstStyle>
            <a:lvl1pPr lvl="0" algn="l">
              <a:lnSpc>
                <a:spcPct val="90000"/>
              </a:lnSpc>
              <a:spcBef>
                <a:spcPts val="0"/>
              </a:spcBef>
              <a:spcAft>
                <a:spcPts val="0"/>
              </a:spcAft>
              <a:buClr>
                <a:schemeClr val="lt1"/>
              </a:buClr>
              <a:buSzPts val="4400"/>
              <a:buFont typeface="Calibri"/>
              <a:buNone/>
              <a:defRPr sz="4400" b="1">
                <a:solidFill>
                  <a:schemeClr val="accen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4144920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1" preserve="1" userDrawn="1">
  <p:cSld name="Blank 1">
    <p:spTree>
      <p:nvGrpSpPr>
        <p:cNvPr id="1" name="Shape 9"/>
        <p:cNvGrpSpPr/>
        <p:nvPr/>
      </p:nvGrpSpPr>
      <p:grpSpPr>
        <a:xfrm>
          <a:off x="0" y="0"/>
          <a:ext cx="0" cy="0"/>
          <a:chOff x="0" y="0"/>
          <a:chExt cx="0" cy="0"/>
        </a:xfrm>
      </p:grpSpPr>
      <p:sp>
        <p:nvSpPr>
          <p:cNvPr id="13" name="Google Shape;8;p14">
            <a:extLst>
              <a:ext uri="{FF2B5EF4-FFF2-40B4-BE49-F238E27FC236}">
                <a16:creationId xmlns:a16="http://schemas.microsoft.com/office/drawing/2014/main" id="{3B7665AF-9134-75EE-46AD-19409EE2DD65}"/>
              </a:ext>
            </a:extLst>
          </p:cNvPr>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67" b="0" i="0" u="none" strike="noStrike" cap="none">
                <a:solidFill>
                  <a:schemeClr val="bg2">
                    <a:lumMod val="50000"/>
                  </a:schemeClr>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3589019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5_Custom Layout" preserve="1" userDrawn="1">
  <p:cSld name="16_Custom Layout">
    <p:spTree>
      <p:nvGrpSpPr>
        <p:cNvPr id="1" name="Shape 54"/>
        <p:cNvGrpSpPr/>
        <p:nvPr/>
      </p:nvGrpSpPr>
      <p:grpSpPr>
        <a:xfrm>
          <a:off x="0" y="0"/>
          <a:ext cx="0" cy="0"/>
          <a:chOff x="0" y="0"/>
          <a:chExt cx="0" cy="0"/>
        </a:xfrm>
      </p:grpSpPr>
      <p:sp>
        <p:nvSpPr>
          <p:cNvPr id="9" name="Google Shape;14;p16">
            <a:extLst>
              <a:ext uri="{FF2B5EF4-FFF2-40B4-BE49-F238E27FC236}">
                <a16:creationId xmlns:a16="http://schemas.microsoft.com/office/drawing/2014/main" id="{91E08684-BE68-B9FB-77A2-7101D39F463B}"/>
              </a:ext>
            </a:extLst>
          </p:cNvPr>
          <p:cNvSpPr txBox="1">
            <a:spLocks noGrp="1"/>
          </p:cNvSpPr>
          <p:nvPr>
            <p:ph type="title"/>
          </p:nvPr>
        </p:nvSpPr>
        <p:spPr>
          <a:xfrm>
            <a:off x="342902" y="166677"/>
            <a:ext cx="10637977" cy="665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rgbClr val="1C385F"/>
              </a:buClr>
              <a:buSzPts val="2100"/>
              <a:buFont typeface="Arial"/>
              <a:buNone/>
              <a:defRPr sz="2800" b="1">
                <a:solidFill>
                  <a:schemeClr val="accen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grpSp>
        <p:nvGrpSpPr>
          <p:cNvPr id="10" name="Google Shape;17;p16">
            <a:extLst>
              <a:ext uri="{FF2B5EF4-FFF2-40B4-BE49-F238E27FC236}">
                <a16:creationId xmlns:a16="http://schemas.microsoft.com/office/drawing/2014/main" id="{9FF2D809-58FC-6ECB-4C6A-368E046B5B02}"/>
              </a:ext>
            </a:extLst>
          </p:cNvPr>
          <p:cNvGrpSpPr/>
          <p:nvPr userDrawn="1"/>
        </p:nvGrpSpPr>
        <p:grpSpPr>
          <a:xfrm>
            <a:off x="11075068" y="251976"/>
            <a:ext cx="641299" cy="495003"/>
            <a:chOff x="2816956" y="2559051"/>
            <a:chExt cx="2254122" cy="1739902"/>
          </a:xfrm>
        </p:grpSpPr>
        <p:sp>
          <p:nvSpPr>
            <p:cNvPr id="11" name="Google Shape;18;p16">
              <a:extLst>
                <a:ext uri="{FF2B5EF4-FFF2-40B4-BE49-F238E27FC236}">
                  <a16:creationId xmlns:a16="http://schemas.microsoft.com/office/drawing/2014/main" id="{B7E9AF7E-BF40-3924-0799-28F03B43C754}"/>
                </a:ext>
              </a:extLst>
            </p:cNvPr>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2" name="Google Shape;19;p16">
              <a:extLst>
                <a:ext uri="{FF2B5EF4-FFF2-40B4-BE49-F238E27FC236}">
                  <a16:creationId xmlns:a16="http://schemas.microsoft.com/office/drawing/2014/main" id="{572A0D10-BB1B-2B88-E9A9-EB13C78FD410}"/>
                </a:ext>
              </a:extLst>
            </p:cNvPr>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3" name="Google Shape;20;p16">
              <a:extLst>
                <a:ext uri="{FF2B5EF4-FFF2-40B4-BE49-F238E27FC236}">
                  <a16:creationId xmlns:a16="http://schemas.microsoft.com/office/drawing/2014/main" id="{887145E6-F116-26D0-E8D5-D8E8B0A94B4C}"/>
                </a:ext>
              </a:extLst>
            </p:cNvPr>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4" name="Google Shape;21;p16">
              <a:extLst>
                <a:ext uri="{FF2B5EF4-FFF2-40B4-BE49-F238E27FC236}">
                  <a16:creationId xmlns:a16="http://schemas.microsoft.com/office/drawing/2014/main" id="{906B8F81-1E04-2D24-1696-F18909BCA314}"/>
                </a:ext>
              </a:extLst>
            </p:cNvPr>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5" name="Google Shape;22;p16">
              <a:extLst>
                <a:ext uri="{FF2B5EF4-FFF2-40B4-BE49-F238E27FC236}">
                  <a16:creationId xmlns:a16="http://schemas.microsoft.com/office/drawing/2014/main" id="{87FE3C39-09D3-2EB4-1845-3468F644C1AC}"/>
                </a:ext>
              </a:extLst>
            </p:cNvPr>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cxnSp>
        <p:nvCxnSpPr>
          <p:cNvPr id="16" name="Google Shape;25;p16">
            <a:extLst>
              <a:ext uri="{FF2B5EF4-FFF2-40B4-BE49-F238E27FC236}">
                <a16:creationId xmlns:a16="http://schemas.microsoft.com/office/drawing/2014/main" id="{D07D31A2-9D93-6501-4D5F-2533347B7020}"/>
              </a:ext>
            </a:extLst>
          </p:cNvPr>
          <p:cNvCxnSpPr/>
          <p:nvPr userDrawn="1"/>
        </p:nvCxnSpPr>
        <p:spPr>
          <a:xfrm rot="10800000">
            <a:off x="457100" y="876700"/>
            <a:ext cx="11360000" cy="0"/>
          </a:xfrm>
          <a:prstGeom prst="straightConnector1">
            <a:avLst/>
          </a:prstGeom>
          <a:noFill/>
          <a:ln w="19050" cap="flat" cmpd="sng">
            <a:solidFill>
              <a:schemeClr val="accent2"/>
            </a:solidFill>
            <a:prstDash val="solid"/>
            <a:round/>
            <a:headEnd type="none" w="sm" len="sm"/>
            <a:tailEnd type="none" w="sm" len="sm"/>
          </a:ln>
        </p:spPr>
      </p:cxnSp>
      <p:sp>
        <p:nvSpPr>
          <p:cNvPr id="17" name="Google Shape;8;p14">
            <a:extLst>
              <a:ext uri="{FF2B5EF4-FFF2-40B4-BE49-F238E27FC236}">
                <a16:creationId xmlns:a16="http://schemas.microsoft.com/office/drawing/2014/main" id="{EA24D96C-1478-7D6A-9A76-C63DB4012782}"/>
              </a:ext>
            </a:extLst>
          </p:cNvPr>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67" b="0" i="0" u="none" strike="noStrike" cap="none">
                <a:solidFill>
                  <a:schemeClr val="bg2">
                    <a:lumMod val="50000"/>
                  </a:schemeClr>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65298079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9"/>
        <p:cNvGrpSpPr/>
        <p:nvPr/>
      </p:nvGrpSpPr>
      <p:grpSpPr>
        <a:xfrm>
          <a:off x="0" y="0"/>
          <a:ext cx="0" cy="0"/>
          <a:chOff x="0" y="0"/>
          <a:chExt cx="0" cy="0"/>
        </a:xfrm>
      </p:grpSpPr>
      <p:sp>
        <p:nvSpPr>
          <p:cNvPr id="10" name="Google Shape;10;p210"/>
          <p:cNvSpPr txBox="1">
            <a:spLocks noGrp="1"/>
          </p:cNvSpPr>
          <p:nvPr>
            <p:ph type="body" idx="1"/>
          </p:nvPr>
        </p:nvSpPr>
        <p:spPr>
          <a:xfrm>
            <a:off x="545546" y="6026452"/>
            <a:ext cx="2713365" cy="260051"/>
          </a:xfrm>
          <a:prstGeom prst="rect">
            <a:avLst/>
          </a:prstGeom>
          <a:noFill/>
          <a:ln>
            <a:noFill/>
          </a:ln>
        </p:spPr>
        <p:txBody>
          <a:bodyPr spcFirstLastPara="1" wrap="square" lIns="0" tIns="0" rIns="0" bIns="0" anchor="t" anchorCtr="0">
            <a:normAutofit/>
          </a:bodyPr>
          <a:lstStyle>
            <a:lvl1pPr marL="609585" lvl="0" indent="-304792" algn="l">
              <a:lnSpc>
                <a:spcPct val="115000"/>
              </a:lnSpc>
              <a:spcBef>
                <a:spcPts val="240"/>
              </a:spcBef>
              <a:spcAft>
                <a:spcPts val="0"/>
              </a:spcAft>
              <a:buSzPts val="1800"/>
              <a:buNone/>
              <a:defRPr sz="1200">
                <a:solidFill>
                  <a:schemeClr val="accent1"/>
                </a:solidFill>
                <a:latin typeface="Arial"/>
                <a:ea typeface="Arial"/>
                <a:cs typeface="Arial"/>
                <a:sym typeface="Arial"/>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11" name="Google Shape;11;p210"/>
          <p:cNvSpPr txBox="1">
            <a:spLocks noGrp="1"/>
          </p:cNvSpPr>
          <p:nvPr>
            <p:ph type="body" idx="2"/>
          </p:nvPr>
        </p:nvSpPr>
        <p:spPr>
          <a:xfrm>
            <a:off x="545545" y="5372314"/>
            <a:ext cx="7636127" cy="439737"/>
          </a:xfrm>
          <a:prstGeom prst="rect">
            <a:avLst/>
          </a:prstGeom>
          <a:noFill/>
          <a:ln>
            <a:noFill/>
          </a:ln>
        </p:spPr>
        <p:txBody>
          <a:bodyPr spcFirstLastPara="1" wrap="square" lIns="0" tIns="0" rIns="0" bIns="0" anchor="ctr" anchorCtr="0">
            <a:normAutofit/>
          </a:bodyPr>
          <a:lstStyle>
            <a:lvl1pPr marL="609585" lvl="0" indent="-304792" algn="l">
              <a:lnSpc>
                <a:spcPct val="115000"/>
              </a:lnSpc>
              <a:spcBef>
                <a:spcPts val="440"/>
              </a:spcBef>
              <a:spcAft>
                <a:spcPts val="0"/>
              </a:spcAft>
              <a:buSzPts val="1800"/>
              <a:buFont typeface="Arial"/>
              <a:buNone/>
              <a:defRPr sz="2200">
                <a:solidFill>
                  <a:schemeClr val="accent1"/>
                </a:solidFill>
                <a:latin typeface="Arial"/>
                <a:ea typeface="Arial"/>
                <a:cs typeface="Arial"/>
                <a:sym typeface="Arial"/>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12" name="Google Shape;12;p210"/>
          <p:cNvSpPr txBox="1">
            <a:spLocks noGrp="1"/>
          </p:cNvSpPr>
          <p:nvPr>
            <p:ph type="body" idx="3"/>
          </p:nvPr>
        </p:nvSpPr>
        <p:spPr>
          <a:xfrm>
            <a:off x="545545" y="4888461"/>
            <a:ext cx="7637137" cy="419100"/>
          </a:xfrm>
          <a:prstGeom prst="rect">
            <a:avLst/>
          </a:prstGeom>
          <a:noFill/>
          <a:ln>
            <a:noFill/>
          </a:ln>
        </p:spPr>
        <p:txBody>
          <a:bodyPr spcFirstLastPara="1" wrap="square" lIns="0" tIns="0" rIns="0" bIns="0" anchor="ctr" anchorCtr="0">
            <a:normAutofit/>
          </a:bodyPr>
          <a:lstStyle>
            <a:lvl1pPr marL="609585" lvl="0" indent="-304792" algn="l">
              <a:lnSpc>
                <a:spcPct val="115000"/>
              </a:lnSpc>
              <a:spcBef>
                <a:spcPts val="0"/>
              </a:spcBef>
              <a:spcAft>
                <a:spcPts val="0"/>
              </a:spcAft>
              <a:buSzPts val="1800"/>
              <a:buNone/>
              <a:defRPr sz="3200" b="1">
                <a:solidFill>
                  <a:schemeClr val="accent1"/>
                </a:solidFill>
                <a:latin typeface="Arial"/>
                <a:ea typeface="Arial"/>
                <a:cs typeface="Arial"/>
                <a:sym typeface="Arial"/>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13" name="Google Shape;13;p210"/>
          <p:cNvSpPr>
            <a:spLocks noGrp="1"/>
          </p:cNvSpPr>
          <p:nvPr>
            <p:ph type="pic" idx="4"/>
          </p:nvPr>
        </p:nvSpPr>
        <p:spPr>
          <a:xfrm>
            <a:off x="2" y="124464"/>
            <a:ext cx="12191999" cy="4467225"/>
          </a:xfrm>
          <a:prstGeom prst="rect">
            <a:avLst/>
          </a:prstGeom>
          <a:noFill/>
          <a:ln>
            <a:noFill/>
          </a:ln>
        </p:spPr>
      </p:sp>
      <p:sp>
        <p:nvSpPr>
          <p:cNvPr id="14" name="Google Shape;14;p210"/>
          <p:cNvSpPr/>
          <p:nvPr/>
        </p:nvSpPr>
        <p:spPr>
          <a:xfrm>
            <a:off x="545543" y="6305551"/>
            <a:ext cx="1632925" cy="203133"/>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900"/>
              <a:buFont typeface="Arial"/>
              <a:buNone/>
            </a:pPr>
            <a:r>
              <a:rPr lang="en-US" sz="1200" b="0" i="0" u="none" strike="noStrike" cap="none">
                <a:solidFill>
                  <a:schemeClr val="accent1"/>
                </a:solidFill>
                <a:latin typeface="Arial"/>
                <a:ea typeface="Arial"/>
                <a:cs typeface="Arial"/>
                <a:sym typeface="Arial"/>
              </a:rPr>
              <a:t>Private and Confidential</a:t>
            </a:r>
            <a:endParaRPr sz="1200" b="0" i="0" u="none" strike="noStrike" cap="none">
              <a:solidFill>
                <a:schemeClr val="accent1"/>
              </a:solidFill>
              <a:latin typeface="Arial"/>
              <a:ea typeface="Arial"/>
              <a:cs typeface="Arial"/>
              <a:sym typeface="Arial"/>
            </a:endParaRPr>
          </a:p>
        </p:txBody>
      </p:sp>
      <p:sp>
        <p:nvSpPr>
          <p:cNvPr id="15" name="Google Shape;15;p210"/>
          <p:cNvSpPr/>
          <p:nvPr/>
        </p:nvSpPr>
        <p:spPr>
          <a:xfrm>
            <a:off x="0" y="-4157"/>
            <a:ext cx="8928296" cy="121663"/>
          </a:xfrm>
          <a:custGeom>
            <a:avLst/>
            <a:gdLst/>
            <a:ahLst/>
            <a:cxnLst/>
            <a:rect l="l" t="t" r="r" b="b"/>
            <a:pathLst>
              <a:path w="6139483" h="117190" extrusionOk="0">
                <a:moveTo>
                  <a:pt x="0" y="0"/>
                </a:moveTo>
                <a:lnTo>
                  <a:pt x="6139483" y="0"/>
                </a:lnTo>
                <a:lnTo>
                  <a:pt x="6046155" y="117190"/>
                </a:lnTo>
                <a:lnTo>
                  <a:pt x="0" y="117190"/>
                </a:lnTo>
                <a:lnTo>
                  <a:pt x="0" y="0"/>
                </a:lnTo>
                <a:close/>
              </a:path>
            </a:pathLst>
          </a:custGeom>
          <a:solidFill>
            <a:schemeClr val="accent1"/>
          </a:solidFill>
          <a:ln>
            <a:noFill/>
          </a:ln>
        </p:spPr>
        <p:txBody>
          <a:bodyPr spcFirstLastPara="1" wrap="square" lIns="121900" tIns="60933" rIns="121900" bIns="60933" anchor="ctr" anchorCtr="0">
            <a:noAutofit/>
          </a:bodyPr>
          <a:lstStyle/>
          <a:p>
            <a:pPr marL="0" marR="0" lvl="0" indent="0" algn="ctr" rtl="0">
              <a:lnSpc>
                <a:spcPct val="100000"/>
              </a:lnSpc>
              <a:spcBef>
                <a:spcPts val="0"/>
              </a:spcBef>
              <a:spcAft>
                <a:spcPts val="0"/>
              </a:spcAft>
              <a:buNone/>
            </a:pPr>
            <a:endParaRPr sz="1715" b="0" i="0" u="none" strike="noStrike" cap="none">
              <a:solidFill>
                <a:srgbClr val="FF0000"/>
              </a:solidFill>
              <a:latin typeface="Arial"/>
              <a:ea typeface="Arial"/>
              <a:cs typeface="Arial"/>
              <a:sym typeface="Arial"/>
            </a:endParaRPr>
          </a:p>
        </p:txBody>
      </p:sp>
      <p:sp>
        <p:nvSpPr>
          <p:cNvPr id="16" name="Google Shape;16;p210"/>
          <p:cNvSpPr/>
          <p:nvPr/>
        </p:nvSpPr>
        <p:spPr>
          <a:xfrm>
            <a:off x="8950884" y="-4157"/>
            <a:ext cx="3234864" cy="123583"/>
          </a:xfrm>
          <a:custGeom>
            <a:avLst/>
            <a:gdLst/>
            <a:ahLst/>
            <a:cxnLst/>
            <a:rect l="l" t="t" r="r" b="b"/>
            <a:pathLst>
              <a:path w="6854128" h="132287" extrusionOk="0">
                <a:moveTo>
                  <a:pt x="269335" y="0"/>
                </a:moveTo>
                <a:lnTo>
                  <a:pt x="6854128" y="0"/>
                </a:lnTo>
                <a:cubicBezTo>
                  <a:pt x="6838570" y="118015"/>
                  <a:pt x="6854592" y="85535"/>
                  <a:pt x="6846052" y="125445"/>
                </a:cubicBezTo>
                <a:lnTo>
                  <a:pt x="0" y="132287"/>
                </a:lnTo>
                <a:lnTo>
                  <a:pt x="269335" y="0"/>
                </a:lnTo>
                <a:close/>
              </a:path>
            </a:pathLst>
          </a:custGeom>
          <a:solidFill>
            <a:schemeClr val="accent2"/>
          </a:solidFill>
          <a:ln>
            <a:noFill/>
          </a:ln>
        </p:spPr>
        <p:txBody>
          <a:bodyPr spcFirstLastPara="1" wrap="square" lIns="121900" tIns="60933" rIns="121900" bIns="60933" anchor="ctr" anchorCtr="0">
            <a:noAutofit/>
          </a:bodyPr>
          <a:lstStyle/>
          <a:p>
            <a:pPr marL="0" marR="0" lvl="0" indent="0" algn="ctr" rtl="0">
              <a:lnSpc>
                <a:spcPct val="100000"/>
              </a:lnSpc>
              <a:spcBef>
                <a:spcPts val="0"/>
              </a:spcBef>
              <a:spcAft>
                <a:spcPts val="0"/>
              </a:spcAft>
              <a:buNone/>
            </a:pPr>
            <a:endParaRPr sz="1715" b="0" i="0" u="none" strike="noStrike" cap="none">
              <a:solidFill>
                <a:srgbClr val="FF0000"/>
              </a:solidFill>
              <a:latin typeface="Arial"/>
              <a:ea typeface="Arial"/>
              <a:cs typeface="Arial"/>
              <a:sym typeface="Arial"/>
            </a:endParaRPr>
          </a:p>
        </p:txBody>
      </p:sp>
      <p:grpSp>
        <p:nvGrpSpPr>
          <p:cNvPr id="17" name="Google Shape;17;p210"/>
          <p:cNvGrpSpPr/>
          <p:nvPr/>
        </p:nvGrpSpPr>
        <p:grpSpPr>
          <a:xfrm>
            <a:off x="9189686" y="5920743"/>
            <a:ext cx="947719" cy="731520"/>
            <a:chOff x="2816956" y="2559051"/>
            <a:chExt cx="2254122" cy="1739902"/>
          </a:xfrm>
        </p:grpSpPr>
        <p:sp>
          <p:nvSpPr>
            <p:cNvPr id="18" name="Google Shape;18;p210"/>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19" name="Google Shape;19;p210"/>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0" name="Google Shape;20;p210"/>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1" name="Google Shape;21;p210"/>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22" name="Google Shape;22;p210"/>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grpSp>
        <p:nvGrpSpPr>
          <p:cNvPr id="23" name="Google Shape;23;p210"/>
          <p:cNvGrpSpPr/>
          <p:nvPr/>
        </p:nvGrpSpPr>
        <p:grpSpPr>
          <a:xfrm>
            <a:off x="10255866" y="5935550"/>
            <a:ext cx="1691081" cy="666364"/>
            <a:chOff x="5352833" y="2594269"/>
            <a:chExt cx="4022188" cy="1584930"/>
          </a:xfrm>
        </p:grpSpPr>
        <p:sp>
          <p:nvSpPr>
            <p:cNvPr id="24" name="Google Shape;24;p210"/>
            <p:cNvSpPr/>
            <p:nvPr/>
          </p:nvSpPr>
          <p:spPr>
            <a:xfrm>
              <a:off x="5359880" y="2601316"/>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5" name="Google Shape;25;p210"/>
            <p:cNvSpPr/>
            <p:nvPr/>
          </p:nvSpPr>
          <p:spPr>
            <a:xfrm>
              <a:off x="5634597" y="2594269"/>
              <a:ext cx="373340" cy="373340"/>
            </a:xfrm>
            <a:custGeom>
              <a:avLst/>
              <a:gdLst/>
              <a:ahLst/>
              <a:cxnLst/>
              <a:rect l="l" t="t" r="r" b="b"/>
              <a:pathLst>
                <a:path w="662" h="657" extrusionOk="0">
                  <a:moveTo>
                    <a:pt x="567" y="328"/>
                  </a:moveTo>
                  <a:cubicBezTo>
                    <a:pt x="567" y="294"/>
                    <a:pt x="562" y="261"/>
                    <a:pt x="551" y="231"/>
                  </a:cubicBezTo>
                  <a:cubicBezTo>
                    <a:pt x="539" y="201"/>
                    <a:pt x="523" y="174"/>
                    <a:pt x="503" y="151"/>
                  </a:cubicBezTo>
                  <a:cubicBezTo>
                    <a:pt x="482" y="128"/>
                    <a:pt x="457" y="110"/>
                    <a:pt x="428" y="97"/>
                  </a:cubicBezTo>
                  <a:cubicBezTo>
                    <a:pt x="399" y="84"/>
                    <a:pt x="366" y="77"/>
                    <a:pt x="330" y="77"/>
                  </a:cubicBezTo>
                  <a:cubicBezTo>
                    <a:pt x="294" y="77"/>
                    <a:pt x="262" y="84"/>
                    <a:pt x="233" y="97"/>
                  </a:cubicBezTo>
                  <a:cubicBezTo>
                    <a:pt x="203" y="110"/>
                    <a:pt x="179" y="128"/>
                    <a:pt x="158" y="151"/>
                  </a:cubicBezTo>
                  <a:cubicBezTo>
                    <a:pt x="138" y="174"/>
                    <a:pt x="122" y="201"/>
                    <a:pt x="111" y="231"/>
                  </a:cubicBezTo>
                  <a:cubicBezTo>
                    <a:pt x="100" y="261"/>
                    <a:pt x="95" y="294"/>
                    <a:pt x="95" y="328"/>
                  </a:cubicBezTo>
                  <a:cubicBezTo>
                    <a:pt x="95" y="362"/>
                    <a:pt x="100" y="395"/>
                    <a:pt x="111" y="426"/>
                  </a:cubicBezTo>
                  <a:cubicBezTo>
                    <a:pt x="122" y="456"/>
                    <a:pt x="138" y="483"/>
                    <a:pt x="159" y="505"/>
                  </a:cubicBezTo>
                  <a:cubicBezTo>
                    <a:pt x="179" y="528"/>
                    <a:pt x="204" y="546"/>
                    <a:pt x="233" y="559"/>
                  </a:cubicBezTo>
                  <a:cubicBezTo>
                    <a:pt x="262" y="572"/>
                    <a:pt x="294" y="578"/>
                    <a:pt x="330" y="578"/>
                  </a:cubicBezTo>
                  <a:cubicBezTo>
                    <a:pt x="366" y="578"/>
                    <a:pt x="399" y="572"/>
                    <a:pt x="428" y="559"/>
                  </a:cubicBezTo>
                  <a:cubicBezTo>
                    <a:pt x="457" y="546"/>
                    <a:pt x="482" y="528"/>
                    <a:pt x="503" y="505"/>
                  </a:cubicBezTo>
                  <a:cubicBezTo>
                    <a:pt x="523" y="483"/>
                    <a:pt x="539" y="456"/>
                    <a:pt x="551" y="426"/>
                  </a:cubicBezTo>
                  <a:cubicBezTo>
                    <a:pt x="562" y="395"/>
                    <a:pt x="567" y="362"/>
                    <a:pt x="567" y="328"/>
                  </a:cubicBezTo>
                  <a:close/>
                  <a:moveTo>
                    <a:pt x="662" y="328"/>
                  </a:moveTo>
                  <a:cubicBezTo>
                    <a:pt x="662" y="376"/>
                    <a:pt x="653" y="420"/>
                    <a:pt x="637" y="460"/>
                  </a:cubicBezTo>
                  <a:cubicBezTo>
                    <a:pt x="620" y="501"/>
                    <a:pt x="597" y="535"/>
                    <a:pt x="567" y="564"/>
                  </a:cubicBezTo>
                  <a:cubicBezTo>
                    <a:pt x="538" y="594"/>
                    <a:pt x="503" y="616"/>
                    <a:pt x="462" y="632"/>
                  </a:cubicBezTo>
                  <a:cubicBezTo>
                    <a:pt x="422" y="649"/>
                    <a:pt x="378" y="657"/>
                    <a:pt x="330" y="657"/>
                  </a:cubicBezTo>
                  <a:cubicBezTo>
                    <a:pt x="282" y="657"/>
                    <a:pt x="238" y="649"/>
                    <a:pt x="198" y="632"/>
                  </a:cubicBezTo>
                  <a:cubicBezTo>
                    <a:pt x="158" y="616"/>
                    <a:pt x="123" y="594"/>
                    <a:pt x="94" y="564"/>
                  </a:cubicBezTo>
                  <a:cubicBezTo>
                    <a:pt x="64" y="535"/>
                    <a:pt x="41" y="501"/>
                    <a:pt x="25" y="460"/>
                  </a:cubicBezTo>
                  <a:cubicBezTo>
                    <a:pt x="8" y="420"/>
                    <a:pt x="0" y="376"/>
                    <a:pt x="0" y="328"/>
                  </a:cubicBezTo>
                  <a:cubicBezTo>
                    <a:pt x="0" y="279"/>
                    <a:pt x="8" y="234"/>
                    <a:pt x="25" y="194"/>
                  </a:cubicBezTo>
                  <a:cubicBezTo>
                    <a:pt x="41" y="154"/>
                    <a:pt x="64" y="119"/>
                    <a:pt x="94" y="91"/>
                  </a:cubicBezTo>
                  <a:cubicBezTo>
                    <a:pt x="123" y="62"/>
                    <a:pt x="158" y="40"/>
                    <a:pt x="198" y="24"/>
                  </a:cubicBezTo>
                  <a:cubicBezTo>
                    <a:pt x="238" y="8"/>
                    <a:pt x="282" y="0"/>
                    <a:pt x="330" y="0"/>
                  </a:cubicBezTo>
                  <a:cubicBezTo>
                    <a:pt x="378" y="0"/>
                    <a:pt x="422" y="8"/>
                    <a:pt x="462" y="24"/>
                  </a:cubicBezTo>
                  <a:cubicBezTo>
                    <a:pt x="503" y="40"/>
                    <a:pt x="538" y="62"/>
                    <a:pt x="567" y="91"/>
                  </a:cubicBezTo>
                  <a:cubicBezTo>
                    <a:pt x="597" y="119"/>
                    <a:pt x="620" y="154"/>
                    <a:pt x="637" y="194"/>
                  </a:cubicBezTo>
                  <a:cubicBezTo>
                    <a:pt x="653" y="234"/>
                    <a:pt x="662" y="279"/>
                    <a:pt x="662"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6" name="Google Shape;26;p210"/>
            <p:cNvSpPr/>
            <p:nvPr/>
          </p:nvSpPr>
          <p:spPr>
            <a:xfrm>
              <a:off x="6078378" y="2601316"/>
              <a:ext cx="274722" cy="366295"/>
            </a:xfrm>
            <a:custGeom>
              <a:avLst/>
              <a:gdLst/>
              <a:ahLst/>
              <a:cxnLst/>
              <a:rect l="l" t="t" r="r" b="b"/>
              <a:pathLst>
                <a:path w="485" h="641" extrusionOk="0">
                  <a:moveTo>
                    <a:pt x="243" y="641"/>
                  </a:moveTo>
                  <a:cubicBezTo>
                    <a:pt x="202" y="641"/>
                    <a:pt x="166" y="634"/>
                    <a:pt x="135" y="620"/>
                  </a:cubicBezTo>
                  <a:cubicBezTo>
                    <a:pt x="105" y="606"/>
                    <a:pt x="79" y="588"/>
                    <a:pt x="59" y="565"/>
                  </a:cubicBezTo>
                  <a:cubicBezTo>
                    <a:pt x="39" y="542"/>
                    <a:pt x="25" y="515"/>
                    <a:pt x="15" y="486"/>
                  </a:cubicBezTo>
                  <a:cubicBezTo>
                    <a:pt x="5" y="456"/>
                    <a:pt x="0" y="425"/>
                    <a:pt x="0" y="394"/>
                  </a:cubicBezTo>
                  <a:lnTo>
                    <a:pt x="0" y="0"/>
                  </a:lnTo>
                  <a:lnTo>
                    <a:pt x="88" y="0"/>
                  </a:lnTo>
                  <a:lnTo>
                    <a:pt x="88" y="388"/>
                  </a:lnTo>
                  <a:cubicBezTo>
                    <a:pt x="88" y="410"/>
                    <a:pt x="90" y="431"/>
                    <a:pt x="96" y="451"/>
                  </a:cubicBezTo>
                  <a:cubicBezTo>
                    <a:pt x="101" y="472"/>
                    <a:pt x="110" y="491"/>
                    <a:pt x="122" y="507"/>
                  </a:cubicBezTo>
                  <a:cubicBezTo>
                    <a:pt x="134" y="524"/>
                    <a:pt x="150" y="537"/>
                    <a:pt x="169" y="547"/>
                  </a:cubicBezTo>
                  <a:cubicBezTo>
                    <a:pt x="189" y="557"/>
                    <a:pt x="213" y="562"/>
                    <a:pt x="243" y="562"/>
                  </a:cubicBezTo>
                  <a:cubicBezTo>
                    <a:pt x="272" y="562"/>
                    <a:pt x="296" y="557"/>
                    <a:pt x="316" y="547"/>
                  </a:cubicBezTo>
                  <a:cubicBezTo>
                    <a:pt x="336" y="537"/>
                    <a:pt x="352" y="524"/>
                    <a:pt x="364" y="507"/>
                  </a:cubicBezTo>
                  <a:cubicBezTo>
                    <a:pt x="376" y="491"/>
                    <a:pt x="385" y="472"/>
                    <a:pt x="390" y="451"/>
                  </a:cubicBezTo>
                  <a:cubicBezTo>
                    <a:pt x="395" y="431"/>
                    <a:pt x="398" y="410"/>
                    <a:pt x="398" y="388"/>
                  </a:cubicBezTo>
                  <a:lnTo>
                    <a:pt x="398" y="0"/>
                  </a:lnTo>
                  <a:lnTo>
                    <a:pt x="485" y="0"/>
                  </a:lnTo>
                  <a:lnTo>
                    <a:pt x="485" y="394"/>
                  </a:lnTo>
                  <a:cubicBezTo>
                    <a:pt x="485" y="425"/>
                    <a:pt x="481" y="456"/>
                    <a:pt x="471" y="486"/>
                  </a:cubicBezTo>
                  <a:cubicBezTo>
                    <a:pt x="461" y="515"/>
                    <a:pt x="446" y="542"/>
                    <a:pt x="426" y="565"/>
                  </a:cubicBezTo>
                  <a:cubicBezTo>
                    <a:pt x="406" y="588"/>
                    <a:pt x="381" y="606"/>
                    <a:pt x="350" y="620"/>
                  </a:cubicBezTo>
                  <a:cubicBezTo>
                    <a:pt x="320" y="634"/>
                    <a:pt x="284" y="641"/>
                    <a:pt x="243" y="64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7" name="Google Shape;27;p210"/>
            <p:cNvSpPr/>
            <p:nvPr/>
          </p:nvSpPr>
          <p:spPr>
            <a:xfrm>
              <a:off x="6437626"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8" name="Google Shape;28;p210"/>
            <p:cNvSpPr/>
            <p:nvPr/>
          </p:nvSpPr>
          <p:spPr>
            <a:xfrm>
              <a:off x="6825054" y="2601316"/>
              <a:ext cx="316988" cy="359252"/>
            </a:xfrm>
            <a:custGeom>
              <a:avLst/>
              <a:gdLst/>
              <a:ahLst/>
              <a:cxnLst/>
              <a:rect l="l" t="t" r="r" b="b"/>
              <a:pathLst>
                <a:path w="551" h="625" extrusionOk="0">
                  <a:moveTo>
                    <a:pt x="87" y="548"/>
                  </a:moveTo>
                  <a:lnTo>
                    <a:pt x="196" y="548"/>
                  </a:lnTo>
                  <a:cubicBezTo>
                    <a:pt x="234" y="548"/>
                    <a:pt x="269" y="543"/>
                    <a:pt x="301" y="532"/>
                  </a:cubicBezTo>
                  <a:cubicBezTo>
                    <a:pt x="333" y="522"/>
                    <a:pt x="361" y="506"/>
                    <a:pt x="384" y="486"/>
                  </a:cubicBezTo>
                  <a:cubicBezTo>
                    <a:pt x="407" y="466"/>
                    <a:pt x="425" y="442"/>
                    <a:pt x="438" y="412"/>
                  </a:cubicBezTo>
                  <a:cubicBezTo>
                    <a:pt x="451" y="383"/>
                    <a:pt x="457" y="350"/>
                    <a:pt x="457" y="312"/>
                  </a:cubicBezTo>
                  <a:cubicBezTo>
                    <a:pt x="457" y="274"/>
                    <a:pt x="451" y="240"/>
                    <a:pt x="438" y="210"/>
                  </a:cubicBezTo>
                  <a:cubicBezTo>
                    <a:pt x="425" y="181"/>
                    <a:pt x="407" y="156"/>
                    <a:pt x="384" y="137"/>
                  </a:cubicBezTo>
                  <a:cubicBezTo>
                    <a:pt x="361" y="117"/>
                    <a:pt x="333" y="102"/>
                    <a:pt x="301" y="92"/>
                  </a:cubicBezTo>
                  <a:cubicBezTo>
                    <a:pt x="269" y="81"/>
                    <a:pt x="234" y="76"/>
                    <a:pt x="196" y="76"/>
                  </a:cubicBezTo>
                  <a:lnTo>
                    <a:pt x="87" y="76"/>
                  </a:lnTo>
                  <a:lnTo>
                    <a:pt x="87" y="548"/>
                  </a:lnTo>
                  <a:close/>
                  <a:moveTo>
                    <a:pt x="0" y="0"/>
                  </a:moveTo>
                  <a:lnTo>
                    <a:pt x="214" y="0"/>
                  </a:lnTo>
                  <a:cubicBezTo>
                    <a:pt x="254" y="0"/>
                    <a:pt x="294" y="6"/>
                    <a:pt x="334" y="18"/>
                  </a:cubicBezTo>
                  <a:cubicBezTo>
                    <a:pt x="374" y="30"/>
                    <a:pt x="410" y="48"/>
                    <a:pt x="442" y="73"/>
                  </a:cubicBezTo>
                  <a:cubicBezTo>
                    <a:pt x="475" y="99"/>
                    <a:pt x="501" y="131"/>
                    <a:pt x="521" y="170"/>
                  </a:cubicBezTo>
                  <a:cubicBezTo>
                    <a:pt x="541" y="210"/>
                    <a:pt x="551" y="257"/>
                    <a:pt x="551" y="312"/>
                  </a:cubicBezTo>
                  <a:cubicBezTo>
                    <a:pt x="551" y="366"/>
                    <a:pt x="541" y="412"/>
                    <a:pt x="521" y="451"/>
                  </a:cubicBezTo>
                  <a:cubicBezTo>
                    <a:pt x="501" y="491"/>
                    <a:pt x="475" y="523"/>
                    <a:pt x="442" y="548"/>
                  </a:cubicBezTo>
                  <a:cubicBezTo>
                    <a:pt x="410" y="574"/>
                    <a:pt x="374" y="593"/>
                    <a:pt x="334" y="606"/>
                  </a:cubicBezTo>
                  <a:cubicBezTo>
                    <a:pt x="294" y="618"/>
                    <a:pt x="254" y="625"/>
                    <a:pt x="214" y="625"/>
                  </a:cubicBezTo>
                  <a:lnTo>
                    <a:pt x="0" y="625"/>
                  </a:lnTo>
                  <a:lnTo>
                    <a:pt x="0" y="0"/>
                  </a:ln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29" name="Google Shape;29;p210"/>
            <p:cNvSpPr/>
            <p:nvPr/>
          </p:nvSpPr>
          <p:spPr>
            <a:xfrm>
              <a:off x="7156124" y="2601316"/>
              <a:ext cx="359252" cy="359252"/>
            </a:xfrm>
            <a:custGeom>
              <a:avLst/>
              <a:gdLst/>
              <a:ahLst/>
              <a:cxnLst/>
              <a:rect l="l" t="t" r="r" b="b"/>
              <a:pathLst>
                <a:path w="619" h="625" extrusionOk="0">
                  <a:moveTo>
                    <a:pt x="191" y="395"/>
                  </a:moveTo>
                  <a:lnTo>
                    <a:pt x="424" y="395"/>
                  </a:lnTo>
                  <a:lnTo>
                    <a:pt x="308" y="102"/>
                  </a:lnTo>
                  <a:lnTo>
                    <a:pt x="191" y="395"/>
                  </a:lnTo>
                  <a:close/>
                  <a:moveTo>
                    <a:pt x="97" y="625"/>
                  </a:moveTo>
                  <a:lnTo>
                    <a:pt x="0" y="625"/>
                  </a:lnTo>
                  <a:lnTo>
                    <a:pt x="271" y="0"/>
                  </a:lnTo>
                  <a:lnTo>
                    <a:pt x="350" y="0"/>
                  </a:lnTo>
                  <a:lnTo>
                    <a:pt x="619" y="625"/>
                  </a:lnTo>
                  <a:lnTo>
                    <a:pt x="520" y="625"/>
                  </a:lnTo>
                  <a:lnTo>
                    <a:pt x="456" y="471"/>
                  </a:lnTo>
                  <a:lnTo>
                    <a:pt x="160" y="471"/>
                  </a:lnTo>
                  <a:lnTo>
                    <a:pt x="97" y="625"/>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0" name="Google Shape;30;p210"/>
            <p:cNvSpPr/>
            <p:nvPr/>
          </p:nvSpPr>
          <p:spPr>
            <a:xfrm>
              <a:off x="7487200" y="2601316"/>
              <a:ext cx="281764" cy="359252"/>
            </a:xfrm>
            <a:custGeom>
              <a:avLst/>
              <a:gdLst/>
              <a:ahLst/>
              <a:cxnLst/>
              <a:rect l="l" t="t" r="r" b="b"/>
              <a:pathLst>
                <a:path w="40" h="51" extrusionOk="0">
                  <a:moveTo>
                    <a:pt x="24" y="51"/>
                  </a:moveTo>
                  <a:lnTo>
                    <a:pt x="17" y="51"/>
                  </a:lnTo>
                  <a:lnTo>
                    <a:pt x="17" y="6"/>
                  </a:lnTo>
                  <a:lnTo>
                    <a:pt x="0" y="6"/>
                  </a:lnTo>
                  <a:lnTo>
                    <a:pt x="0" y="0"/>
                  </a:lnTo>
                  <a:lnTo>
                    <a:pt x="40" y="0"/>
                  </a:lnTo>
                  <a:lnTo>
                    <a:pt x="40" y="6"/>
                  </a:lnTo>
                  <a:lnTo>
                    <a:pt x="24" y="6"/>
                  </a:lnTo>
                  <a:lnTo>
                    <a:pt x="24"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1" name="Google Shape;31;p210"/>
            <p:cNvSpPr/>
            <p:nvPr/>
          </p:nvSpPr>
          <p:spPr>
            <a:xfrm>
              <a:off x="7818270" y="2601316"/>
              <a:ext cx="492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2" name="Google Shape;32;p210"/>
            <p:cNvSpPr/>
            <p:nvPr/>
          </p:nvSpPr>
          <p:spPr>
            <a:xfrm>
              <a:off x="7938022" y="2594269"/>
              <a:ext cx="373339" cy="373340"/>
            </a:xfrm>
            <a:custGeom>
              <a:avLst/>
              <a:gdLst/>
              <a:ahLst/>
              <a:cxnLst/>
              <a:rect l="l" t="t" r="r" b="b"/>
              <a:pathLst>
                <a:path w="661" h="657" extrusionOk="0">
                  <a:moveTo>
                    <a:pt x="567" y="328"/>
                  </a:moveTo>
                  <a:cubicBezTo>
                    <a:pt x="567" y="294"/>
                    <a:pt x="561" y="261"/>
                    <a:pt x="550" y="231"/>
                  </a:cubicBezTo>
                  <a:cubicBezTo>
                    <a:pt x="539" y="201"/>
                    <a:pt x="523" y="174"/>
                    <a:pt x="503" y="151"/>
                  </a:cubicBezTo>
                  <a:cubicBezTo>
                    <a:pt x="482" y="128"/>
                    <a:pt x="457" y="110"/>
                    <a:pt x="428" y="97"/>
                  </a:cubicBezTo>
                  <a:cubicBezTo>
                    <a:pt x="399" y="84"/>
                    <a:pt x="366" y="77"/>
                    <a:pt x="330" y="77"/>
                  </a:cubicBezTo>
                  <a:cubicBezTo>
                    <a:pt x="294" y="77"/>
                    <a:pt x="261" y="84"/>
                    <a:pt x="232" y="97"/>
                  </a:cubicBezTo>
                  <a:cubicBezTo>
                    <a:pt x="203" y="110"/>
                    <a:pt x="179" y="128"/>
                    <a:pt x="158" y="151"/>
                  </a:cubicBezTo>
                  <a:cubicBezTo>
                    <a:pt x="138" y="174"/>
                    <a:pt x="122" y="201"/>
                    <a:pt x="111" y="231"/>
                  </a:cubicBezTo>
                  <a:cubicBezTo>
                    <a:pt x="100" y="261"/>
                    <a:pt x="94" y="294"/>
                    <a:pt x="94" y="328"/>
                  </a:cubicBezTo>
                  <a:cubicBezTo>
                    <a:pt x="94" y="362"/>
                    <a:pt x="100" y="395"/>
                    <a:pt x="111" y="426"/>
                  </a:cubicBezTo>
                  <a:cubicBezTo>
                    <a:pt x="122" y="456"/>
                    <a:pt x="138" y="483"/>
                    <a:pt x="159" y="505"/>
                  </a:cubicBezTo>
                  <a:cubicBezTo>
                    <a:pt x="179" y="528"/>
                    <a:pt x="204" y="546"/>
                    <a:pt x="233" y="559"/>
                  </a:cubicBezTo>
                  <a:cubicBezTo>
                    <a:pt x="262" y="572"/>
                    <a:pt x="294" y="578"/>
                    <a:pt x="330" y="578"/>
                  </a:cubicBezTo>
                  <a:cubicBezTo>
                    <a:pt x="366" y="578"/>
                    <a:pt x="398" y="572"/>
                    <a:pt x="428" y="559"/>
                  </a:cubicBezTo>
                  <a:cubicBezTo>
                    <a:pt x="457" y="546"/>
                    <a:pt x="482" y="528"/>
                    <a:pt x="503" y="505"/>
                  </a:cubicBezTo>
                  <a:cubicBezTo>
                    <a:pt x="523" y="483"/>
                    <a:pt x="539" y="456"/>
                    <a:pt x="550" y="426"/>
                  </a:cubicBezTo>
                  <a:cubicBezTo>
                    <a:pt x="561" y="395"/>
                    <a:pt x="567" y="362"/>
                    <a:pt x="567" y="328"/>
                  </a:cubicBezTo>
                  <a:close/>
                  <a:moveTo>
                    <a:pt x="661" y="328"/>
                  </a:moveTo>
                  <a:cubicBezTo>
                    <a:pt x="661" y="376"/>
                    <a:pt x="653" y="420"/>
                    <a:pt x="636" y="460"/>
                  </a:cubicBezTo>
                  <a:cubicBezTo>
                    <a:pt x="620" y="501"/>
                    <a:pt x="596" y="535"/>
                    <a:pt x="567" y="564"/>
                  </a:cubicBezTo>
                  <a:cubicBezTo>
                    <a:pt x="538" y="594"/>
                    <a:pt x="503" y="616"/>
                    <a:pt x="462" y="632"/>
                  </a:cubicBezTo>
                  <a:cubicBezTo>
                    <a:pt x="421" y="649"/>
                    <a:pt x="377" y="657"/>
                    <a:pt x="330" y="657"/>
                  </a:cubicBezTo>
                  <a:cubicBezTo>
                    <a:pt x="282" y="657"/>
                    <a:pt x="238" y="649"/>
                    <a:pt x="198" y="632"/>
                  </a:cubicBezTo>
                  <a:cubicBezTo>
                    <a:pt x="158" y="616"/>
                    <a:pt x="123" y="594"/>
                    <a:pt x="93" y="564"/>
                  </a:cubicBezTo>
                  <a:cubicBezTo>
                    <a:pt x="64" y="535"/>
                    <a:pt x="41" y="501"/>
                    <a:pt x="25" y="460"/>
                  </a:cubicBezTo>
                  <a:cubicBezTo>
                    <a:pt x="8" y="420"/>
                    <a:pt x="0" y="376"/>
                    <a:pt x="0" y="328"/>
                  </a:cubicBezTo>
                  <a:cubicBezTo>
                    <a:pt x="0" y="279"/>
                    <a:pt x="8" y="234"/>
                    <a:pt x="25" y="194"/>
                  </a:cubicBezTo>
                  <a:cubicBezTo>
                    <a:pt x="41" y="154"/>
                    <a:pt x="64" y="119"/>
                    <a:pt x="93" y="91"/>
                  </a:cubicBezTo>
                  <a:cubicBezTo>
                    <a:pt x="123" y="62"/>
                    <a:pt x="158" y="40"/>
                    <a:pt x="198" y="24"/>
                  </a:cubicBezTo>
                  <a:cubicBezTo>
                    <a:pt x="238" y="8"/>
                    <a:pt x="282" y="0"/>
                    <a:pt x="330" y="0"/>
                  </a:cubicBezTo>
                  <a:cubicBezTo>
                    <a:pt x="377" y="0"/>
                    <a:pt x="421" y="8"/>
                    <a:pt x="462" y="24"/>
                  </a:cubicBezTo>
                  <a:cubicBezTo>
                    <a:pt x="503" y="40"/>
                    <a:pt x="538" y="62"/>
                    <a:pt x="567" y="91"/>
                  </a:cubicBezTo>
                  <a:cubicBezTo>
                    <a:pt x="596" y="119"/>
                    <a:pt x="620" y="154"/>
                    <a:pt x="636" y="194"/>
                  </a:cubicBezTo>
                  <a:cubicBezTo>
                    <a:pt x="653" y="234"/>
                    <a:pt x="661" y="279"/>
                    <a:pt x="661" y="328"/>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3" name="Google Shape;33;p210"/>
            <p:cNvSpPr/>
            <p:nvPr/>
          </p:nvSpPr>
          <p:spPr>
            <a:xfrm>
              <a:off x="8381799" y="2601316"/>
              <a:ext cx="302899" cy="359252"/>
            </a:xfrm>
            <a:custGeom>
              <a:avLst/>
              <a:gdLst/>
              <a:ahLst/>
              <a:cxnLst/>
              <a:rect l="l" t="t" r="r" b="b"/>
              <a:pathLst>
                <a:path w="43" h="51" extrusionOk="0">
                  <a:moveTo>
                    <a:pt x="36" y="41"/>
                  </a:moveTo>
                  <a:lnTo>
                    <a:pt x="36" y="41"/>
                  </a:lnTo>
                  <a:lnTo>
                    <a:pt x="36" y="0"/>
                  </a:lnTo>
                  <a:lnTo>
                    <a:pt x="43" y="0"/>
                  </a:lnTo>
                  <a:lnTo>
                    <a:pt x="43" y="51"/>
                  </a:lnTo>
                  <a:lnTo>
                    <a:pt x="34" y="51"/>
                  </a:lnTo>
                  <a:lnTo>
                    <a:pt x="7" y="9"/>
                  </a:lnTo>
                  <a:lnTo>
                    <a:pt x="7" y="9"/>
                  </a:lnTo>
                  <a:lnTo>
                    <a:pt x="7" y="51"/>
                  </a:lnTo>
                  <a:lnTo>
                    <a:pt x="0" y="51"/>
                  </a:lnTo>
                  <a:lnTo>
                    <a:pt x="0" y="0"/>
                  </a:lnTo>
                  <a:lnTo>
                    <a:pt x="9" y="0"/>
                  </a:lnTo>
                  <a:lnTo>
                    <a:pt x="36" y="4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4" name="Google Shape;34;p210"/>
            <p:cNvSpPr/>
            <p:nvPr/>
          </p:nvSpPr>
          <p:spPr>
            <a:xfrm>
              <a:off x="5359880" y="3207110"/>
              <a:ext cx="225411" cy="359252"/>
            </a:xfrm>
            <a:custGeom>
              <a:avLst/>
              <a:gdLst/>
              <a:ahLst/>
              <a:cxnLst/>
              <a:rect l="l" t="t" r="r" b="b"/>
              <a:pathLst>
                <a:path w="32" h="51" extrusionOk="0">
                  <a:moveTo>
                    <a:pt x="7" y="51"/>
                  </a:moveTo>
                  <a:lnTo>
                    <a:pt x="0" y="51"/>
                  </a:lnTo>
                  <a:lnTo>
                    <a:pt x="0" y="0"/>
                  </a:lnTo>
                  <a:lnTo>
                    <a:pt x="32" y="0"/>
                  </a:lnTo>
                  <a:lnTo>
                    <a:pt x="32" y="6"/>
                  </a:lnTo>
                  <a:lnTo>
                    <a:pt x="7" y="6"/>
                  </a:lnTo>
                  <a:lnTo>
                    <a:pt x="7" y="22"/>
                  </a:lnTo>
                  <a:lnTo>
                    <a:pt x="30" y="22"/>
                  </a:lnTo>
                  <a:lnTo>
                    <a:pt x="30" y="28"/>
                  </a:lnTo>
                  <a:lnTo>
                    <a:pt x="7" y="28"/>
                  </a:lnTo>
                  <a:lnTo>
                    <a:pt x="7"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5" name="Google Shape;35;p210"/>
            <p:cNvSpPr/>
            <p:nvPr/>
          </p:nvSpPr>
          <p:spPr>
            <a:xfrm>
              <a:off x="5634597" y="3200064"/>
              <a:ext cx="373340" cy="373341"/>
            </a:xfrm>
            <a:custGeom>
              <a:avLst/>
              <a:gdLst/>
              <a:ahLst/>
              <a:cxnLst/>
              <a:rect l="l" t="t" r="r" b="b"/>
              <a:pathLst>
                <a:path w="662" h="656" extrusionOk="0">
                  <a:moveTo>
                    <a:pt x="567" y="327"/>
                  </a:moveTo>
                  <a:cubicBezTo>
                    <a:pt x="567" y="293"/>
                    <a:pt x="562" y="261"/>
                    <a:pt x="551" y="230"/>
                  </a:cubicBezTo>
                  <a:cubicBezTo>
                    <a:pt x="539" y="200"/>
                    <a:pt x="523" y="174"/>
                    <a:pt x="503" y="151"/>
                  </a:cubicBezTo>
                  <a:cubicBezTo>
                    <a:pt x="482" y="128"/>
                    <a:pt x="457" y="110"/>
                    <a:pt x="428" y="96"/>
                  </a:cubicBezTo>
                  <a:cubicBezTo>
                    <a:pt x="399" y="83"/>
                    <a:pt x="366" y="77"/>
                    <a:pt x="330" y="77"/>
                  </a:cubicBezTo>
                  <a:cubicBezTo>
                    <a:pt x="294" y="77"/>
                    <a:pt x="262" y="83"/>
                    <a:pt x="233" y="96"/>
                  </a:cubicBezTo>
                  <a:cubicBezTo>
                    <a:pt x="203" y="110"/>
                    <a:pt x="179" y="128"/>
                    <a:pt x="158" y="151"/>
                  </a:cubicBezTo>
                  <a:cubicBezTo>
                    <a:pt x="138" y="174"/>
                    <a:pt x="122" y="200"/>
                    <a:pt x="111" y="230"/>
                  </a:cubicBezTo>
                  <a:cubicBezTo>
                    <a:pt x="100" y="261"/>
                    <a:pt x="95" y="293"/>
                    <a:pt x="95" y="327"/>
                  </a:cubicBezTo>
                  <a:cubicBezTo>
                    <a:pt x="95" y="362"/>
                    <a:pt x="100" y="394"/>
                    <a:pt x="111" y="425"/>
                  </a:cubicBezTo>
                  <a:cubicBezTo>
                    <a:pt x="122" y="455"/>
                    <a:pt x="138" y="482"/>
                    <a:pt x="159" y="505"/>
                  </a:cubicBezTo>
                  <a:cubicBezTo>
                    <a:pt x="179" y="527"/>
                    <a:pt x="204" y="545"/>
                    <a:pt x="233" y="558"/>
                  </a:cubicBezTo>
                  <a:cubicBezTo>
                    <a:pt x="262" y="571"/>
                    <a:pt x="294" y="578"/>
                    <a:pt x="330" y="578"/>
                  </a:cubicBezTo>
                  <a:cubicBezTo>
                    <a:pt x="366" y="578"/>
                    <a:pt x="399" y="571"/>
                    <a:pt x="428" y="558"/>
                  </a:cubicBezTo>
                  <a:cubicBezTo>
                    <a:pt x="457" y="545"/>
                    <a:pt x="482" y="527"/>
                    <a:pt x="503" y="505"/>
                  </a:cubicBezTo>
                  <a:cubicBezTo>
                    <a:pt x="523" y="482"/>
                    <a:pt x="539" y="455"/>
                    <a:pt x="551" y="425"/>
                  </a:cubicBezTo>
                  <a:cubicBezTo>
                    <a:pt x="562" y="394"/>
                    <a:pt x="567" y="362"/>
                    <a:pt x="567" y="327"/>
                  </a:cubicBezTo>
                  <a:close/>
                  <a:moveTo>
                    <a:pt x="662" y="327"/>
                  </a:moveTo>
                  <a:cubicBezTo>
                    <a:pt x="662" y="375"/>
                    <a:pt x="653" y="419"/>
                    <a:pt x="637" y="460"/>
                  </a:cubicBezTo>
                  <a:cubicBezTo>
                    <a:pt x="620" y="500"/>
                    <a:pt x="597" y="535"/>
                    <a:pt x="567" y="564"/>
                  </a:cubicBezTo>
                  <a:cubicBezTo>
                    <a:pt x="538" y="593"/>
                    <a:pt x="503" y="616"/>
                    <a:pt x="462" y="632"/>
                  </a:cubicBezTo>
                  <a:cubicBezTo>
                    <a:pt x="422" y="648"/>
                    <a:pt x="378" y="656"/>
                    <a:pt x="330" y="656"/>
                  </a:cubicBezTo>
                  <a:cubicBezTo>
                    <a:pt x="282" y="656"/>
                    <a:pt x="238" y="648"/>
                    <a:pt x="198" y="632"/>
                  </a:cubicBezTo>
                  <a:cubicBezTo>
                    <a:pt x="158" y="616"/>
                    <a:pt x="123" y="593"/>
                    <a:pt x="94" y="564"/>
                  </a:cubicBezTo>
                  <a:cubicBezTo>
                    <a:pt x="64" y="535"/>
                    <a:pt x="41" y="500"/>
                    <a:pt x="25" y="460"/>
                  </a:cubicBezTo>
                  <a:cubicBezTo>
                    <a:pt x="8" y="419"/>
                    <a:pt x="0" y="375"/>
                    <a:pt x="0" y="327"/>
                  </a:cubicBezTo>
                  <a:cubicBezTo>
                    <a:pt x="0" y="278"/>
                    <a:pt x="8" y="234"/>
                    <a:pt x="25" y="193"/>
                  </a:cubicBezTo>
                  <a:cubicBezTo>
                    <a:pt x="41" y="153"/>
                    <a:pt x="64" y="119"/>
                    <a:pt x="94" y="90"/>
                  </a:cubicBezTo>
                  <a:cubicBezTo>
                    <a:pt x="123" y="62"/>
                    <a:pt x="158" y="39"/>
                    <a:pt x="198" y="24"/>
                  </a:cubicBezTo>
                  <a:cubicBezTo>
                    <a:pt x="238" y="8"/>
                    <a:pt x="282" y="0"/>
                    <a:pt x="330" y="0"/>
                  </a:cubicBezTo>
                  <a:cubicBezTo>
                    <a:pt x="378" y="0"/>
                    <a:pt x="422" y="8"/>
                    <a:pt x="462" y="24"/>
                  </a:cubicBezTo>
                  <a:cubicBezTo>
                    <a:pt x="503" y="39"/>
                    <a:pt x="538" y="62"/>
                    <a:pt x="567" y="90"/>
                  </a:cubicBezTo>
                  <a:cubicBezTo>
                    <a:pt x="597" y="119"/>
                    <a:pt x="620" y="153"/>
                    <a:pt x="637" y="193"/>
                  </a:cubicBezTo>
                  <a:cubicBezTo>
                    <a:pt x="653" y="234"/>
                    <a:pt x="662" y="278"/>
                    <a:pt x="662"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6" name="Google Shape;36;p210"/>
            <p:cNvSpPr/>
            <p:nvPr/>
          </p:nvSpPr>
          <p:spPr>
            <a:xfrm>
              <a:off x="6078378" y="3207110"/>
              <a:ext cx="253588" cy="359252"/>
            </a:xfrm>
            <a:custGeom>
              <a:avLst/>
              <a:gdLst/>
              <a:ahLst/>
              <a:cxnLst/>
              <a:rect l="l" t="t" r="r" b="b"/>
              <a:pathLst>
                <a:path w="445" h="624" extrusionOk="0">
                  <a:moveTo>
                    <a:pt x="87" y="273"/>
                  </a:moveTo>
                  <a:lnTo>
                    <a:pt x="188" y="273"/>
                  </a:lnTo>
                  <a:cubicBezTo>
                    <a:pt x="208" y="273"/>
                    <a:pt x="227" y="271"/>
                    <a:pt x="245" y="268"/>
                  </a:cubicBezTo>
                  <a:cubicBezTo>
                    <a:pt x="263" y="264"/>
                    <a:pt x="278" y="259"/>
                    <a:pt x="291" y="251"/>
                  </a:cubicBezTo>
                  <a:cubicBezTo>
                    <a:pt x="304" y="243"/>
                    <a:pt x="315" y="232"/>
                    <a:pt x="323" y="220"/>
                  </a:cubicBezTo>
                  <a:cubicBezTo>
                    <a:pt x="330" y="207"/>
                    <a:pt x="334" y="191"/>
                    <a:pt x="334" y="173"/>
                  </a:cubicBezTo>
                  <a:cubicBezTo>
                    <a:pt x="334" y="154"/>
                    <a:pt x="330" y="138"/>
                    <a:pt x="323" y="125"/>
                  </a:cubicBezTo>
                  <a:cubicBezTo>
                    <a:pt x="315" y="113"/>
                    <a:pt x="305" y="103"/>
                    <a:pt x="292" y="95"/>
                  </a:cubicBezTo>
                  <a:cubicBezTo>
                    <a:pt x="279" y="87"/>
                    <a:pt x="265" y="82"/>
                    <a:pt x="248" y="79"/>
                  </a:cubicBezTo>
                  <a:cubicBezTo>
                    <a:pt x="231" y="75"/>
                    <a:pt x="213" y="74"/>
                    <a:pt x="194" y="74"/>
                  </a:cubicBezTo>
                  <a:lnTo>
                    <a:pt x="87" y="74"/>
                  </a:lnTo>
                  <a:lnTo>
                    <a:pt x="87" y="273"/>
                  </a:lnTo>
                  <a:close/>
                  <a:moveTo>
                    <a:pt x="87" y="624"/>
                  </a:moveTo>
                  <a:lnTo>
                    <a:pt x="0" y="624"/>
                  </a:lnTo>
                  <a:lnTo>
                    <a:pt x="0" y="0"/>
                  </a:lnTo>
                  <a:lnTo>
                    <a:pt x="200" y="0"/>
                  </a:lnTo>
                  <a:cubicBezTo>
                    <a:pt x="230" y="0"/>
                    <a:pt x="258" y="3"/>
                    <a:pt x="286" y="9"/>
                  </a:cubicBezTo>
                  <a:cubicBezTo>
                    <a:pt x="313" y="15"/>
                    <a:pt x="336" y="25"/>
                    <a:pt x="357" y="38"/>
                  </a:cubicBezTo>
                  <a:cubicBezTo>
                    <a:pt x="377" y="52"/>
                    <a:pt x="393" y="70"/>
                    <a:pt x="405" y="92"/>
                  </a:cubicBezTo>
                  <a:cubicBezTo>
                    <a:pt x="416" y="114"/>
                    <a:pt x="422" y="141"/>
                    <a:pt x="422" y="173"/>
                  </a:cubicBezTo>
                  <a:cubicBezTo>
                    <a:pt x="422" y="218"/>
                    <a:pt x="408" y="255"/>
                    <a:pt x="380" y="284"/>
                  </a:cubicBezTo>
                  <a:cubicBezTo>
                    <a:pt x="352" y="312"/>
                    <a:pt x="315" y="330"/>
                    <a:pt x="271" y="337"/>
                  </a:cubicBezTo>
                  <a:lnTo>
                    <a:pt x="445" y="624"/>
                  </a:lnTo>
                  <a:lnTo>
                    <a:pt x="339" y="624"/>
                  </a:lnTo>
                  <a:lnTo>
                    <a:pt x="181" y="346"/>
                  </a:lnTo>
                  <a:lnTo>
                    <a:pt x="87" y="346"/>
                  </a:lnTo>
                  <a:lnTo>
                    <a:pt x="87" y="624"/>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7" name="Google Shape;37;p210"/>
            <p:cNvSpPr/>
            <p:nvPr/>
          </p:nvSpPr>
          <p:spPr>
            <a:xfrm>
              <a:off x="6508067" y="3207110"/>
              <a:ext cx="246546" cy="359252"/>
            </a:xfrm>
            <a:custGeom>
              <a:avLst/>
              <a:gdLst/>
              <a:ahLst/>
              <a:cxnLst/>
              <a:rect l="l" t="t" r="r" b="b"/>
              <a:pathLst>
                <a:path w="35" h="51" extrusionOk="0">
                  <a:moveTo>
                    <a:pt x="0" y="51"/>
                  </a:moveTo>
                  <a:lnTo>
                    <a:pt x="0" y="0"/>
                  </a:lnTo>
                  <a:lnTo>
                    <a:pt x="34" y="0"/>
                  </a:lnTo>
                  <a:lnTo>
                    <a:pt x="34" y="10"/>
                  </a:lnTo>
                  <a:lnTo>
                    <a:pt x="12" y="10"/>
                  </a:lnTo>
                  <a:lnTo>
                    <a:pt x="12" y="20"/>
                  </a:lnTo>
                  <a:lnTo>
                    <a:pt x="33" y="20"/>
                  </a:lnTo>
                  <a:lnTo>
                    <a:pt x="33" y="30"/>
                  </a:lnTo>
                  <a:lnTo>
                    <a:pt x="12" y="30"/>
                  </a:lnTo>
                  <a:lnTo>
                    <a:pt x="12" y="40"/>
                  </a:lnTo>
                  <a:lnTo>
                    <a:pt x="35" y="40"/>
                  </a:lnTo>
                  <a:lnTo>
                    <a:pt x="35" y="51"/>
                  </a:lnTo>
                  <a:lnTo>
                    <a:pt x="0"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8" name="Google Shape;38;p210"/>
            <p:cNvSpPr/>
            <p:nvPr/>
          </p:nvSpPr>
          <p:spPr>
            <a:xfrm>
              <a:off x="6796877"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8"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39" name="Google Shape;39;p210"/>
            <p:cNvSpPr/>
            <p:nvPr/>
          </p:nvSpPr>
          <p:spPr>
            <a:xfrm>
              <a:off x="7142036" y="3200064"/>
              <a:ext cx="387428" cy="373341"/>
            </a:xfrm>
            <a:custGeom>
              <a:avLst/>
              <a:gdLst/>
              <a:ahLst/>
              <a:cxnLst/>
              <a:rect l="l" t="t" r="r" b="b"/>
              <a:pathLst>
                <a:path w="680" h="658" extrusionOk="0">
                  <a:moveTo>
                    <a:pt x="519" y="326"/>
                  </a:moveTo>
                  <a:cubicBezTo>
                    <a:pt x="519" y="299"/>
                    <a:pt x="514" y="274"/>
                    <a:pt x="505" y="250"/>
                  </a:cubicBezTo>
                  <a:cubicBezTo>
                    <a:pt x="496" y="227"/>
                    <a:pt x="484" y="207"/>
                    <a:pt x="469" y="190"/>
                  </a:cubicBezTo>
                  <a:cubicBezTo>
                    <a:pt x="453" y="173"/>
                    <a:pt x="434" y="160"/>
                    <a:pt x="412" y="150"/>
                  </a:cubicBezTo>
                  <a:cubicBezTo>
                    <a:pt x="390" y="141"/>
                    <a:pt x="366" y="136"/>
                    <a:pt x="339" y="136"/>
                  </a:cubicBezTo>
                  <a:cubicBezTo>
                    <a:pt x="313" y="136"/>
                    <a:pt x="289" y="141"/>
                    <a:pt x="267" y="150"/>
                  </a:cubicBezTo>
                  <a:cubicBezTo>
                    <a:pt x="245" y="160"/>
                    <a:pt x="227" y="173"/>
                    <a:pt x="211" y="190"/>
                  </a:cubicBezTo>
                  <a:cubicBezTo>
                    <a:pt x="195" y="207"/>
                    <a:pt x="183" y="227"/>
                    <a:pt x="174" y="250"/>
                  </a:cubicBezTo>
                  <a:cubicBezTo>
                    <a:pt x="166" y="274"/>
                    <a:pt x="161" y="299"/>
                    <a:pt x="161" y="326"/>
                  </a:cubicBezTo>
                  <a:cubicBezTo>
                    <a:pt x="161" y="354"/>
                    <a:pt x="166" y="380"/>
                    <a:pt x="175" y="404"/>
                  </a:cubicBezTo>
                  <a:cubicBezTo>
                    <a:pt x="183" y="428"/>
                    <a:pt x="196" y="449"/>
                    <a:pt x="211" y="466"/>
                  </a:cubicBezTo>
                  <a:cubicBezTo>
                    <a:pt x="227" y="483"/>
                    <a:pt x="245" y="496"/>
                    <a:pt x="267" y="506"/>
                  </a:cubicBezTo>
                  <a:cubicBezTo>
                    <a:pt x="289" y="515"/>
                    <a:pt x="313" y="520"/>
                    <a:pt x="339" y="520"/>
                  </a:cubicBezTo>
                  <a:cubicBezTo>
                    <a:pt x="366" y="520"/>
                    <a:pt x="390" y="515"/>
                    <a:pt x="412" y="506"/>
                  </a:cubicBezTo>
                  <a:cubicBezTo>
                    <a:pt x="434" y="496"/>
                    <a:pt x="452" y="483"/>
                    <a:pt x="468" y="466"/>
                  </a:cubicBezTo>
                  <a:cubicBezTo>
                    <a:pt x="484" y="449"/>
                    <a:pt x="496" y="428"/>
                    <a:pt x="505" y="404"/>
                  </a:cubicBezTo>
                  <a:cubicBezTo>
                    <a:pt x="514" y="380"/>
                    <a:pt x="519" y="354"/>
                    <a:pt x="519" y="326"/>
                  </a:cubicBezTo>
                  <a:close/>
                  <a:moveTo>
                    <a:pt x="680" y="326"/>
                  </a:moveTo>
                  <a:cubicBezTo>
                    <a:pt x="680" y="376"/>
                    <a:pt x="671" y="421"/>
                    <a:pt x="654" y="462"/>
                  </a:cubicBezTo>
                  <a:cubicBezTo>
                    <a:pt x="637" y="503"/>
                    <a:pt x="614" y="537"/>
                    <a:pt x="583" y="567"/>
                  </a:cubicBezTo>
                  <a:cubicBezTo>
                    <a:pt x="553" y="596"/>
                    <a:pt x="517" y="618"/>
                    <a:pt x="475" y="634"/>
                  </a:cubicBezTo>
                  <a:cubicBezTo>
                    <a:pt x="434" y="650"/>
                    <a:pt x="388" y="658"/>
                    <a:pt x="339" y="658"/>
                  </a:cubicBezTo>
                  <a:cubicBezTo>
                    <a:pt x="291" y="658"/>
                    <a:pt x="246" y="650"/>
                    <a:pt x="204" y="634"/>
                  </a:cubicBezTo>
                  <a:cubicBezTo>
                    <a:pt x="163" y="618"/>
                    <a:pt x="127" y="596"/>
                    <a:pt x="96" y="567"/>
                  </a:cubicBezTo>
                  <a:cubicBezTo>
                    <a:pt x="66" y="537"/>
                    <a:pt x="43" y="503"/>
                    <a:pt x="25" y="462"/>
                  </a:cubicBezTo>
                  <a:cubicBezTo>
                    <a:pt x="8" y="421"/>
                    <a:pt x="0" y="376"/>
                    <a:pt x="0" y="326"/>
                  </a:cubicBezTo>
                  <a:cubicBezTo>
                    <a:pt x="0" y="276"/>
                    <a:pt x="8" y="231"/>
                    <a:pt x="25" y="191"/>
                  </a:cubicBezTo>
                  <a:cubicBezTo>
                    <a:pt x="43" y="151"/>
                    <a:pt x="66" y="116"/>
                    <a:pt x="96" y="88"/>
                  </a:cubicBezTo>
                  <a:cubicBezTo>
                    <a:pt x="127" y="60"/>
                    <a:pt x="163" y="38"/>
                    <a:pt x="204" y="23"/>
                  </a:cubicBezTo>
                  <a:cubicBezTo>
                    <a:pt x="246" y="8"/>
                    <a:pt x="291" y="0"/>
                    <a:pt x="339" y="0"/>
                  </a:cubicBezTo>
                  <a:cubicBezTo>
                    <a:pt x="388" y="0"/>
                    <a:pt x="434" y="8"/>
                    <a:pt x="475" y="23"/>
                  </a:cubicBezTo>
                  <a:cubicBezTo>
                    <a:pt x="517" y="38"/>
                    <a:pt x="553" y="60"/>
                    <a:pt x="583" y="88"/>
                  </a:cubicBezTo>
                  <a:cubicBezTo>
                    <a:pt x="614" y="116"/>
                    <a:pt x="637" y="151"/>
                    <a:pt x="654" y="191"/>
                  </a:cubicBezTo>
                  <a:cubicBezTo>
                    <a:pt x="671"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0" name="Google Shape;40;p210"/>
            <p:cNvSpPr/>
            <p:nvPr/>
          </p:nvSpPr>
          <p:spPr>
            <a:xfrm>
              <a:off x="7592859" y="3207110"/>
              <a:ext cx="324029" cy="359252"/>
            </a:xfrm>
            <a:custGeom>
              <a:avLst/>
              <a:gdLst/>
              <a:ahLst/>
              <a:cxnLst/>
              <a:rect l="l" t="t" r="r" b="b"/>
              <a:pathLst>
                <a:path w="46" h="51" extrusionOk="0">
                  <a:moveTo>
                    <a:pt x="32" y="51"/>
                  </a:moveTo>
                  <a:lnTo>
                    <a:pt x="11" y="17"/>
                  </a:lnTo>
                  <a:lnTo>
                    <a:pt x="11" y="17"/>
                  </a:lnTo>
                  <a:lnTo>
                    <a:pt x="11" y="51"/>
                  </a:lnTo>
                  <a:lnTo>
                    <a:pt x="0" y="51"/>
                  </a:lnTo>
                  <a:lnTo>
                    <a:pt x="0" y="0"/>
                  </a:lnTo>
                  <a:lnTo>
                    <a:pt x="14" y="0"/>
                  </a:lnTo>
                  <a:lnTo>
                    <a:pt x="34" y="33"/>
                  </a:lnTo>
                  <a:lnTo>
                    <a:pt x="34" y="33"/>
                  </a:lnTo>
                  <a:lnTo>
                    <a:pt x="34" y="0"/>
                  </a:lnTo>
                  <a:lnTo>
                    <a:pt x="46" y="0"/>
                  </a:lnTo>
                  <a:lnTo>
                    <a:pt x="46" y="51"/>
                  </a:lnTo>
                  <a:lnTo>
                    <a:pt x="32"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1" name="Google Shape;41;p210"/>
            <p:cNvSpPr/>
            <p:nvPr/>
          </p:nvSpPr>
          <p:spPr>
            <a:xfrm>
              <a:off x="7973241" y="3200064"/>
              <a:ext cx="387428" cy="373341"/>
            </a:xfrm>
            <a:custGeom>
              <a:avLst/>
              <a:gdLst/>
              <a:ahLst/>
              <a:cxnLst/>
              <a:rect l="l" t="t" r="r" b="b"/>
              <a:pathLst>
                <a:path w="680" h="658" extrusionOk="0">
                  <a:moveTo>
                    <a:pt x="519" y="326"/>
                  </a:moveTo>
                  <a:cubicBezTo>
                    <a:pt x="519" y="299"/>
                    <a:pt x="514" y="274"/>
                    <a:pt x="506" y="250"/>
                  </a:cubicBezTo>
                  <a:cubicBezTo>
                    <a:pt x="497" y="227"/>
                    <a:pt x="485" y="207"/>
                    <a:pt x="469" y="190"/>
                  </a:cubicBezTo>
                  <a:cubicBezTo>
                    <a:pt x="453" y="173"/>
                    <a:pt x="435" y="160"/>
                    <a:pt x="413" y="150"/>
                  </a:cubicBezTo>
                  <a:cubicBezTo>
                    <a:pt x="390" y="141"/>
                    <a:pt x="366" y="136"/>
                    <a:pt x="340" y="136"/>
                  </a:cubicBezTo>
                  <a:cubicBezTo>
                    <a:pt x="313" y="136"/>
                    <a:pt x="289" y="141"/>
                    <a:pt x="267" y="150"/>
                  </a:cubicBezTo>
                  <a:cubicBezTo>
                    <a:pt x="246" y="160"/>
                    <a:pt x="227" y="173"/>
                    <a:pt x="211" y="190"/>
                  </a:cubicBezTo>
                  <a:cubicBezTo>
                    <a:pt x="195" y="207"/>
                    <a:pt x="183" y="227"/>
                    <a:pt x="174" y="250"/>
                  </a:cubicBezTo>
                  <a:cubicBezTo>
                    <a:pt x="166" y="274"/>
                    <a:pt x="162" y="299"/>
                    <a:pt x="162" y="326"/>
                  </a:cubicBezTo>
                  <a:cubicBezTo>
                    <a:pt x="162" y="354"/>
                    <a:pt x="166" y="380"/>
                    <a:pt x="175" y="404"/>
                  </a:cubicBezTo>
                  <a:cubicBezTo>
                    <a:pt x="184" y="428"/>
                    <a:pt x="196" y="449"/>
                    <a:pt x="212" y="466"/>
                  </a:cubicBezTo>
                  <a:cubicBezTo>
                    <a:pt x="227" y="483"/>
                    <a:pt x="246" y="496"/>
                    <a:pt x="267" y="506"/>
                  </a:cubicBezTo>
                  <a:cubicBezTo>
                    <a:pt x="289" y="515"/>
                    <a:pt x="313" y="520"/>
                    <a:pt x="340" y="520"/>
                  </a:cubicBezTo>
                  <a:cubicBezTo>
                    <a:pt x="366" y="520"/>
                    <a:pt x="390" y="515"/>
                    <a:pt x="412" y="506"/>
                  </a:cubicBezTo>
                  <a:cubicBezTo>
                    <a:pt x="434" y="496"/>
                    <a:pt x="453" y="483"/>
                    <a:pt x="469" y="466"/>
                  </a:cubicBezTo>
                  <a:cubicBezTo>
                    <a:pt x="484" y="449"/>
                    <a:pt x="497" y="428"/>
                    <a:pt x="506" y="404"/>
                  </a:cubicBezTo>
                  <a:cubicBezTo>
                    <a:pt x="514" y="380"/>
                    <a:pt x="519" y="354"/>
                    <a:pt x="519" y="326"/>
                  </a:cubicBezTo>
                  <a:close/>
                  <a:moveTo>
                    <a:pt x="680" y="326"/>
                  </a:moveTo>
                  <a:cubicBezTo>
                    <a:pt x="680" y="376"/>
                    <a:pt x="672" y="421"/>
                    <a:pt x="655" y="462"/>
                  </a:cubicBezTo>
                  <a:cubicBezTo>
                    <a:pt x="638" y="503"/>
                    <a:pt x="614" y="537"/>
                    <a:pt x="584" y="567"/>
                  </a:cubicBezTo>
                  <a:cubicBezTo>
                    <a:pt x="553" y="596"/>
                    <a:pt x="517" y="618"/>
                    <a:pt x="476" y="634"/>
                  </a:cubicBezTo>
                  <a:cubicBezTo>
                    <a:pt x="434" y="650"/>
                    <a:pt x="389" y="658"/>
                    <a:pt x="340" y="658"/>
                  </a:cubicBezTo>
                  <a:cubicBezTo>
                    <a:pt x="291" y="658"/>
                    <a:pt x="246" y="650"/>
                    <a:pt x="204" y="634"/>
                  </a:cubicBezTo>
                  <a:cubicBezTo>
                    <a:pt x="163" y="618"/>
                    <a:pt x="127" y="596"/>
                    <a:pt x="97" y="567"/>
                  </a:cubicBezTo>
                  <a:cubicBezTo>
                    <a:pt x="67" y="537"/>
                    <a:pt x="43" y="503"/>
                    <a:pt x="26" y="462"/>
                  </a:cubicBezTo>
                  <a:cubicBezTo>
                    <a:pt x="9" y="421"/>
                    <a:pt x="0" y="376"/>
                    <a:pt x="0" y="326"/>
                  </a:cubicBezTo>
                  <a:cubicBezTo>
                    <a:pt x="0" y="276"/>
                    <a:pt x="9" y="231"/>
                    <a:pt x="26" y="191"/>
                  </a:cubicBezTo>
                  <a:cubicBezTo>
                    <a:pt x="43" y="151"/>
                    <a:pt x="67" y="116"/>
                    <a:pt x="97" y="88"/>
                  </a:cubicBezTo>
                  <a:cubicBezTo>
                    <a:pt x="127" y="60"/>
                    <a:pt x="163" y="38"/>
                    <a:pt x="204" y="23"/>
                  </a:cubicBezTo>
                  <a:cubicBezTo>
                    <a:pt x="246" y="8"/>
                    <a:pt x="291" y="0"/>
                    <a:pt x="340" y="0"/>
                  </a:cubicBezTo>
                  <a:cubicBezTo>
                    <a:pt x="389" y="0"/>
                    <a:pt x="434" y="8"/>
                    <a:pt x="476" y="23"/>
                  </a:cubicBezTo>
                  <a:cubicBezTo>
                    <a:pt x="517" y="38"/>
                    <a:pt x="553" y="60"/>
                    <a:pt x="584" y="88"/>
                  </a:cubicBezTo>
                  <a:cubicBezTo>
                    <a:pt x="614" y="116"/>
                    <a:pt x="638" y="151"/>
                    <a:pt x="655" y="191"/>
                  </a:cubicBezTo>
                  <a:cubicBezTo>
                    <a:pt x="672" y="231"/>
                    <a:pt x="680" y="276"/>
                    <a:pt x="680" y="326"/>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2" name="Google Shape;42;p210"/>
            <p:cNvSpPr/>
            <p:nvPr/>
          </p:nvSpPr>
          <p:spPr>
            <a:xfrm>
              <a:off x="8417022" y="3207110"/>
              <a:ext cx="408558" cy="359252"/>
            </a:xfrm>
            <a:custGeom>
              <a:avLst/>
              <a:gdLst/>
              <a:ahLst/>
              <a:cxnLst/>
              <a:rect l="l" t="t" r="r" b="b"/>
              <a:pathLst>
                <a:path w="58" h="51" extrusionOk="0">
                  <a:moveTo>
                    <a:pt x="46" y="51"/>
                  </a:moveTo>
                  <a:lnTo>
                    <a:pt x="47" y="15"/>
                  </a:lnTo>
                  <a:lnTo>
                    <a:pt x="46" y="15"/>
                  </a:lnTo>
                  <a:lnTo>
                    <a:pt x="33" y="51"/>
                  </a:lnTo>
                  <a:lnTo>
                    <a:pt x="25" y="51"/>
                  </a:lnTo>
                  <a:lnTo>
                    <a:pt x="12" y="15"/>
                  </a:lnTo>
                  <a:lnTo>
                    <a:pt x="11" y="15"/>
                  </a:lnTo>
                  <a:lnTo>
                    <a:pt x="12" y="51"/>
                  </a:lnTo>
                  <a:lnTo>
                    <a:pt x="0" y="51"/>
                  </a:lnTo>
                  <a:lnTo>
                    <a:pt x="0" y="0"/>
                  </a:lnTo>
                  <a:lnTo>
                    <a:pt x="18" y="0"/>
                  </a:lnTo>
                  <a:lnTo>
                    <a:pt x="29" y="32"/>
                  </a:lnTo>
                  <a:lnTo>
                    <a:pt x="29" y="32"/>
                  </a:lnTo>
                  <a:lnTo>
                    <a:pt x="41" y="0"/>
                  </a:lnTo>
                  <a:lnTo>
                    <a:pt x="58" y="0"/>
                  </a:lnTo>
                  <a:lnTo>
                    <a:pt x="58" y="51"/>
                  </a:lnTo>
                  <a:lnTo>
                    <a:pt x="46" y="51"/>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3" name="Google Shape;43;p210"/>
            <p:cNvSpPr/>
            <p:nvPr/>
          </p:nvSpPr>
          <p:spPr>
            <a:xfrm>
              <a:off x="8903063" y="3207110"/>
              <a:ext cx="84600" cy="359400"/>
            </a:xfrm>
            <a:prstGeom prst="rect">
              <a:avLst/>
            </a:pr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4" name="Google Shape;44;p210"/>
            <p:cNvSpPr/>
            <p:nvPr/>
          </p:nvSpPr>
          <p:spPr>
            <a:xfrm>
              <a:off x="9043945" y="3200064"/>
              <a:ext cx="331076" cy="373341"/>
            </a:xfrm>
            <a:custGeom>
              <a:avLst/>
              <a:gdLst/>
              <a:ahLst/>
              <a:cxnLst/>
              <a:rect l="l" t="t" r="r" b="b"/>
              <a:pathLst>
                <a:path w="578" h="658" extrusionOk="0">
                  <a:moveTo>
                    <a:pt x="476" y="630"/>
                  </a:moveTo>
                  <a:cubicBezTo>
                    <a:pt x="435" y="649"/>
                    <a:pt x="389" y="658"/>
                    <a:pt x="336" y="658"/>
                  </a:cubicBezTo>
                  <a:cubicBezTo>
                    <a:pt x="287" y="658"/>
                    <a:pt x="243" y="650"/>
                    <a:pt x="202" y="634"/>
                  </a:cubicBezTo>
                  <a:cubicBezTo>
                    <a:pt x="161" y="618"/>
                    <a:pt x="126" y="596"/>
                    <a:pt x="96" y="567"/>
                  </a:cubicBezTo>
                  <a:cubicBezTo>
                    <a:pt x="66" y="537"/>
                    <a:pt x="42" y="503"/>
                    <a:pt x="25" y="462"/>
                  </a:cubicBezTo>
                  <a:cubicBezTo>
                    <a:pt x="8" y="422"/>
                    <a:pt x="0" y="377"/>
                    <a:pt x="0" y="328"/>
                  </a:cubicBezTo>
                  <a:cubicBezTo>
                    <a:pt x="0" y="278"/>
                    <a:pt x="8" y="233"/>
                    <a:pt x="26" y="192"/>
                  </a:cubicBezTo>
                  <a:cubicBezTo>
                    <a:pt x="43" y="152"/>
                    <a:pt x="67" y="117"/>
                    <a:pt x="97" y="89"/>
                  </a:cubicBezTo>
                  <a:cubicBezTo>
                    <a:pt x="128" y="60"/>
                    <a:pt x="164" y="38"/>
                    <a:pt x="205" y="23"/>
                  </a:cubicBezTo>
                  <a:cubicBezTo>
                    <a:pt x="246" y="8"/>
                    <a:pt x="291" y="0"/>
                    <a:pt x="338" y="0"/>
                  </a:cubicBezTo>
                  <a:cubicBezTo>
                    <a:pt x="382" y="0"/>
                    <a:pt x="426" y="8"/>
                    <a:pt x="468" y="23"/>
                  </a:cubicBezTo>
                  <a:cubicBezTo>
                    <a:pt x="511" y="39"/>
                    <a:pt x="546" y="62"/>
                    <a:pt x="572" y="92"/>
                  </a:cubicBezTo>
                  <a:lnTo>
                    <a:pt x="470" y="194"/>
                  </a:lnTo>
                  <a:cubicBezTo>
                    <a:pt x="456" y="175"/>
                    <a:pt x="437" y="160"/>
                    <a:pt x="414" y="151"/>
                  </a:cubicBezTo>
                  <a:cubicBezTo>
                    <a:pt x="391" y="141"/>
                    <a:pt x="368" y="137"/>
                    <a:pt x="344" y="137"/>
                  </a:cubicBezTo>
                  <a:cubicBezTo>
                    <a:pt x="317" y="137"/>
                    <a:pt x="293" y="141"/>
                    <a:pt x="271" y="151"/>
                  </a:cubicBezTo>
                  <a:cubicBezTo>
                    <a:pt x="249" y="161"/>
                    <a:pt x="230" y="174"/>
                    <a:pt x="214" y="191"/>
                  </a:cubicBezTo>
                  <a:cubicBezTo>
                    <a:pt x="198" y="208"/>
                    <a:pt x="186" y="229"/>
                    <a:pt x="177" y="252"/>
                  </a:cubicBezTo>
                  <a:cubicBezTo>
                    <a:pt x="168" y="275"/>
                    <a:pt x="164" y="300"/>
                    <a:pt x="164" y="328"/>
                  </a:cubicBezTo>
                  <a:cubicBezTo>
                    <a:pt x="164" y="356"/>
                    <a:pt x="168" y="382"/>
                    <a:pt x="177" y="406"/>
                  </a:cubicBezTo>
                  <a:cubicBezTo>
                    <a:pt x="186" y="429"/>
                    <a:pt x="198" y="449"/>
                    <a:pt x="213" y="466"/>
                  </a:cubicBezTo>
                  <a:cubicBezTo>
                    <a:pt x="229" y="483"/>
                    <a:pt x="248" y="496"/>
                    <a:pt x="269" y="505"/>
                  </a:cubicBezTo>
                  <a:cubicBezTo>
                    <a:pt x="291" y="515"/>
                    <a:pt x="315" y="519"/>
                    <a:pt x="341" y="519"/>
                  </a:cubicBezTo>
                  <a:cubicBezTo>
                    <a:pt x="371" y="519"/>
                    <a:pt x="397" y="514"/>
                    <a:pt x="419" y="502"/>
                  </a:cubicBezTo>
                  <a:cubicBezTo>
                    <a:pt x="442" y="490"/>
                    <a:pt x="460" y="475"/>
                    <a:pt x="473" y="456"/>
                  </a:cubicBezTo>
                  <a:lnTo>
                    <a:pt x="578" y="555"/>
                  </a:lnTo>
                  <a:cubicBezTo>
                    <a:pt x="551" y="586"/>
                    <a:pt x="516" y="612"/>
                    <a:pt x="476" y="630"/>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5" name="Google Shape;45;p210"/>
            <p:cNvSpPr/>
            <p:nvPr/>
          </p:nvSpPr>
          <p:spPr>
            <a:xfrm>
              <a:off x="5352833" y="3812904"/>
              <a:ext cx="338117" cy="352206"/>
            </a:xfrm>
            <a:custGeom>
              <a:avLst/>
              <a:gdLst/>
              <a:ahLst/>
              <a:cxnLst/>
              <a:rect l="l" t="t" r="r" b="b"/>
              <a:pathLst>
                <a:path w="583" h="625" extrusionOk="0">
                  <a:moveTo>
                    <a:pt x="426" y="311"/>
                  </a:moveTo>
                  <a:cubicBezTo>
                    <a:pt x="426" y="275"/>
                    <a:pt x="421" y="246"/>
                    <a:pt x="409" y="223"/>
                  </a:cubicBezTo>
                  <a:cubicBezTo>
                    <a:pt x="398" y="200"/>
                    <a:pt x="383" y="181"/>
                    <a:pt x="363" y="167"/>
                  </a:cubicBezTo>
                  <a:cubicBezTo>
                    <a:pt x="344" y="153"/>
                    <a:pt x="323" y="144"/>
                    <a:pt x="298" y="138"/>
                  </a:cubicBezTo>
                  <a:cubicBezTo>
                    <a:pt x="274" y="132"/>
                    <a:pt x="249" y="129"/>
                    <a:pt x="223" y="129"/>
                  </a:cubicBezTo>
                  <a:lnTo>
                    <a:pt x="148" y="129"/>
                  </a:lnTo>
                  <a:lnTo>
                    <a:pt x="148" y="494"/>
                  </a:lnTo>
                  <a:lnTo>
                    <a:pt x="219" y="494"/>
                  </a:lnTo>
                  <a:cubicBezTo>
                    <a:pt x="246" y="494"/>
                    <a:pt x="272" y="491"/>
                    <a:pt x="297" y="485"/>
                  </a:cubicBezTo>
                  <a:cubicBezTo>
                    <a:pt x="322" y="479"/>
                    <a:pt x="344" y="468"/>
                    <a:pt x="363" y="454"/>
                  </a:cubicBezTo>
                  <a:cubicBezTo>
                    <a:pt x="383" y="440"/>
                    <a:pt x="398" y="421"/>
                    <a:pt x="409" y="398"/>
                  </a:cubicBezTo>
                  <a:cubicBezTo>
                    <a:pt x="421" y="374"/>
                    <a:pt x="426" y="345"/>
                    <a:pt x="426" y="311"/>
                  </a:cubicBezTo>
                  <a:close/>
                  <a:moveTo>
                    <a:pt x="583" y="311"/>
                  </a:moveTo>
                  <a:cubicBezTo>
                    <a:pt x="583" y="365"/>
                    <a:pt x="573" y="412"/>
                    <a:pt x="553" y="452"/>
                  </a:cubicBezTo>
                  <a:cubicBezTo>
                    <a:pt x="533" y="492"/>
                    <a:pt x="506" y="524"/>
                    <a:pt x="473" y="550"/>
                  </a:cubicBezTo>
                  <a:cubicBezTo>
                    <a:pt x="440" y="576"/>
                    <a:pt x="402" y="594"/>
                    <a:pt x="360" y="606"/>
                  </a:cubicBezTo>
                  <a:cubicBezTo>
                    <a:pt x="319" y="619"/>
                    <a:pt x="276" y="625"/>
                    <a:pt x="233" y="625"/>
                  </a:cubicBezTo>
                  <a:lnTo>
                    <a:pt x="0" y="625"/>
                  </a:lnTo>
                  <a:lnTo>
                    <a:pt x="0" y="0"/>
                  </a:lnTo>
                  <a:lnTo>
                    <a:pt x="226" y="0"/>
                  </a:lnTo>
                  <a:cubicBezTo>
                    <a:pt x="270" y="0"/>
                    <a:pt x="314" y="5"/>
                    <a:pt x="357" y="16"/>
                  </a:cubicBezTo>
                  <a:cubicBezTo>
                    <a:pt x="400" y="26"/>
                    <a:pt x="438" y="43"/>
                    <a:pt x="471" y="67"/>
                  </a:cubicBezTo>
                  <a:cubicBezTo>
                    <a:pt x="505" y="90"/>
                    <a:pt x="532" y="122"/>
                    <a:pt x="553" y="162"/>
                  </a:cubicBezTo>
                  <a:cubicBezTo>
                    <a:pt x="573" y="202"/>
                    <a:pt x="583" y="252"/>
                    <a:pt x="583" y="311"/>
                  </a:cubicBezTo>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6" name="Google Shape;46;p210"/>
            <p:cNvSpPr/>
            <p:nvPr/>
          </p:nvSpPr>
          <p:spPr>
            <a:xfrm>
              <a:off x="5747303"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7" name="Google Shape;47;p210"/>
            <p:cNvSpPr/>
            <p:nvPr/>
          </p:nvSpPr>
          <p:spPr>
            <a:xfrm>
              <a:off x="6007937" y="3812904"/>
              <a:ext cx="359252" cy="352206"/>
            </a:xfrm>
            <a:custGeom>
              <a:avLst/>
              <a:gdLst/>
              <a:ahLst/>
              <a:cxnLst/>
              <a:rect l="l" t="t" r="r" b="b"/>
              <a:pathLst>
                <a:path w="51" h="50" extrusionOk="0">
                  <a:moveTo>
                    <a:pt x="32" y="50"/>
                  </a:moveTo>
                  <a:lnTo>
                    <a:pt x="19" y="50"/>
                  </a:lnTo>
                  <a:lnTo>
                    <a:pt x="0" y="0"/>
                  </a:lnTo>
                  <a:lnTo>
                    <a:pt x="14" y="0"/>
                  </a:lnTo>
                  <a:lnTo>
                    <a:pt x="26" y="36"/>
                  </a:lnTo>
                  <a:lnTo>
                    <a:pt x="26" y="36"/>
                  </a:lnTo>
                  <a:lnTo>
                    <a:pt x="38" y="0"/>
                  </a:lnTo>
                  <a:lnTo>
                    <a:pt x="51" y="0"/>
                  </a:lnTo>
                  <a:lnTo>
                    <a:pt x="32"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8" name="Google Shape;48;p210"/>
            <p:cNvSpPr/>
            <p:nvPr/>
          </p:nvSpPr>
          <p:spPr>
            <a:xfrm>
              <a:off x="6395361" y="3812904"/>
              <a:ext cx="253588" cy="352206"/>
            </a:xfrm>
            <a:custGeom>
              <a:avLst/>
              <a:gdLst/>
              <a:ahLst/>
              <a:cxnLst/>
              <a:rect l="l" t="t" r="r" b="b"/>
              <a:pathLst>
                <a:path w="36" h="50" extrusionOk="0">
                  <a:moveTo>
                    <a:pt x="0" y="50"/>
                  </a:moveTo>
                  <a:lnTo>
                    <a:pt x="0" y="0"/>
                  </a:lnTo>
                  <a:lnTo>
                    <a:pt x="35" y="0"/>
                  </a:lnTo>
                  <a:lnTo>
                    <a:pt x="35" y="10"/>
                  </a:lnTo>
                  <a:lnTo>
                    <a:pt x="12" y="10"/>
                  </a:lnTo>
                  <a:lnTo>
                    <a:pt x="12" y="20"/>
                  </a:lnTo>
                  <a:lnTo>
                    <a:pt x="33" y="20"/>
                  </a:lnTo>
                  <a:lnTo>
                    <a:pt x="33" y="29"/>
                  </a:lnTo>
                  <a:lnTo>
                    <a:pt x="12" y="29"/>
                  </a:lnTo>
                  <a:lnTo>
                    <a:pt x="12" y="40"/>
                  </a:lnTo>
                  <a:lnTo>
                    <a:pt x="36" y="40"/>
                  </a:lnTo>
                  <a:lnTo>
                    <a:pt x="36"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49" name="Google Shape;49;p210"/>
            <p:cNvSpPr/>
            <p:nvPr/>
          </p:nvSpPr>
          <p:spPr>
            <a:xfrm>
              <a:off x="6705302" y="3812904"/>
              <a:ext cx="225411" cy="352206"/>
            </a:xfrm>
            <a:custGeom>
              <a:avLst/>
              <a:gdLst/>
              <a:ahLst/>
              <a:cxnLst/>
              <a:rect l="l" t="t" r="r" b="b"/>
              <a:pathLst>
                <a:path w="32" h="50" extrusionOk="0">
                  <a:moveTo>
                    <a:pt x="0" y="50"/>
                  </a:moveTo>
                  <a:lnTo>
                    <a:pt x="0" y="0"/>
                  </a:lnTo>
                  <a:lnTo>
                    <a:pt x="12" y="0"/>
                  </a:lnTo>
                  <a:lnTo>
                    <a:pt x="12" y="40"/>
                  </a:lnTo>
                  <a:lnTo>
                    <a:pt x="32" y="40"/>
                  </a:lnTo>
                  <a:lnTo>
                    <a:pt x="32"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0" name="Google Shape;50;p210"/>
            <p:cNvSpPr/>
            <p:nvPr/>
          </p:nvSpPr>
          <p:spPr>
            <a:xfrm>
              <a:off x="6937759" y="3798816"/>
              <a:ext cx="387428" cy="380383"/>
            </a:xfrm>
            <a:custGeom>
              <a:avLst/>
              <a:gdLst/>
              <a:ahLst/>
              <a:cxnLst/>
              <a:rect l="l" t="t" r="r" b="b"/>
              <a:pathLst>
                <a:path w="680" h="658" extrusionOk="0">
                  <a:moveTo>
                    <a:pt x="518" y="327"/>
                  </a:moveTo>
                  <a:cubicBezTo>
                    <a:pt x="518" y="300"/>
                    <a:pt x="514" y="274"/>
                    <a:pt x="505" y="251"/>
                  </a:cubicBezTo>
                  <a:cubicBezTo>
                    <a:pt x="496" y="227"/>
                    <a:pt x="484" y="207"/>
                    <a:pt x="469" y="190"/>
                  </a:cubicBezTo>
                  <a:cubicBezTo>
                    <a:pt x="453" y="174"/>
                    <a:pt x="434" y="160"/>
                    <a:pt x="412" y="151"/>
                  </a:cubicBezTo>
                  <a:cubicBezTo>
                    <a:pt x="390" y="141"/>
                    <a:pt x="366" y="136"/>
                    <a:pt x="339" y="136"/>
                  </a:cubicBezTo>
                  <a:cubicBezTo>
                    <a:pt x="313" y="136"/>
                    <a:pt x="289" y="141"/>
                    <a:pt x="267" y="151"/>
                  </a:cubicBezTo>
                  <a:cubicBezTo>
                    <a:pt x="245" y="160"/>
                    <a:pt x="226" y="174"/>
                    <a:pt x="211" y="190"/>
                  </a:cubicBezTo>
                  <a:cubicBezTo>
                    <a:pt x="195" y="207"/>
                    <a:pt x="182" y="227"/>
                    <a:pt x="174" y="251"/>
                  </a:cubicBezTo>
                  <a:cubicBezTo>
                    <a:pt x="165" y="274"/>
                    <a:pt x="161" y="300"/>
                    <a:pt x="161" y="327"/>
                  </a:cubicBezTo>
                  <a:cubicBezTo>
                    <a:pt x="161" y="355"/>
                    <a:pt x="166" y="381"/>
                    <a:pt x="174" y="405"/>
                  </a:cubicBezTo>
                  <a:cubicBezTo>
                    <a:pt x="183" y="429"/>
                    <a:pt x="195" y="449"/>
                    <a:pt x="211" y="466"/>
                  </a:cubicBezTo>
                  <a:cubicBezTo>
                    <a:pt x="227" y="483"/>
                    <a:pt x="245" y="496"/>
                    <a:pt x="267" y="506"/>
                  </a:cubicBezTo>
                  <a:cubicBezTo>
                    <a:pt x="289" y="516"/>
                    <a:pt x="313" y="521"/>
                    <a:pt x="339" y="521"/>
                  </a:cubicBezTo>
                  <a:cubicBezTo>
                    <a:pt x="366" y="521"/>
                    <a:pt x="390" y="516"/>
                    <a:pt x="412" y="506"/>
                  </a:cubicBezTo>
                  <a:cubicBezTo>
                    <a:pt x="433" y="496"/>
                    <a:pt x="452" y="483"/>
                    <a:pt x="468" y="466"/>
                  </a:cubicBezTo>
                  <a:cubicBezTo>
                    <a:pt x="484" y="449"/>
                    <a:pt x="496" y="429"/>
                    <a:pt x="505" y="405"/>
                  </a:cubicBezTo>
                  <a:cubicBezTo>
                    <a:pt x="514" y="381"/>
                    <a:pt x="518" y="355"/>
                    <a:pt x="518" y="327"/>
                  </a:cubicBezTo>
                  <a:close/>
                  <a:moveTo>
                    <a:pt x="680" y="327"/>
                  </a:moveTo>
                  <a:cubicBezTo>
                    <a:pt x="680" y="376"/>
                    <a:pt x="671" y="421"/>
                    <a:pt x="654" y="462"/>
                  </a:cubicBezTo>
                  <a:cubicBezTo>
                    <a:pt x="637" y="503"/>
                    <a:pt x="613" y="538"/>
                    <a:pt x="583" y="567"/>
                  </a:cubicBezTo>
                  <a:cubicBezTo>
                    <a:pt x="553" y="596"/>
                    <a:pt x="517" y="619"/>
                    <a:pt x="475" y="634"/>
                  </a:cubicBezTo>
                  <a:cubicBezTo>
                    <a:pt x="433" y="650"/>
                    <a:pt x="388" y="658"/>
                    <a:pt x="339" y="658"/>
                  </a:cubicBezTo>
                  <a:cubicBezTo>
                    <a:pt x="291" y="658"/>
                    <a:pt x="245" y="650"/>
                    <a:pt x="204" y="634"/>
                  </a:cubicBezTo>
                  <a:cubicBezTo>
                    <a:pt x="162" y="619"/>
                    <a:pt x="127" y="596"/>
                    <a:pt x="96" y="567"/>
                  </a:cubicBezTo>
                  <a:cubicBezTo>
                    <a:pt x="66" y="538"/>
                    <a:pt x="42" y="503"/>
                    <a:pt x="25" y="462"/>
                  </a:cubicBezTo>
                  <a:cubicBezTo>
                    <a:pt x="8" y="421"/>
                    <a:pt x="0" y="376"/>
                    <a:pt x="0" y="327"/>
                  </a:cubicBezTo>
                  <a:cubicBezTo>
                    <a:pt x="0" y="277"/>
                    <a:pt x="8" y="232"/>
                    <a:pt x="25" y="191"/>
                  </a:cubicBezTo>
                  <a:cubicBezTo>
                    <a:pt x="42" y="151"/>
                    <a:pt x="66" y="117"/>
                    <a:pt x="96" y="89"/>
                  </a:cubicBezTo>
                  <a:cubicBezTo>
                    <a:pt x="127" y="60"/>
                    <a:pt x="162" y="39"/>
                    <a:pt x="204" y="23"/>
                  </a:cubicBezTo>
                  <a:cubicBezTo>
                    <a:pt x="245" y="8"/>
                    <a:pt x="291" y="0"/>
                    <a:pt x="339" y="0"/>
                  </a:cubicBezTo>
                  <a:cubicBezTo>
                    <a:pt x="388" y="0"/>
                    <a:pt x="433" y="8"/>
                    <a:pt x="475" y="23"/>
                  </a:cubicBezTo>
                  <a:cubicBezTo>
                    <a:pt x="517" y="39"/>
                    <a:pt x="553" y="60"/>
                    <a:pt x="583" y="89"/>
                  </a:cubicBezTo>
                  <a:cubicBezTo>
                    <a:pt x="613" y="117"/>
                    <a:pt x="637" y="151"/>
                    <a:pt x="654" y="191"/>
                  </a:cubicBezTo>
                  <a:cubicBezTo>
                    <a:pt x="671" y="232"/>
                    <a:pt x="680" y="277"/>
                    <a:pt x="680" y="327"/>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1" name="Google Shape;51;p210"/>
            <p:cNvSpPr/>
            <p:nvPr/>
          </p:nvSpPr>
          <p:spPr>
            <a:xfrm>
              <a:off x="7381536" y="3812904"/>
              <a:ext cx="274722" cy="352206"/>
            </a:xfrm>
            <a:custGeom>
              <a:avLst/>
              <a:gdLst/>
              <a:ahLst/>
              <a:cxnLst/>
              <a:rect l="l" t="t" r="r" b="b"/>
              <a:pathLst>
                <a:path w="474" h="625" extrusionOk="0">
                  <a:moveTo>
                    <a:pt x="323" y="193"/>
                  </a:moveTo>
                  <a:cubicBezTo>
                    <a:pt x="323" y="179"/>
                    <a:pt x="320" y="166"/>
                    <a:pt x="314" y="157"/>
                  </a:cubicBezTo>
                  <a:cubicBezTo>
                    <a:pt x="309" y="148"/>
                    <a:pt x="301" y="140"/>
                    <a:pt x="291" y="135"/>
                  </a:cubicBezTo>
                  <a:cubicBezTo>
                    <a:pt x="281" y="130"/>
                    <a:pt x="269" y="126"/>
                    <a:pt x="257" y="124"/>
                  </a:cubicBezTo>
                  <a:cubicBezTo>
                    <a:pt x="244" y="123"/>
                    <a:pt x="231" y="122"/>
                    <a:pt x="217" y="122"/>
                  </a:cubicBezTo>
                  <a:lnTo>
                    <a:pt x="151" y="122"/>
                  </a:lnTo>
                  <a:lnTo>
                    <a:pt x="151" y="269"/>
                  </a:lnTo>
                  <a:lnTo>
                    <a:pt x="215" y="269"/>
                  </a:lnTo>
                  <a:cubicBezTo>
                    <a:pt x="229" y="269"/>
                    <a:pt x="242" y="268"/>
                    <a:pt x="255" y="266"/>
                  </a:cubicBezTo>
                  <a:cubicBezTo>
                    <a:pt x="268" y="263"/>
                    <a:pt x="280" y="259"/>
                    <a:pt x="290" y="253"/>
                  </a:cubicBezTo>
                  <a:cubicBezTo>
                    <a:pt x="300" y="247"/>
                    <a:pt x="309" y="240"/>
                    <a:pt x="314" y="230"/>
                  </a:cubicBezTo>
                  <a:cubicBezTo>
                    <a:pt x="320" y="220"/>
                    <a:pt x="323" y="208"/>
                    <a:pt x="323" y="193"/>
                  </a:cubicBezTo>
                  <a:close/>
                  <a:moveTo>
                    <a:pt x="474" y="192"/>
                  </a:moveTo>
                  <a:cubicBezTo>
                    <a:pt x="474" y="229"/>
                    <a:pt x="467" y="260"/>
                    <a:pt x="454" y="285"/>
                  </a:cubicBezTo>
                  <a:cubicBezTo>
                    <a:pt x="440" y="310"/>
                    <a:pt x="422" y="330"/>
                    <a:pt x="399" y="345"/>
                  </a:cubicBezTo>
                  <a:cubicBezTo>
                    <a:pt x="376" y="360"/>
                    <a:pt x="350" y="371"/>
                    <a:pt x="320" y="378"/>
                  </a:cubicBezTo>
                  <a:cubicBezTo>
                    <a:pt x="290" y="386"/>
                    <a:pt x="259" y="389"/>
                    <a:pt x="226" y="389"/>
                  </a:cubicBezTo>
                  <a:lnTo>
                    <a:pt x="151" y="389"/>
                  </a:lnTo>
                  <a:lnTo>
                    <a:pt x="151" y="625"/>
                  </a:lnTo>
                  <a:lnTo>
                    <a:pt x="0" y="625"/>
                  </a:lnTo>
                  <a:lnTo>
                    <a:pt x="0" y="0"/>
                  </a:lnTo>
                  <a:lnTo>
                    <a:pt x="230" y="0"/>
                  </a:lnTo>
                  <a:cubicBezTo>
                    <a:pt x="264" y="0"/>
                    <a:pt x="296" y="3"/>
                    <a:pt x="325" y="10"/>
                  </a:cubicBezTo>
                  <a:cubicBezTo>
                    <a:pt x="355" y="17"/>
                    <a:pt x="381" y="28"/>
                    <a:pt x="403" y="43"/>
                  </a:cubicBezTo>
                  <a:cubicBezTo>
                    <a:pt x="425" y="58"/>
                    <a:pt x="442" y="78"/>
                    <a:pt x="455" y="102"/>
                  </a:cubicBezTo>
                  <a:cubicBezTo>
                    <a:pt x="468" y="126"/>
                    <a:pt x="474" y="157"/>
                    <a:pt x="474" y="192"/>
                  </a:cubicBez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2" name="Google Shape;52;p210"/>
            <p:cNvSpPr/>
            <p:nvPr/>
          </p:nvSpPr>
          <p:spPr>
            <a:xfrm>
              <a:off x="7705565" y="3812904"/>
              <a:ext cx="408558" cy="352206"/>
            </a:xfrm>
            <a:custGeom>
              <a:avLst/>
              <a:gdLst/>
              <a:ahLst/>
              <a:cxnLst/>
              <a:rect l="l" t="t" r="r" b="b"/>
              <a:pathLst>
                <a:path w="58" h="50" extrusionOk="0">
                  <a:moveTo>
                    <a:pt x="46" y="50"/>
                  </a:moveTo>
                  <a:lnTo>
                    <a:pt x="47" y="15"/>
                  </a:lnTo>
                  <a:lnTo>
                    <a:pt x="46" y="15"/>
                  </a:lnTo>
                  <a:lnTo>
                    <a:pt x="33" y="50"/>
                  </a:lnTo>
                  <a:lnTo>
                    <a:pt x="25" y="50"/>
                  </a:lnTo>
                  <a:lnTo>
                    <a:pt x="12" y="15"/>
                  </a:lnTo>
                  <a:lnTo>
                    <a:pt x="12" y="15"/>
                  </a:lnTo>
                  <a:lnTo>
                    <a:pt x="12" y="50"/>
                  </a:lnTo>
                  <a:lnTo>
                    <a:pt x="0" y="50"/>
                  </a:lnTo>
                  <a:lnTo>
                    <a:pt x="0" y="0"/>
                  </a:lnTo>
                  <a:lnTo>
                    <a:pt x="18" y="0"/>
                  </a:lnTo>
                  <a:lnTo>
                    <a:pt x="29" y="32"/>
                  </a:lnTo>
                  <a:lnTo>
                    <a:pt x="30" y="32"/>
                  </a:lnTo>
                  <a:lnTo>
                    <a:pt x="41" y="0"/>
                  </a:lnTo>
                  <a:lnTo>
                    <a:pt x="58" y="0"/>
                  </a:lnTo>
                  <a:lnTo>
                    <a:pt x="58" y="50"/>
                  </a:lnTo>
                  <a:lnTo>
                    <a:pt x="46"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3" name="Google Shape;53;p210"/>
            <p:cNvSpPr/>
            <p:nvPr/>
          </p:nvSpPr>
          <p:spPr>
            <a:xfrm>
              <a:off x="8191610" y="3812904"/>
              <a:ext cx="246546" cy="352206"/>
            </a:xfrm>
            <a:custGeom>
              <a:avLst/>
              <a:gdLst/>
              <a:ahLst/>
              <a:cxnLst/>
              <a:rect l="l" t="t" r="r" b="b"/>
              <a:pathLst>
                <a:path w="35" h="50" extrusionOk="0">
                  <a:moveTo>
                    <a:pt x="0" y="50"/>
                  </a:moveTo>
                  <a:lnTo>
                    <a:pt x="0" y="0"/>
                  </a:lnTo>
                  <a:lnTo>
                    <a:pt x="34" y="0"/>
                  </a:lnTo>
                  <a:lnTo>
                    <a:pt x="34" y="10"/>
                  </a:lnTo>
                  <a:lnTo>
                    <a:pt x="12" y="10"/>
                  </a:lnTo>
                  <a:lnTo>
                    <a:pt x="12" y="20"/>
                  </a:lnTo>
                  <a:lnTo>
                    <a:pt x="33" y="20"/>
                  </a:lnTo>
                  <a:lnTo>
                    <a:pt x="33" y="29"/>
                  </a:lnTo>
                  <a:lnTo>
                    <a:pt x="12" y="29"/>
                  </a:lnTo>
                  <a:lnTo>
                    <a:pt x="12" y="40"/>
                  </a:lnTo>
                  <a:lnTo>
                    <a:pt x="35" y="40"/>
                  </a:lnTo>
                  <a:lnTo>
                    <a:pt x="35" y="50"/>
                  </a:lnTo>
                  <a:lnTo>
                    <a:pt x="0"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4" name="Google Shape;54;p210"/>
            <p:cNvSpPr/>
            <p:nvPr/>
          </p:nvSpPr>
          <p:spPr>
            <a:xfrm>
              <a:off x="8494505" y="3812904"/>
              <a:ext cx="331075" cy="352206"/>
            </a:xfrm>
            <a:custGeom>
              <a:avLst/>
              <a:gdLst/>
              <a:ahLst/>
              <a:cxnLst/>
              <a:rect l="l" t="t" r="r" b="b"/>
              <a:pathLst>
                <a:path w="47" h="50" extrusionOk="0">
                  <a:moveTo>
                    <a:pt x="33" y="50"/>
                  </a:moveTo>
                  <a:lnTo>
                    <a:pt x="12" y="17"/>
                  </a:lnTo>
                  <a:lnTo>
                    <a:pt x="12" y="17"/>
                  </a:lnTo>
                  <a:lnTo>
                    <a:pt x="12" y="50"/>
                  </a:lnTo>
                  <a:lnTo>
                    <a:pt x="0" y="50"/>
                  </a:lnTo>
                  <a:lnTo>
                    <a:pt x="0" y="0"/>
                  </a:lnTo>
                  <a:lnTo>
                    <a:pt x="14" y="0"/>
                  </a:lnTo>
                  <a:lnTo>
                    <a:pt x="35" y="33"/>
                  </a:lnTo>
                  <a:lnTo>
                    <a:pt x="35" y="33"/>
                  </a:lnTo>
                  <a:lnTo>
                    <a:pt x="35" y="0"/>
                  </a:lnTo>
                  <a:lnTo>
                    <a:pt x="47" y="0"/>
                  </a:lnTo>
                  <a:lnTo>
                    <a:pt x="47" y="50"/>
                  </a:lnTo>
                  <a:lnTo>
                    <a:pt x="33" y="5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sp>
          <p:nvSpPr>
            <p:cNvPr id="55" name="Google Shape;55;p210"/>
            <p:cNvSpPr/>
            <p:nvPr/>
          </p:nvSpPr>
          <p:spPr>
            <a:xfrm>
              <a:off x="8860798" y="3812904"/>
              <a:ext cx="288811" cy="352206"/>
            </a:xfrm>
            <a:custGeom>
              <a:avLst/>
              <a:gdLst/>
              <a:ahLst/>
              <a:cxnLst/>
              <a:rect l="l" t="t" r="r" b="b"/>
              <a:pathLst>
                <a:path w="41" h="50" extrusionOk="0">
                  <a:moveTo>
                    <a:pt x="27" y="10"/>
                  </a:moveTo>
                  <a:lnTo>
                    <a:pt x="27" y="50"/>
                  </a:lnTo>
                  <a:lnTo>
                    <a:pt x="14" y="50"/>
                  </a:lnTo>
                  <a:lnTo>
                    <a:pt x="14" y="10"/>
                  </a:lnTo>
                  <a:lnTo>
                    <a:pt x="0" y="10"/>
                  </a:lnTo>
                  <a:lnTo>
                    <a:pt x="0" y="0"/>
                  </a:lnTo>
                  <a:lnTo>
                    <a:pt x="41" y="0"/>
                  </a:lnTo>
                  <a:lnTo>
                    <a:pt x="41" y="10"/>
                  </a:lnTo>
                  <a:lnTo>
                    <a:pt x="27" y="10"/>
                  </a:lnTo>
                  <a:close/>
                </a:path>
              </a:pathLst>
            </a:custGeom>
            <a:solidFill>
              <a:srgbClr val="1C385F"/>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accent1"/>
                </a:solidFill>
                <a:latin typeface="Arial"/>
                <a:ea typeface="Arial"/>
                <a:cs typeface="Arial"/>
                <a:sym typeface="Arial"/>
              </a:endParaRPr>
            </a:p>
          </p:txBody>
        </p:sp>
      </p:grpSp>
    </p:spTree>
    <p:extLst>
      <p:ext uri="{BB962C8B-B14F-4D97-AF65-F5344CB8AC3E}">
        <p14:creationId xmlns:p14="http://schemas.microsoft.com/office/powerpoint/2010/main" val="109662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5_Custom Layout" userDrawn="1">
  <p:cSld name="16_Custom Layout">
    <p:spTree>
      <p:nvGrpSpPr>
        <p:cNvPr id="1" name="Shape 13"/>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2AC3D6B-B513-2412-908D-DD0AB591962B}"/>
              </a:ext>
            </a:extLst>
          </p:cNvPr>
          <p:cNvGraphicFramePr>
            <a:graphicFrameLocks noChangeAspect="1"/>
          </p:cNvGraphicFramePr>
          <p:nvPr userDrawn="1">
            <p:custDataLst>
              <p:tags r:id="rId1"/>
            </p:custDataLst>
            <p:extLst>
              <p:ext uri="{D42A27DB-BD31-4B8C-83A1-F6EECF244321}">
                <p14:modId xmlns:p14="http://schemas.microsoft.com/office/powerpoint/2010/main" val="1336360882"/>
              </p:ext>
            </p:extLst>
          </p:nvPr>
        </p:nvGraphicFramePr>
        <p:xfrm>
          <a:off x="2120" y="2120"/>
          <a:ext cx="2117" cy="2117"/>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3" name="think-cell data - do not delete" hidden="1">
                        <a:extLst>
                          <a:ext uri="{FF2B5EF4-FFF2-40B4-BE49-F238E27FC236}">
                            <a16:creationId xmlns:a16="http://schemas.microsoft.com/office/drawing/2014/main" id="{F2AC3D6B-B513-2412-908D-DD0AB591962B}"/>
                          </a:ext>
                        </a:extLst>
                      </p:cNvPr>
                      <p:cNvPicPr/>
                      <p:nvPr/>
                    </p:nvPicPr>
                    <p:blipFill>
                      <a:blip r:embed="rId4"/>
                      <a:stretch>
                        <a:fillRect/>
                      </a:stretch>
                    </p:blipFill>
                    <p:spPr>
                      <a:xfrm>
                        <a:off x="2120" y="2120"/>
                        <a:ext cx="2117" cy="2117"/>
                      </a:xfrm>
                      <a:prstGeom prst="rect">
                        <a:avLst/>
                      </a:prstGeom>
                    </p:spPr>
                  </p:pic>
                </p:oleObj>
              </mc:Fallback>
            </mc:AlternateContent>
          </a:graphicData>
        </a:graphic>
      </p:graphicFrame>
      <p:sp>
        <p:nvSpPr>
          <p:cNvPr id="14" name="Google Shape;14;p16"/>
          <p:cNvSpPr txBox="1">
            <a:spLocks noGrp="1"/>
          </p:cNvSpPr>
          <p:nvPr>
            <p:ph type="title"/>
          </p:nvPr>
        </p:nvSpPr>
        <p:spPr>
          <a:xfrm>
            <a:off x="342905" y="166677"/>
            <a:ext cx="10637977" cy="6656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rgbClr val="1C385F"/>
              </a:buClr>
              <a:buSzPts val="2100"/>
              <a:buFont typeface="Arial"/>
              <a:buNone/>
              <a:defRPr sz="2800" b="1">
                <a:solidFill>
                  <a:schemeClr val="accen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lang="en-IN"/>
          </a:p>
        </p:txBody>
      </p:sp>
      <p:cxnSp>
        <p:nvCxnSpPr>
          <p:cNvPr id="25" name="Google Shape;25;p16"/>
          <p:cNvCxnSpPr/>
          <p:nvPr/>
        </p:nvCxnSpPr>
        <p:spPr>
          <a:xfrm rot="10800000">
            <a:off x="457100" y="876700"/>
            <a:ext cx="11360000" cy="0"/>
          </a:xfrm>
          <a:prstGeom prst="straightConnector1">
            <a:avLst/>
          </a:prstGeom>
          <a:noFill/>
          <a:ln w="19050" cap="flat" cmpd="sng">
            <a:solidFill>
              <a:schemeClr val="accent2"/>
            </a:solidFill>
            <a:prstDash val="solid"/>
            <a:round/>
            <a:headEnd type="none" w="sm" len="sm"/>
            <a:tailEnd type="none" w="sm" len="sm"/>
          </a:ln>
        </p:spPr>
      </p:cxnSp>
      <p:sp>
        <p:nvSpPr>
          <p:cNvPr id="4" name="Picture Placeholder 3">
            <a:extLst>
              <a:ext uri="{FF2B5EF4-FFF2-40B4-BE49-F238E27FC236}">
                <a16:creationId xmlns:a16="http://schemas.microsoft.com/office/drawing/2014/main" id="{2FF8FD39-8C41-6F69-809A-EFEE0447749B}"/>
              </a:ext>
            </a:extLst>
          </p:cNvPr>
          <p:cNvSpPr>
            <a:spLocks noGrp="1"/>
          </p:cNvSpPr>
          <p:nvPr>
            <p:ph type="pic" sz="quarter" idx="13"/>
          </p:nvPr>
        </p:nvSpPr>
        <p:spPr>
          <a:xfrm>
            <a:off x="1188797" y="1597121"/>
            <a:ext cx="1219200" cy="1219200"/>
          </a:xfrm>
          <a:prstGeom prst="ellipse">
            <a:avLst/>
          </a:prstGeom>
        </p:spPr>
        <p:txBody>
          <a:bodyPr/>
          <a:lstStyle/>
          <a:p>
            <a:endParaRPr lang="en-US"/>
          </a:p>
        </p:txBody>
      </p:sp>
      <p:grpSp>
        <p:nvGrpSpPr>
          <p:cNvPr id="2" name="Google Shape;68;p1">
            <a:extLst>
              <a:ext uri="{FF2B5EF4-FFF2-40B4-BE49-F238E27FC236}">
                <a16:creationId xmlns:a16="http://schemas.microsoft.com/office/drawing/2014/main" id="{3E305EB2-D1AA-CD81-1EA3-7C76D9B9AE9B}"/>
              </a:ext>
            </a:extLst>
          </p:cNvPr>
          <p:cNvGrpSpPr>
            <a:grpSpLocks noChangeAspect="1"/>
          </p:cNvGrpSpPr>
          <p:nvPr userDrawn="1"/>
        </p:nvGrpSpPr>
        <p:grpSpPr>
          <a:xfrm>
            <a:off x="11093140" y="205252"/>
            <a:ext cx="631813" cy="487680"/>
            <a:chOff x="2816956" y="2559051"/>
            <a:chExt cx="2254122" cy="1739902"/>
          </a:xfrm>
        </p:grpSpPr>
        <p:sp>
          <p:nvSpPr>
            <p:cNvPr id="5" name="Google Shape;69;p1">
              <a:extLst>
                <a:ext uri="{FF2B5EF4-FFF2-40B4-BE49-F238E27FC236}">
                  <a16:creationId xmlns:a16="http://schemas.microsoft.com/office/drawing/2014/main" id="{D775A7BC-C487-2960-3EF6-BDDDF68A1351}"/>
                </a:ext>
              </a:extLst>
            </p:cNvPr>
            <p:cNvSpPr/>
            <p:nvPr/>
          </p:nvSpPr>
          <p:spPr>
            <a:xfrm>
              <a:off x="3408663" y="3256417"/>
              <a:ext cx="1007313" cy="352206"/>
            </a:xfrm>
            <a:custGeom>
              <a:avLst/>
              <a:gdLst/>
              <a:ahLst/>
              <a:cxnLst/>
              <a:rect l="l" t="t" r="r" b="b"/>
              <a:pathLst>
                <a:path w="143" h="50" extrusionOk="0">
                  <a:moveTo>
                    <a:pt x="0" y="50"/>
                  </a:moveTo>
                  <a:lnTo>
                    <a:pt x="113" y="50"/>
                  </a:lnTo>
                  <a:lnTo>
                    <a:pt x="143" y="0"/>
                  </a:lnTo>
                  <a:lnTo>
                    <a:pt x="29" y="0"/>
                  </a:lnTo>
                  <a:lnTo>
                    <a:pt x="0" y="5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6" name="Google Shape;70;p1">
              <a:extLst>
                <a:ext uri="{FF2B5EF4-FFF2-40B4-BE49-F238E27FC236}">
                  <a16:creationId xmlns:a16="http://schemas.microsoft.com/office/drawing/2014/main" id="{412D8923-30DD-D103-91D4-E23506885586}"/>
                </a:ext>
              </a:extLst>
            </p:cNvPr>
            <p:cNvSpPr/>
            <p:nvPr/>
          </p:nvSpPr>
          <p:spPr>
            <a:xfrm>
              <a:off x="3007150" y="3953787"/>
              <a:ext cx="718502" cy="345164"/>
            </a:xfrm>
            <a:custGeom>
              <a:avLst/>
              <a:gdLst/>
              <a:ahLst/>
              <a:cxnLst/>
              <a:rect l="l" t="t" r="r" b="b"/>
              <a:pathLst>
                <a:path w="102" h="49" extrusionOk="0">
                  <a:moveTo>
                    <a:pt x="102" y="0"/>
                  </a:moveTo>
                  <a:lnTo>
                    <a:pt x="28" y="0"/>
                  </a:lnTo>
                  <a:lnTo>
                    <a:pt x="0" y="49"/>
                  </a:lnTo>
                  <a:lnTo>
                    <a:pt x="74" y="49"/>
                  </a:lnTo>
                  <a:lnTo>
                    <a:pt x="102" y="0"/>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7" name="Google Shape;71;p1">
              <a:extLst>
                <a:ext uri="{FF2B5EF4-FFF2-40B4-BE49-F238E27FC236}">
                  <a16:creationId xmlns:a16="http://schemas.microsoft.com/office/drawing/2014/main" id="{8D18DC75-755F-6083-36D4-7A1191742CEE}"/>
                </a:ext>
              </a:extLst>
            </p:cNvPr>
            <p:cNvSpPr/>
            <p:nvPr/>
          </p:nvSpPr>
          <p:spPr>
            <a:xfrm>
              <a:off x="3817223" y="2559051"/>
              <a:ext cx="732590" cy="345164"/>
            </a:xfrm>
            <a:custGeom>
              <a:avLst/>
              <a:gdLst/>
              <a:ahLst/>
              <a:cxnLst/>
              <a:rect l="l" t="t" r="r" b="b"/>
              <a:pathLst>
                <a:path w="104" h="49" extrusionOk="0">
                  <a:moveTo>
                    <a:pt x="74" y="49"/>
                  </a:moveTo>
                  <a:lnTo>
                    <a:pt x="104" y="0"/>
                  </a:lnTo>
                  <a:lnTo>
                    <a:pt x="29" y="0"/>
                  </a:lnTo>
                  <a:lnTo>
                    <a:pt x="0" y="49"/>
                  </a:lnTo>
                  <a:lnTo>
                    <a:pt x="74" y="49"/>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8" name="Google Shape;72;p1">
              <a:extLst>
                <a:ext uri="{FF2B5EF4-FFF2-40B4-BE49-F238E27FC236}">
                  <a16:creationId xmlns:a16="http://schemas.microsoft.com/office/drawing/2014/main" id="{8F6C4DB9-ACE3-FC2B-D013-09791AC9B466}"/>
                </a:ext>
              </a:extLst>
            </p:cNvPr>
            <p:cNvSpPr/>
            <p:nvPr/>
          </p:nvSpPr>
          <p:spPr>
            <a:xfrm>
              <a:off x="2816956" y="2559051"/>
              <a:ext cx="1112973" cy="1739900"/>
            </a:xfrm>
            <a:custGeom>
              <a:avLst/>
              <a:gdLst/>
              <a:ahLst/>
              <a:cxnLst/>
              <a:rect l="l" t="t" r="r" b="b"/>
              <a:pathLst>
                <a:path w="158" h="247" extrusionOk="0">
                  <a:moveTo>
                    <a:pt x="47" y="189"/>
                  </a:moveTo>
                  <a:lnTo>
                    <a:pt x="49" y="149"/>
                  </a:lnTo>
                  <a:lnTo>
                    <a:pt x="71" y="149"/>
                  </a:lnTo>
                  <a:lnTo>
                    <a:pt x="101" y="99"/>
                  </a:lnTo>
                  <a:lnTo>
                    <a:pt x="49" y="99"/>
                  </a:lnTo>
                  <a:lnTo>
                    <a:pt x="49" y="49"/>
                  </a:lnTo>
                  <a:lnTo>
                    <a:pt x="130" y="49"/>
                  </a:lnTo>
                  <a:lnTo>
                    <a:pt x="158" y="0"/>
                  </a:lnTo>
                  <a:lnTo>
                    <a:pt x="158" y="0"/>
                  </a:lnTo>
                  <a:lnTo>
                    <a:pt x="0" y="0"/>
                  </a:lnTo>
                  <a:lnTo>
                    <a:pt x="0" y="247"/>
                  </a:lnTo>
                  <a:lnTo>
                    <a:pt x="14" y="247"/>
                  </a:lnTo>
                  <a:lnTo>
                    <a:pt x="47" y="189"/>
                  </a:lnTo>
                  <a:close/>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sp>
          <p:nvSpPr>
            <p:cNvPr id="9" name="Google Shape;73;p1">
              <a:extLst>
                <a:ext uri="{FF2B5EF4-FFF2-40B4-BE49-F238E27FC236}">
                  <a16:creationId xmlns:a16="http://schemas.microsoft.com/office/drawing/2014/main" id="{CBADEDC9-19BA-3AD8-DB1C-9EE44986BB6E}"/>
                </a:ext>
              </a:extLst>
            </p:cNvPr>
            <p:cNvSpPr/>
            <p:nvPr/>
          </p:nvSpPr>
          <p:spPr>
            <a:xfrm>
              <a:off x="3619987" y="2573139"/>
              <a:ext cx="1451091" cy="1725814"/>
            </a:xfrm>
            <a:custGeom>
              <a:avLst/>
              <a:gdLst/>
              <a:ahLst/>
              <a:cxnLst/>
              <a:rect l="l" t="t" r="r" b="b"/>
              <a:pathLst>
                <a:path w="2535" h="3027" extrusionOk="0">
                  <a:moveTo>
                    <a:pt x="2459" y="1233"/>
                  </a:moveTo>
                  <a:cubicBezTo>
                    <a:pt x="2392" y="721"/>
                    <a:pt x="2136" y="389"/>
                    <a:pt x="2079" y="318"/>
                  </a:cubicBezTo>
                  <a:cubicBezTo>
                    <a:pt x="1959" y="169"/>
                    <a:pt x="1836" y="66"/>
                    <a:pt x="1747" y="0"/>
                  </a:cubicBezTo>
                  <a:cubicBezTo>
                    <a:pt x="1628" y="197"/>
                    <a:pt x="1525" y="395"/>
                    <a:pt x="1407" y="592"/>
                  </a:cubicBezTo>
                  <a:cubicBezTo>
                    <a:pt x="1436" y="613"/>
                    <a:pt x="1475" y="643"/>
                    <a:pt x="1516" y="684"/>
                  </a:cubicBezTo>
                  <a:cubicBezTo>
                    <a:pt x="1630" y="796"/>
                    <a:pt x="1685" y="909"/>
                    <a:pt x="1710" y="961"/>
                  </a:cubicBezTo>
                  <a:cubicBezTo>
                    <a:pt x="1833" y="1222"/>
                    <a:pt x="1815" y="1474"/>
                    <a:pt x="1807" y="1571"/>
                  </a:cubicBezTo>
                  <a:cubicBezTo>
                    <a:pt x="1789" y="1781"/>
                    <a:pt x="1724" y="1935"/>
                    <a:pt x="1689" y="2009"/>
                  </a:cubicBezTo>
                  <a:cubicBezTo>
                    <a:pt x="1638" y="2118"/>
                    <a:pt x="1579" y="2237"/>
                    <a:pt x="1447" y="2329"/>
                  </a:cubicBezTo>
                  <a:cubicBezTo>
                    <a:pt x="1372" y="2381"/>
                    <a:pt x="1300" y="2407"/>
                    <a:pt x="1249" y="2420"/>
                  </a:cubicBezTo>
                  <a:lnTo>
                    <a:pt x="349" y="2423"/>
                  </a:lnTo>
                  <a:lnTo>
                    <a:pt x="0" y="3022"/>
                  </a:lnTo>
                  <a:cubicBezTo>
                    <a:pt x="437" y="3024"/>
                    <a:pt x="874" y="3026"/>
                    <a:pt x="1311" y="3027"/>
                  </a:cubicBezTo>
                  <a:cubicBezTo>
                    <a:pt x="1437" y="3019"/>
                    <a:pt x="1711" y="2984"/>
                    <a:pt x="1952" y="2784"/>
                  </a:cubicBezTo>
                  <a:cubicBezTo>
                    <a:pt x="2106" y="2657"/>
                    <a:pt x="2180" y="2517"/>
                    <a:pt x="2247" y="2387"/>
                  </a:cubicBezTo>
                  <a:cubicBezTo>
                    <a:pt x="2321" y="2244"/>
                    <a:pt x="2535" y="1811"/>
                    <a:pt x="2459" y="1233"/>
                  </a:cubicBezTo>
                </a:path>
              </a:pathLst>
            </a:custGeom>
            <a:solidFill>
              <a:schemeClr val="accent1"/>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chemeClr val="dk1"/>
                </a:solidFill>
                <a:latin typeface="Arial"/>
                <a:ea typeface="Arial"/>
                <a:cs typeface="Arial"/>
                <a:sym typeface="Arial"/>
              </a:endParaRPr>
            </a:p>
          </p:txBody>
        </p:sp>
      </p:grpSp>
    </p:spTree>
    <p:extLst>
      <p:ext uri="{BB962C8B-B14F-4D97-AF65-F5344CB8AC3E}">
        <p14:creationId xmlns:p14="http://schemas.microsoft.com/office/powerpoint/2010/main" val="4192186385"/>
      </p:ext>
    </p:extLst>
  </p:cSld>
  <p:clrMapOvr>
    <a:masterClrMapping/>
  </p:clrMapOvr>
  <p:extLst>
    <p:ext uri="{DCECCB84-F9BA-43D5-87BE-67443E8EF086}">
      <p15:sldGuideLst xmlns:p15="http://schemas.microsoft.com/office/powerpoint/2012/main">
        <p15:guide id="1" orient="horz" pos="342">
          <p15:clr>
            <a:srgbClr val="FBAE40"/>
          </p15:clr>
        </p15:guide>
        <p15:guide id="2" pos="21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5_Custom Layout" userDrawn="1">
  <p:cSld name="16_Custom Layout">
    <p:spTree>
      <p:nvGrpSpPr>
        <p:cNvPr id="1" name="Shape 13"/>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A3C07C-7256-9FD9-BA6D-FAEE4971ABB8}"/>
              </a:ext>
            </a:extLst>
          </p:cNvPr>
          <p:cNvGraphicFramePr>
            <a:graphicFrameLocks noChangeAspect="1"/>
          </p:cNvGraphicFramePr>
          <p:nvPr userDrawn="1">
            <p:custDataLst>
              <p:tags r:id="rId1"/>
            </p:custDataLst>
            <p:extLst>
              <p:ext uri="{D42A27DB-BD31-4B8C-83A1-F6EECF244321}">
                <p14:modId xmlns:p14="http://schemas.microsoft.com/office/powerpoint/2010/main" val="11429277"/>
              </p:ext>
            </p:extLst>
          </p:nvPr>
        </p:nvGraphicFramePr>
        <p:xfrm>
          <a:off x="2119" y="2119"/>
          <a:ext cx="2117" cy="2117"/>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5" name="think-cell data - do not delete" hidden="1">
                        <a:extLst>
                          <a:ext uri="{FF2B5EF4-FFF2-40B4-BE49-F238E27FC236}">
                            <a16:creationId xmlns:a16="http://schemas.microsoft.com/office/drawing/2014/main" id="{A9A3C07C-7256-9FD9-BA6D-FAEE4971ABB8}"/>
                          </a:ext>
                        </a:extLst>
                      </p:cNvPr>
                      <p:cNvPicPr/>
                      <p:nvPr/>
                    </p:nvPicPr>
                    <p:blipFill>
                      <a:blip r:embed="rId4"/>
                      <a:stretch>
                        <a:fillRect/>
                      </a:stretch>
                    </p:blipFill>
                    <p:spPr>
                      <a:xfrm>
                        <a:off x="2119" y="2119"/>
                        <a:ext cx="2117" cy="2117"/>
                      </a:xfrm>
                      <a:prstGeom prst="rect">
                        <a:avLst/>
                      </a:prstGeom>
                    </p:spPr>
                  </p:pic>
                </p:oleObj>
              </mc:Fallback>
            </mc:AlternateContent>
          </a:graphicData>
        </a:graphic>
      </p:graphicFrame>
      <p:sp>
        <p:nvSpPr>
          <p:cNvPr id="14" name="Google Shape;14;p16"/>
          <p:cNvSpPr txBox="1">
            <a:spLocks noGrp="1"/>
          </p:cNvSpPr>
          <p:nvPr>
            <p:ph type="title"/>
          </p:nvPr>
        </p:nvSpPr>
        <p:spPr>
          <a:xfrm>
            <a:off x="457201" y="116292"/>
            <a:ext cx="10678659" cy="6656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rgbClr val="1C385F"/>
              </a:buClr>
              <a:buSzPts val="2100"/>
              <a:buFont typeface="Arial"/>
              <a:buNone/>
              <a:defRPr sz="2667" b="1">
                <a:solidFill>
                  <a:schemeClr val="accent1"/>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lang="en-IN"/>
          </a:p>
        </p:txBody>
      </p:sp>
      <p:cxnSp>
        <p:nvCxnSpPr>
          <p:cNvPr id="25" name="Google Shape;25;p16"/>
          <p:cNvCxnSpPr/>
          <p:nvPr userDrawn="1"/>
        </p:nvCxnSpPr>
        <p:spPr>
          <a:xfrm rot="10800000">
            <a:off x="463983" y="893129"/>
            <a:ext cx="11360000" cy="0"/>
          </a:xfrm>
          <a:prstGeom prst="straightConnector1">
            <a:avLst/>
          </a:prstGeom>
          <a:noFill/>
          <a:ln w="19050" cap="flat" cmpd="sng">
            <a:solidFill>
              <a:schemeClr val="accent2"/>
            </a:solidFill>
            <a:prstDash val="solid"/>
            <a:round/>
            <a:headEnd type="none" w="sm" len="sm"/>
            <a:tailEnd type="none" w="sm" len="sm"/>
          </a:ln>
        </p:spPr>
      </p:cxnSp>
      <p:sp>
        <p:nvSpPr>
          <p:cNvPr id="3" name="Google Shape;299;g146fe836db6_0_5">
            <a:extLst>
              <a:ext uri="{FF2B5EF4-FFF2-40B4-BE49-F238E27FC236}">
                <a16:creationId xmlns:a16="http://schemas.microsoft.com/office/drawing/2014/main" id="{24AC826A-F1B1-2965-931B-6876ED05C292}"/>
              </a:ext>
            </a:extLst>
          </p:cNvPr>
          <p:cNvSpPr txBox="1">
            <a:spLocks/>
          </p:cNvSpPr>
          <p:nvPr userDrawn="1"/>
        </p:nvSpPr>
        <p:spPr>
          <a:xfrm>
            <a:off x="11409045" y="6428925"/>
            <a:ext cx="731600" cy="524800"/>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RPr/>
            </a:defPPr>
            <a:lvl1pPr marL="0" marR="0" lvl="0"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pPr rtl="0"/>
            <a:fld id="{00000000-1234-1234-1234-123412341234}" type="slidenum">
              <a:rPr lang="en-IN" sz="1067" smtClean="0"/>
              <a:pPr rtl="0"/>
              <a:t>‹#›</a:t>
            </a:fld>
            <a:endParaRPr lang="en-IN" sz="1067"/>
          </a:p>
        </p:txBody>
      </p:sp>
      <p:sp>
        <p:nvSpPr>
          <p:cNvPr id="4" name="Text Placeholder 3">
            <a:extLst>
              <a:ext uri="{FF2B5EF4-FFF2-40B4-BE49-F238E27FC236}">
                <a16:creationId xmlns:a16="http://schemas.microsoft.com/office/drawing/2014/main" id="{2516BE13-5D8A-CCDA-B8D8-1110416ED826}"/>
              </a:ext>
            </a:extLst>
          </p:cNvPr>
          <p:cNvSpPr>
            <a:spLocks noGrp="1"/>
          </p:cNvSpPr>
          <p:nvPr>
            <p:ph type="body" sz="quarter" idx="10"/>
          </p:nvPr>
        </p:nvSpPr>
        <p:spPr>
          <a:xfrm>
            <a:off x="457202" y="967319"/>
            <a:ext cx="11349567" cy="5209116"/>
          </a:xfrm>
        </p:spPr>
        <p:txBody>
          <a:bodyPr>
            <a:normAutofit/>
          </a:bodyPr>
          <a:lstStyle>
            <a:lvl1pPr rtl="0">
              <a:buFont typeface="+mj-lt"/>
              <a:buAutoNum type="arabicPeriod"/>
              <a:defRPr sz="1333"/>
            </a:lvl1pPr>
            <a:lvl2pPr rtl="0">
              <a:buFont typeface="+mj-lt"/>
              <a:buAutoNum type="arabicPeriod"/>
              <a:defRPr sz="1333"/>
            </a:lvl2pPr>
            <a:lvl3pPr rtl="0">
              <a:buFont typeface="+mj-lt"/>
              <a:buAutoNum type="arabicPeriod"/>
              <a:defRPr sz="1333"/>
            </a:lvl3pPr>
            <a:lvl4pPr rtl="0">
              <a:buFont typeface="+mj-lt"/>
              <a:buAutoNum type="arabicPeriod"/>
              <a:defRPr sz="1333"/>
            </a:lvl4pPr>
            <a:lvl5pPr rtl="0">
              <a:buFont typeface="+mj-lt"/>
              <a:buAutoNum type="arabicPeriod"/>
              <a:defRPr sz="1333"/>
            </a:lvl5pPr>
          </a:lstStyle>
          <a:p>
            <a:pPr lvl="0"/>
            <a:r>
              <a:rPr lang="en-IN"/>
              <a:t>Click to edit Master text styles</a:t>
            </a:r>
          </a:p>
          <a:p>
            <a:pPr lvl="1"/>
            <a:r>
              <a:rPr lang="en-IN"/>
              <a:t>Second level</a:t>
            </a:r>
          </a:p>
          <a:p>
            <a:pPr lvl="2"/>
            <a:r>
              <a:rPr lang="en-IN"/>
              <a:t>Third level</a:t>
            </a:r>
          </a:p>
          <a:p>
            <a:pPr lvl="3"/>
            <a:r>
              <a:rPr lang="en-IN"/>
              <a:t>Fourth level</a:t>
            </a:r>
          </a:p>
          <a:p>
            <a:pPr lvl="4"/>
            <a:r>
              <a:rPr lang="en-IN"/>
              <a:t>Fifth level</a:t>
            </a:r>
          </a:p>
        </p:txBody>
      </p:sp>
    </p:spTree>
    <p:extLst>
      <p:ext uri="{BB962C8B-B14F-4D97-AF65-F5344CB8AC3E}">
        <p14:creationId xmlns:p14="http://schemas.microsoft.com/office/powerpoint/2010/main" val="1819280330"/>
      </p:ext>
    </p:extLst>
  </p:cSld>
  <p:clrMapOvr>
    <a:masterClrMapping/>
  </p:clrMapOvr>
  <p:extLst>
    <p:ext uri="{DCECCB84-F9BA-43D5-87BE-67443E8EF086}">
      <p15:sldGuideLst xmlns:p15="http://schemas.microsoft.com/office/powerpoint/2012/main">
        <p15:guide id="1" orient="horz" pos="342">
          <p15:clr>
            <a:srgbClr val="FBAE40"/>
          </p15:clr>
        </p15:guide>
        <p15:guide id="2" pos="559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1.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4.emf"/><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oleObject" Target="../embeddings/oleObject4.bin"/><Relationship Id="rId5" Type="http://schemas.openxmlformats.org/officeDocument/2006/relationships/tags" Target="../tags/tag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BDA32AF-E6C9-EEF7-53D7-CBAE4D4CA145}"/>
              </a:ext>
            </a:extLst>
          </p:cNvPr>
          <p:cNvGraphicFramePr>
            <a:graphicFrameLocks noChangeAspect="1"/>
          </p:cNvGraphicFramePr>
          <p:nvPr userDrawn="1">
            <p:custDataLst>
              <p:tags r:id="rId11"/>
            </p:custDataLst>
            <p:extLst>
              <p:ext uri="{D42A27DB-BD31-4B8C-83A1-F6EECF244321}">
                <p14:modId xmlns:p14="http://schemas.microsoft.com/office/powerpoint/2010/main" val="1977017422"/>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Slide" r:id="rId12" imgW="426" imgH="428" progId="TCLayout.ActiveDocument.1">
                  <p:embed/>
                </p:oleObj>
              </mc:Choice>
              <mc:Fallback>
                <p:oleObj name="think-cell Slide" r:id="rId12" imgW="426" imgH="428" progId="TCLayout.ActiveDocument.1">
                  <p:embed/>
                  <p:pic>
                    <p:nvPicPr>
                      <p:cNvPr id="2" name="think-cell data - do not delete" hidden="1">
                        <a:extLst>
                          <a:ext uri="{FF2B5EF4-FFF2-40B4-BE49-F238E27FC236}">
                            <a16:creationId xmlns:a16="http://schemas.microsoft.com/office/drawing/2014/main" id="{4BDA32AF-E6C9-EEF7-53D7-CBAE4D4CA145}"/>
                          </a:ext>
                        </a:extLst>
                      </p:cNvPr>
                      <p:cNvPicPr/>
                      <p:nvPr/>
                    </p:nvPicPr>
                    <p:blipFill>
                      <a:blip r:embed="rId13"/>
                      <a:stretch>
                        <a:fillRect/>
                      </a:stretch>
                    </p:blipFill>
                    <p:spPr>
                      <a:xfrm>
                        <a:off x="2118" y="2118"/>
                        <a:ext cx="2117" cy="2117"/>
                      </a:xfrm>
                      <a:prstGeom prst="rect">
                        <a:avLst/>
                      </a:prstGeom>
                    </p:spPr>
                  </p:pic>
                </p:oleObj>
              </mc:Fallback>
            </mc:AlternateContent>
          </a:graphicData>
        </a:graphic>
      </p:graphicFrame>
      <p:sp>
        <p:nvSpPr>
          <p:cNvPr id="6" name="Google Shape;6;p14"/>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361842956"/>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1637C523-EA9A-368C-9424-8AE17F7CAA99}"/>
              </a:ext>
            </a:extLst>
          </p:cNvPr>
          <p:cNvGraphicFramePr>
            <a:graphicFrameLocks noChangeAspect="1"/>
          </p:cNvGraphicFramePr>
          <p:nvPr userDrawn="1">
            <p:custDataLst>
              <p:tags r:id="rId5"/>
            </p:custDataLst>
            <p:extLst>
              <p:ext uri="{D42A27DB-BD31-4B8C-83A1-F6EECF244321}">
                <p14:modId xmlns:p14="http://schemas.microsoft.com/office/powerpoint/2010/main" val="26775519"/>
              </p:ext>
            </p:extLst>
          </p:nvPr>
        </p:nvGraphicFramePr>
        <p:xfrm>
          <a:off x="2119" y="2119"/>
          <a:ext cx="2117" cy="2117"/>
        </p:xfrm>
        <a:graphic>
          <a:graphicData uri="http://schemas.openxmlformats.org/presentationml/2006/ole">
            <mc:AlternateContent xmlns:mc="http://schemas.openxmlformats.org/markup-compatibility/2006">
              <mc:Choice xmlns:v="urn:schemas-microsoft-com:vml" Requires="v">
                <p:oleObj name="think-cell Slide" r:id="rId6" imgW="347" imgH="348" progId="TCLayout.ActiveDocument.1">
                  <p:embed/>
                </p:oleObj>
              </mc:Choice>
              <mc:Fallback>
                <p:oleObj name="think-cell Slide" r:id="rId6" imgW="347" imgH="348" progId="TCLayout.ActiveDocument.1">
                  <p:embed/>
                  <p:pic>
                    <p:nvPicPr>
                      <p:cNvPr id="2" name="Object 1" hidden="1">
                        <a:extLst>
                          <a:ext uri="{FF2B5EF4-FFF2-40B4-BE49-F238E27FC236}">
                            <a16:creationId xmlns:a16="http://schemas.microsoft.com/office/drawing/2014/main" id="{1637C523-EA9A-368C-9424-8AE17F7CAA99}"/>
                          </a:ext>
                        </a:extLst>
                      </p:cNvPr>
                      <p:cNvPicPr/>
                      <p:nvPr/>
                    </p:nvPicPr>
                    <p:blipFill>
                      <a:blip r:embed="rId7"/>
                      <a:stretch>
                        <a:fillRect/>
                      </a:stretch>
                    </p:blipFill>
                    <p:spPr>
                      <a:xfrm>
                        <a:off x="2119" y="2119"/>
                        <a:ext cx="2117" cy="2117"/>
                      </a:xfrm>
                      <a:prstGeom prst="rect">
                        <a:avLst/>
                      </a:prstGeom>
                    </p:spPr>
                  </p:pic>
                </p:oleObj>
              </mc:Fallback>
            </mc:AlternateContent>
          </a:graphicData>
        </a:graphic>
      </p:graphicFrame>
      <p:sp>
        <p:nvSpPr>
          <p:cNvPr id="6" name="Google Shape;6;p14"/>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675710894"/>
      </p:ext>
    </p:extLst>
  </p:cSld>
  <p:clrMap bg1="lt1" tx1="dk1" bg2="dk2" tx2="lt2" accent1="accent1" accent2="accent2" accent3="accent3" accent4="accent4" accent5="accent5" accent6="accent6" hlink="hlink" folHlink="folHlink"/>
  <p:sldLayoutIdLst>
    <p:sldLayoutId id="2147483671" r:id="rId1"/>
    <p:sldLayoutId id="2147483672" r:id="rId2"/>
    <p:sldLayoutId id="2147483673"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tags" Target="../tags/tag10.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11.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tags" Target="../tags/tag12.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tags" Target="../tags/tag13.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14.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ags" Target="../tags/tag15.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2.xml"/><Relationship Id="rId1" Type="http://schemas.openxmlformats.org/officeDocument/2006/relationships/tags" Target="../tags/tag16.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tags" Target="../tags/tag17.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tags" Target="../tags/tag18.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2.xml"/><Relationship Id="rId1" Type="http://schemas.openxmlformats.org/officeDocument/2006/relationships/tags" Target="../tags/tag19.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tags" Target="../tags/tag20.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tags" Target="../tags/tag21.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tags" Target="../tags/tag22.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3.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4.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2.xml"/><Relationship Id="rId1" Type="http://schemas.openxmlformats.org/officeDocument/2006/relationships/tags" Target="../tags/tag25.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2.xml"/><Relationship Id="rId1" Type="http://schemas.openxmlformats.org/officeDocument/2006/relationships/tags" Target="../tags/tag26.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2.xml"/><Relationship Id="rId1" Type="http://schemas.openxmlformats.org/officeDocument/2006/relationships/tags" Target="../tags/tag27.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2.xml"/><Relationship Id="rId1" Type="http://schemas.openxmlformats.org/officeDocument/2006/relationships/tags" Target="../tags/tag28.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2.xml"/><Relationship Id="rId1" Type="http://schemas.openxmlformats.org/officeDocument/2006/relationships/tags" Target="../tags/tag29.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2.xml"/><Relationship Id="rId1" Type="http://schemas.openxmlformats.org/officeDocument/2006/relationships/tags" Target="../tags/tag30.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5.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ags" Target="../tags/tag8.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9.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404DAE-36A3-0D95-100B-FEC85F7F77E6}"/>
              </a:ext>
            </a:extLst>
          </p:cNvPr>
          <p:cNvSpPr txBox="1"/>
          <p:nvPr/>
        </p:nvSpPr>
        <p:spPr>
          <a:xfrm>
            <a:off x="1570183" y="5072865"/>
            <a:ext cx="9199418" cy="461665"/>
          </a:xfrm>
          <a:prstGeom prst="rect">
            <a:avLst/>
          </a:prstGeom>
          <a:solidFill>
            <a:schemeClr val="accent2"/>
          </a:solidFill>
        </p:spPr>
        <p:txBody>
          <a:bodyPr wrap="square" rtlCol="0">
            <a:spAutoFit/>
          </a:bodyPr>
          <a:lstStyle/>
          <a:p>
            <a:pPr algn="ctr"/>
            <a:r>
              <a:rPr lang="en-IN" sz="2400" b="1" dirty="0"/>
              <a:t>Area- Labour</a:t>
            </a:r>
          </a:p>
        </p:txBody>
      </p:sp>
      <p:pic>
        <p:nvPicPr>
          <p:cNvPr id="4" name="Picture 3">
            <a:extLst>
              <a:ext uri="{FF2B5EF4-FFF2-40B4-BE49-F238E27FC236}">
                <a16:creationId xmlns:a16="http://schemas.microsoft.com/office/drawing/2014/main" id="{11FC764D-4FE0-178C-F645-40A6FEDA7B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6" name="TextBox 5">
            <a:extLst>
              <a:ext uri="{FF2B5EF4-FFF2-40B4-BE49-F238E27FC236}">
                <a16:creationId xmlns:a16="http://schemas.microsoft.com/office/drawing/2014/main" id="{E852E50B-5101-36FB-E504-38742218736F}"/>
              </a:ext>
            </a:extLst>
          </p:cNvPr>
          <p:cNvSpPr txBox="1"/>
          <p:nvPr/>
        </p:nvSpPr>
        <p:spPr>
          <a:xfrm>
            <a:off x="1496291" y="2627801"/>
            <a:ext cx="9199418" cy="1305165"/>
          </a:xfrm>
          <a:prstGeom prst="rect">
            <a:avLst/>
          </a:prstGeom>
          <a:noFill/>
        </p:spPr>
        <p:txBody>
          <a:bodyPr wrap="square">
            <a:spAutoFit/>
          </a:bodyPr>
          <a:lstStyle/>
          <a:p>
            <a:pPr algn="ctr">
              <a:lnSpc>
                <a:spcPct val="150000"/>
              </a:lnSpc>
              <a:spcAft>
                <a:spcPts val="1125"/>
              </a:spcAft>
            </a:pPr>
            <a:r>
              <a:rPr lang="en-US" sz="2800" b="1" i="0" strike="noStrike" dirty="0">
                <a:solidFill>
                  <a:schemeClr val="accent2"/>
                </a:solidFill>
                <a:effectLst/>
                <a:latin typeface="+mj-lt"/>
              </a:rPr>
              <a:t>Benchmarking Business Compliances in Rajasthan with Other </a:t>
            </a:r>
            <a:r>
              <a:rPr lang="en-US" sz="2800" b="1" dirty="0">
                <a:solidFill>
                  <a:schemeClr val="accent2"/>
                </a:solidFill>
                <a:latin typeface="+mj-lt"/>
              </a:rPr>
              <a:t>S</a:t>
            </a:r>
            <a:r>
              <a:rPr lang="en-US" sz="2800" b="1" i="0" strike="noStrike" dirty="0">
                <a:solidFill>
                  <a:schemeClr val="accent2"/>
                </a:solidFill>
                <a:effectLst/>
                <a:latin typeface="+mj-lt"/>
              </a:rPr>
              <a:t>tates and International </a:t>
            </a:r>
            <a:r>
              <a:rPr lang="en-US" sz="2800" b="1" dirty="0">
                <a:solidFill>
                  <a:schemeClr val="accent2"/>
                </a:solidFill>
                <a:latin typeface="+mj-lt"/>
              </a:rPr>
              <a:t>B</a:t>
            </a:r>
            <a:r>
              <a:rPr lang="en-US" sz="2800" b="1" i="0" strike="noStrike" dirty="0">
                <a:solidFill>
                  <a:schemeClr val="accent2"/>
                </a:solidFill>
                <a:effectLst/>
                <a:latin typeface="+mj-lt"/>
              </a:rPr>
              <a:t>est </a:t>
            </a:r>
            <a:r>
              <a:rPr lang="en-US" sz="2800" b="1" dirty="0">
                <a:solidFill>
                  <a:schemeClr val="accent2"/>
                </a:solidFill>
                <a:latin typeface="+mj-lt"/>
              </a:rPr>
              <a:t>P</a:t>
            </a:r>
            <a:r>
              <a:rPr lang="en-US" sz="2800" b="1" i="0" strike="noStrike" dirty="0">
                <a:solidFill>
                  <a:schemeClr val="accent2"/>
                </a:solidFill>
                <a:effectLst/>
                <a:latin typeface="+mj-lt"/>
              </a:rPr>
              <a:t>ractices</a:t>
            </a:r>
            <a:endParaRPr lang="en-US" sz="2800" b="1" i="0" dirty="0">
              <a:solidFill>
                <a:schemeClr val="accent2"/>
              </a:solidFill>
              <a:effectLst/>
              <a:latin typeface="+mj-lt"/>
            </a:endParaRPr>
          </a:p>
        </p:txBody>
      </p:sp>
      <p:sp>
        <p:nvSpPr>
          <p:cNvPr id="7" name="Slide Number Placeholder 6">
            <a:extLst>
              <a:ext uri="{FF2B5EF4-FFF2-40B4-BE49-F238E27FC236}">
                <a16:creationId xmlns:a16="http://schemas.microsoft.com/office/drawing/2014/main" id="{CCD64E9C-66E5-5218-B3AB-70ACE6A59A4C}"/>
              </a:ext>
            </a:extLst>
          </p:cNvPr>
          <p:cNvSpPr>
            <a:spLocks noGrp="1"/>
          </p:cNvSpPr>
          <p:nvPr>
            <p:ph type="sldNum" idx="12"/>
          </p:nvPr>
        </p:nvSpPr>
        <p:spPr/>
        <p:txBody>
          <a:bodyPr>
            <a:normAutofit/>
          </a:bodyPr>
          <a:lstStyle/>
          <a:p>
            <a:fld id="{00000000-1234-1234-1234-123412341234}" type="slidenum">
              <a:rPr lang="en-US" sz="1050" smtClean="0"/>
              <a:pPr/>
              <a:t>1</a:t>
            </a:fld>
            <a:endParaRPr lang="en-US" sz="1050" dirty="0"/>
          </a:p>
        </p:txBody>
      </p:sp>
    </p:spTree>
    <p:extLst>
      <p:ext uri="{BB962C8B-B14F-4D97-AF65-F5344CB8AC3E}">
        <p14:creationId xmlns:p14="http://schemas.microsoft.com/office/powerpoint/2010/main" val="2660022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48EBD-835C-D9D5-69A1-FA3F2C1DC21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B015098-3521-0F0C-4D65-5A8783123571}"/>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B015098-3521-0F0C-4D65-5A8783123571}"/>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7C71800E-CB85-F467-820E-7A301B578781}"/>
              </a:ext>
            </a:extLst>
          </p:cNvPr>
          <p:cNvGraphicFramePr>
            <a:graphicFrameLocks noGrp="1"/>
          </p:cNvGraphicFramePr>
          <p:nvPr>
            <p:extLst>
              <p:ext uri="{D42A27DB-BD31-4B8C-83A1-F6EECF244321}">
                <p14:modId xmlns:p14="http://schemas.microsoft.com/office/powerpoint/2010/main" val="3278166036"/>
              </p:ext>
            </p:extLst>
          </p:nvPr>
        </p:nvGraphicFramePr>
        <p:xfrm>
          <a:off x="4803848" y="2613035"/>
          <a:ext cx="5928807" cy="2845656"/>
        </p:xfrm>
        <a:graphic>
          <a:graphicData uri="http://schemas.openxmlformats.org/drawingml/2006/table">
            <a:tbl>
              <a:tblPr firstRow="1" bandRow="1">
                <a:tableStyleId>{69012ECD-51FC-41F1-AA8D-1B2483CD663E}</a:tableStyleId>
              </a:tblPr>
              <a:tblGrid>
                <a:gridCol w="5928807">
                  <a:extLst>
                    <a:ext uri="{9D8B030D-6E8A-4147-A177-3AD203B41FA5}">
                      <a16:colId xmlns:a16="http://schemas.microsoft.com/office/drawing/2014/main" val="1384232815"/>
                    </a:ext>
                  </a:extLst>
                </a:gridCol>
              </a:tblGrid>
              <a:tr h="2845656">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7A817468-EB95-F3BF-4FD3-3AD9BE3810F6}"/>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B1067C8E-36C1-EA17-CD11-52C62C8B3CCB}"/>
              </a:ext>
            </a:extLst>
          </p:cNvPr>
          <p:cNvSpPr/>
          <p:nvPr/>
        </p:nvSpPr>
        <p:spPr>
          <a:xfrm>
            <a:off x="6712830" y="2520511"/>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1605C96B-7E10-D263-E228-C50D9B6B8D16}"/>
              </a:ext>
            </a:extLst>
          </p:cNvPr>
          <p:cNvSpPr/>
          <p:nvPr/>
        </p:nvSpPr>
        <p:spPr>
          <a:xfrm>
            <a:off x="6946541" y="103515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6FD3E359-CBCD-55C5-7891-2F71EDFBAA5C}"/>
              </a:ext>
            </a:extLst>
          </p:cNvPr>
          <p:cNvSpPr>
            <a:spLocks noGrp="1"/>
          </p:cNvSpPr>
          <p:nvPr>
            <p:ph type="title"/>
          </p:nvPr>
        </p:nvSpPr>
        <p:spPr>
          <a:xfrm>
            <a:off x="777011" y="369942"/>
            <a:ext cx="10637977" cy="413285"/>
          </a:xfrm>
        </p:spPr>
        <p:txBody>
          <a:bodyPr vert="horz">
            <a:normAutofit/>
          </a:bodyPr>
          <a:lstStyle/>
          <a:p>
            <a:r>
              <a:rPr lang="en-US" sz="1800" b="1" kern="0" dirty="0">
                <a:latin typeface="Arial"/>
                <a:cs typeface="Arial"/>
                <a:sym typeface="Arial"/>
              </a:rPr>
              <a:t>Remove Condition of Minimum </a:t>
            </a:r>
            <a:r>
              <a:rPr lang="en-US" sz="1800" dirty="0"/>
              <a:t>Batch Size </a:t>
            </a:r>
            <a:r>
              <a:rPr lang="en-US" sz="1800" b="1" kern="0" dirty="0">
                <a:latin typeface="Arial"/>
                <a:cs typeface="Arial"/>
                <a:sym typeface="Arial"/>
              </a:rPr>
              <a:t>of Women</a:t>
            </a:r>
            <a:endParaRPr lang="en-US" sz="1800" dirty="0"/>
          </a:p>
        </p:txBody>
      </p:sp>
      <p:sp>
        <p:nvSpPr>
          <p:cNvPr id="29" name="Rectangle 28">
            <a:extLst>
              <a:ext uri="{FF2B5EF4-FFF2-40B4-BE49-F238E27FC236}">
                <a16:creationId xmlns:a16="http://schemas.microsoft.com/office/drawing/2014/main" id="{40FB1313-0F2C-B135-60B7-2986246BC327}"/>
              </a:ext>
            </a:extLst>
          </p:cNvPr>
          <p:cNvSpPr/>
          <p:nvPr/>
        </p:nvSpPr>
        <p:spPr>
          <a:xfrm>
            <a:off x="407194" y="1591175"/>
            <a:ext cx="3270996" cy="6163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400" kern="0" dirty="0">
              <a:solidFill>
                <a:srgbClr val="FFFFFF"/>
              </a:solidFill>
              <a:latin typeface="Arial"/>
              <a:sym typeface="Arial"/>
            </a:endParaRPr>
          </a:p>
          <a:p>
            <a:pPr algn="ctr" defTabSz="1219170">
              <a:buClr>
                <a:srgbClr val="000000"/>
              </a:buClr>
            </a:pPr>
            <a:r>
              <a:rPr lang="en-US" sz="1400" kern="0" dirty="0">
                <a:solidFill>
                  <a:srgbClr val="FFFFFF"/>
                </a:solidFill>
                <a:latin typeface="Arial"/>
                <a:sym typeface="Arial"/>
              </a:rPr>
              <a:t>Minimum Batch Size of Women: </a:t>
            </a:r>
            <a:r>
              <a:rPr lang="en-US" sz="1400" b="1" kern="0" dirty="0">
                <a:solidFill>
                  <a:srgbClr val="FFFFFF"/>
                </a:solidFill>
                <a:latin typeface="Arial"/>
                <a:sym typeface="Arial"/>
              </a:rPr>
              <a:t>10</a:t>
            </a:r>
          </a:p>
          <a:p>
            <a:pPr algn="ctr" defTabSz="1219170">
              <a:buClr>
                <a:srgbClr val="000000"/>
              </a:buClr>
            </a:pPr>
            <a:endParaRPr lang="en-US" sz="1400" b="1" kern="0" dirty="0">
              <a:solidFill>
                <a:srgbClr val="FFFFFF"/>
              </a:solidFill>
              <a:latin typeface="Arial"/>
              <a:sym typeface="Arial"/>
            </a:endParaRPr>
          </a:p>
          <a:p>
            <a:pPr algn="ctr" defTabSz="1219170">
              <a:buClr>
                <a:srgbClr val="000000"/>
              </a:buClr>
            </a:pPr>
            <a:endParaRPr lang="en-US" sz="1100" kern="0" dirty="0">
              <a:solidFill>
                <a:srgbClr val="FFFFFF"/>
              </a:solidFill>
              <a:latin typeface="Arial"/>
              <a:sym typeface="Arial"/>
            </a:endParaRPr>
          </a:p>
        </p:txBody>
      </p:sp>
      <p:sp>
        <p:nvSpPr>
          <p:cNvPr id="3" name="Oval 2">
            <a:extLst>
              <a:ext uri="{FF2B5EF4-FFF2-40B4-BE49-F238E27FC236}">
                <a16:creationId xmlns:a16="http://schemas.microsoft.com/office/drawing/2014/main" id="{19C5A9A2-076B-815D-E4DB-FE08712FC6EA}"/>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1</a:t>
            </a:r>
          </a:p>
        </p:txBody>
      </p:sp>
      <p:graphicFrame>
        <p:nvGraphicFramePr>
          <p:cNvPr id="7" name="Table 6">
            <a:extLst>
              <a:ext uri="{FF2B5EF4-FFF2-40B4-BE49-F238E27FC236}">
                <a16:creationId xmlns:a16="http://schemas.microsoft.com/office/drawing/2014/main" id="{63451F24-2DFD-66CF-F956-C2E6F9EA3BF4}"/>
              </a:ext>
            </a:extLst>
          </p:cNvPr>
          <p:cNvGraphicFramePr>
            <a:graphicFrameLocks noGrp="1"/>
          </p:cNvGraphicFramePr>
          <p:nvPr>
            <p:extLst>
              <p:ext uri="{D42A27DB-BD31-4B8C-83A1-F6EECF244321}">
                <p14:modId xmlns:p14="http://schemas.microsoft.com/office/powerpoint/2010/main" val="2518581067"/>
              </p:ext>
            </p:extLst>
          </p:nvPr>
        </p:nvGraphicFramePr>
        <p:xfrm>
          <a:off x="4255782" y="1558765"/>
          <a:ext cx="7159205" cy="741680"/>
        </p:xfrm>
        <a:graphic>
          <a:graphicData uri="http://schemas.openxmlformats.org/drawingml/2006/table">
            <a:tbl>
              <a:tblPr firstRow="1" bandRow="1">
                <a:tableStyleId>{5C22544A-7EE6-4342-B048-85BDC9FD1C3A}</a:tableStyleId>
              </a:tblPr>
              <a:tblGrid>
                <a:gridCol w="2275717">
                  <a:extLst>
                    <a:ext uri="{9D8B030D-6E8A-4147-A177-3AD203B41FA5}">
                      <a16:colId xmlns:a16="http://schemas.microsoft.com/office/drawing/2014/main" val="3552506155"/>
                    </a:ext>
                  </a:extLst>
                </a:gridCol>
                <a:gridCol w="2441744">
                  <a:extLst>
                    <a:ext uri="{9D8B030D-6E8A-4147-A177-3AD203B41FA5}">
                      <a16:colId xmlns:a16="http://schemas.microsoft.com/office/drawing/2014/main" val="1066008525"/>
                    </a:ext>
                  </a:extLst>
                </a:gridCol>
                <a:gridCol w="2441744">
                  <a:extLst>
                    <a:ext uri="{9D8B030D-6E8A-4147-A177-3AD203B41FA5}">
                      <a16:colId xmlns:a16="http://schemas.microsoft.com/office/drawing/2014/main" val="1708404793"/>
                    </a:ext>
                  </a:extLst>
                </a:gridCol>
              </a:tblGrid>
              <a:tr h="370840">
                <a:tc>
                  <a:txBody>
                    <a:bodyPr/>
                    <a:lstStyle/>
                    <a:p>
                      <a:pPr algn="ctr"/>
                      <a:r>
                        <a:rPr lang="en-IN" sz="1200" dirty="0"/>
                        <a:t>Andhra Pradesh</a:t>
                      </a:r>
                    </a:p>
                  </a:txBody>
                  <a:tcPr/>
                </a:tc>
                <a:tc>
                  <a:txBody>
                    <a:bodyPr/>
                    <a:lstStyle/>
                    <a:p>
                      <a:pPr algn="ctr"/>
                      <a:r>
                        <a:rPr lang="en-IN" sz="1200" dirty="0"/>
                        <a:t>Himachal Pradesh</a:t>
                      </a:r>
                    </a:p>
                  </a:txBody>
                  <a:tcPr/>
                </a:tc>
                <a:tc>
                  <a:txBody>
                    <a:bodyPr/>
                    <a:lstStyle/>
                    <a:p>
                      <a:pPr algn="ctr"/>
                      <a:r>
                        <a:rPr lang="en-IN" sz="1200" dirty="0"/>
                        <a:t>Haryana</a:t>
                      </a:r>
                    </a:p>
                  </a:txBody>
                  <a:tcPr/>
                </a:tc>
                <a:extLst>
                  <a:ext uri="{0D108BD9-81ED-4DB2-BD59-A6C34878D82A}">
                    <a16:rowId xmlns:a16="http://schemas.microsoft.com/office/drawing/2014/main" val="3749494670"/>
                  </a:ext>
                </a:extLst>
              </a:tr>
              <a:tr h="370840">
                <a:tc>
                  <a:txBody>
                    <a:bodyPr/>
                    <a:lstStyle/>
                    <a:p>
                      <a:pPr algn="ctr"/>
                      <a:r>
                        <a:rPr lang="en-IN" sz="1200" dirty="0"/>
                        <a:t>Not Required</a:t>
                      </a:r>
                    </a:p>
                  </a:txBody>
                  <a:tcPr/>
                </a:tc>
                <a:tc>
                  <a:txBody>
                    <a:bodyPr/>
                    <a:lstStyle/>
                    <a:p>
                      <a:pPr algn="ctr"/>
                      <a:r>
                        <a:rPr lang="en-IN" sz="1200" dirty="0"/>
                        <a:t>Not Required</a:t>
                      </a:r>
                    </a:p>
                  </a:txBody>
                  <a:tcPr/>
                </a:tc>
                <a:tc>
                  <a:txBody>
                    <a:bodyPr/>
                    <a:lstStyle/>
                    <a:p>
                      <a:pPr algn="ctr"/>
                      <a:r>
                        <a:rPr lang="en-IN" sz="1200" dirty="0"/>
                        <a:t>At least 4</a:t>
                      </a:r>
                    </a:p>
                  </a:txBody>
                  <a:tcPr/>
                </a:tc>
                <a:extLst>
                  <a:ext uri="{0D108BD9-81ED-4DB2-BD59-A6C34878D82A}">
                    <a16:rowId xmlns:a16="http://schemas.microsoft.com/office/drawing/2014/main" val="1703340775"/>
                  </a:ext>
                </a:extLst>
              </a:tr>
            </a:tbl>
          </a:graphicData>
        </a:graphic>
      </p:graphicFrame>
      <p:sp>
        <p:nvSpPr>
          <p:cNvPr id="9" name="TextBox 8">
            <a:extLst>
              <a:ext uri="{FF2B5EF4-FFF2-40B4-BE49-F238E27FC236}">
                <a16:creationId xmlns:a16="http://schemas.microsoft.com/office/drawing/2014/main" id="{2BF5D9B1-21E6-CEA8-92A6-5E6455B73187}"/>
              </a:ext>
            </a:extLst>
          </p:cNvPr>
          <p:cNvSpPr txBox="1"/>
          <p:nvPr/>
        </p:nvSpPr>
        <p:spPr>
          <a:xfrm>
            <a:off x="4765937" y="2950402"/>
            <a:ext cx="5928807" cy="2585323"/>
          </a:xfrm>
          <a:prstGeom prst="rect">
            <a:avLst/>
          </a:prstGeom>
          <a:noFill/>
        </p:spPr>
        <p:txBody>
          <a:bodyPr wrap="square" rtlCol="0">
            <a:spAutoFit/>
          </a:bodyPr>
          <a:lstStyle/>
          <a:p>
            <a:pPr algn="ctr"/>
            <a:r>
              <a:rPr lang="en-IN" sz="1400" b="1" dirty="0">
                <a:solidFill>
                  <a:schemeClr val="accent2"/>
                </a:solidFill>
                <a:latin typeface="+mj-lt"/>
              </a:rPr>
              <a:t>Remove the condition on minimum quorum of women requirement at night</a:t>
            </a:r>
          </a:p>
          <a:p>
            <a:pPr algn="ctr"/>
            <a:endParaRPr lang="en-IN" sz="1400" b="1" dirty="0">
              <a:solidFill>
                <a:schemeClr val="accent2"/>
              </a:solidFill>
              <a:latin typeface="+mj-lt"/>
            </a:endParaRPr>
          </a:p>
          <a:p>
            <a:pPr marL="285750" indent="-285750">
              <a:lnSpc>
                <a:spcPct val="150000"/>
              </a:lnSpc>
              <a:buFont typeface="Wingdings" panose="05000000000000000000" pitchFamily="2" charset="2"/>
              <a:buChar char="Ø"/>
            </a:pPr>
            <a:r>
              <a:rPr lang="en-US" sz="1200" b="1" dirty="0">
                <a:solidFill>
                  <a:schemeClr val="bg2"/>
                </a:solidFill>
                <a:latin typeface="+mj-lt"/>
              </a:rPr>
              <a:t>Rajasthan already mandates adequate safety provisions including CCTV, and security personnel for women’s safety at workplaces</a:t>
            </a:r>
          </a:p>
          <a:p>
            <a:pPr marL="171450" indent="-171450">
              <a:lnSpc>
                <a:spcPct val="150000"/>
              </a:lnSpc>
              <a:buFont typeface="Wingdings" panose="05000000000000000000" pitchFamily="2" charset="2"/>
              <a:buChar char="Ø"/>
            </a:pPr>
            <a:endParaRPr lang="en-US" sz="1200" b="1" dirty="0">
              <a:solidFill>
                <a:schemeClr val="bg2"/>
              </a:solidFill>
              <a:latin typeface="+mj-lt"/>
            </a:endParaRPr>
          </a:p>
          <a:p>
            <a:pPr marL="285750" indent="-285750">
              <a:lnSpc>
                <a:spcPct val="150000"/>
              </a:lnSpc>
              <a:buFont typeface="Wingdings" panose="05000000000000000000" pitchFamily="2" charset="2"/>
              <a:buChar char="Ø"/>
            </a:pPr>
            <a:r>
              <a:rPr lang="en-US" sz="1200" b="1" dirty="0">
                <a:solidFill>
                  <a:schemeClr val="bg2"/>
                </a:solidFill>
                <a:latin typeface="+mj-lt"/>
              </a:rPr>
              <a:t>Allowing &lt;10 women in a batch reduces hiring constraints for small businesses, cuts compliance costs, and opens income avenues for women workers</a:t>
            </a:r>
          </a:p>
          <a:p>
            <a:endParaRPr lang="en-IN" sz="1200" dirty="0">
              <a:latin typeface="+mj-lt"/>
            </a:endParaRPr>
          </a:p>
        </p:txBody>
      </p:sp>
      <p:pic>
        <p:nvPicPr>
          <p:cNvPr id="10" name="Picture 9">
            <a:extLst>
              <a:ext uri="{FF2B5EF4-FFF2-40B4-BE49-F238E27FC236}">
                <a16:creationId xmlns:a16="http://schemas.microsoft.com/office/drawing/2014/main" id="{0D1B3345-45A1-929E-284C-49CE18773E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TextBox 1">
            <a:extLst>
              <a:ext uri="{FF2B5EF4-FFF2-40B4-BE49-F238E27FC236}">
                <a16:creationId xmlns:a16="http://schemas.microsoft.com/office/drawing/2014/main" id="{D2139E0E-1140-12FD-528D-5A4E8DB79CCA}"/>
              </a:ext>
            </a:extLst>
          </p:cNvPr>
          <p:cNvSpPr txBox="1"/>
          <p:nvPr/>
        </p:nvSpPr>
        <p:spPr>
          <a:xfrm>
            <a:off x="923665" y="5771281"/>
            <a:ext cx="9088720" cy="461665"/>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Different industries have varying workforce needs—sectors like textiles and food processing employ more women, while others do not. A fixed quorum condition isn't practical across all sectors.</a:t>
            </a:r>
            <a:r>
              <a:rPr lang="en-IN" sz="1200" b="1" i="1" dirty="0">
                <a:solidFill>
                  <a:schemeClr val="accent1"/>
                </a:solidFill>
              </a:rPr>
              <a:t>”- Investor Feedback</a:t>
            </a:r>
          </a:p>
        </p:txBody>
      </p:sp>
      <p:sp>
        <p:nvSpPr>
          <p:cNvPr id="12" name="Slide Number Placeholder 6">
            <a:extLst>
              <a:ext uri="{FF2B5EF4-FFF2-40B4-BE49-F238E27FC236}">
                <a16:creationId xmlns:a16="http://schemas.microsoft.com/office/drawing/2014/main" id="{A5496529-B9B7-0F8E-F5FC-6E990C89248F}"/>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10</a:t>
            </a:fld>
            <a:endParaRPr lang="en-US" sz="1050" dirty="0"/>
          </a:p>
        </p:txBody>
      </p:sp>
      <p:graphicFrame>
        <p:nvGraphicFramePr>
          <p:cNvPr id="8" name="Table 7">
            <a:extLst>
              <a:ext uri="{FF2B5EF4-FFF2-40B4-BE49-F238E27FC236}">
                <a16:creationId xmlns:a16="http://schemas.microsoft.com/office/drawing/2014/main" id="{CFF5EB1F-9C00-5C3C-794D-838C7DCD6DD8}"/>
              </a:ext>
            </a:extLst>
          </p:cNvPr>
          <p:cNvGraphicFramePr>
            <a:graphicFrameLocks noGrp="1"/>
          </p:cNvGraphicFramePr>
          <p:nvPr>
            <p:extLst>
              <p:ext uri="{D42A27DB-BD31-4B8C-83A1-F6EECF244321}">
                <p14:modId xmlns:p14="http://schemas.microsoft.com/office/powerpoint/2010/main" val="4111386774"/>
              </p:ext>
            </p:extLst>
          </p:nvPr>
        </p:nvGraphicFramePr>
        <p:xfrm>
          <a:off x="342905" y="2626014"/>
          <a:ext cx="3737266" cy="1645920"/>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1439785">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Stops firms from hiring women in small numbers when needed</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Leads to underutilisation of capacity, thereby limiting overall productivity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Reduces employability options for women</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59FAE1F1-6090-84B2-1BED-FF943840A9D4}"/>
              </a:ext>
            </a:extLst>
          </p:cNvPr>
          <p:cNvSpPr/>
          <p:nvPr/>
        </p:nvSpPr>
        <p:spPr>
          <a:xfrm>
            <a:off x="923665" y="252051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461180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ED3B2-D198-36E6-7D08-2F9943569B5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8CB7DE2-AA42-4F1E-44FF-55D52B47620B}"/>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B015098-3521-0F0C-4D65-5A8783123571}"/>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3466B7DB-0213-4322-41F8-97542773BDE8}"/>
              </a:ext>
            </a:extLst>
          </p:cNvPr>
          <p:cNvGraphicFramePr>
            <a:graphicFrameLocks noGrp="1"/>
          </p:cNvGraphicFramePr>
          <p:nvPr>
            <p:extLst>
              <p:ext uri="{D42A27DB-BD31-4B8C-83A1-F6EECF244321}">
                <p14:modId xmlns:p14="http://schemas.microsoft.com/office/powerpoint/2010/main" val="2923848702"/>
              </p:ext>
            </p:extLst>
          </p:nvPr>
        </p:nvGraphicFramePr>
        <p:xfrm>
          <a:off x="4830618" y="3154772"/>
          <a:ext cx="6077527" cy="1402784"/>
        </p:xfrm>
        <a:graphic>
          <a:graphicData uri="http://schemas.openxmlformats.org/drawingml/2006/table">
            <a:tbl>
              <a:tblPr firstRow="1" bandRow="1">
                <a:tableStyleId>{69012ECD-51FC-41F1-AA8D-1B2483CD663E}</a:tableStyleId>
              </a:tblPr>
              <a:tblGrid>
                <a:gridCol w="6077527">
                  <a:extLst>
                    <a:ext uri="{9D8B030D-6E8A-4147-A177-3AD203B41FA5}">
                      <a16:colId xmlns:a16="http://schemas.microsoft.com/office/drawing/2014/main" val="1384232815"/>
                    </a:ext>
                  </a:extLst>
                </a:gridCol>
              </a:tblGrid>
              <a:tr h="1402784">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54529F7E-E692-912E-6814-6B914692121E}"/>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FED8C0AB-7CD7-0CCA-C192-C222AD36B0A2}"/>
              </a:ext>
            </a:extLst>
          </p:cNvPr>
          <p:cNvSpPr/>
          <p:nvPr/>
        </p:nvSpPr>
        <p:spPr>
          <a:xfrm>
            <a:off x="6712830" y="299311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4CA8A2B6-49F7-ED0D-2F64-2FA04D16DF84}"/>
              </a:ext>
            </a:extLst>
          </p:cNvPr>
          <p:cNvSpPr/>
          <p:nvPr/>
        </p:nvSpPr>
        <p:spPr>
          <a:xfrm>
            <a:off x="6946541" y="103515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3F7B91FB-D32F-422E-8D07-3A6AF60A4B9E}"/>
              </a:ext>
            </a:extLst>
          </p:cNvPr>
          <p:cNvSpPr>
            <a:spLocks noGrp="1"/>
          </p:cNvSpPr>
          <p:nvPr>
            <p:ph type="title"/>
          </p:nvPr>
        </p:nvSpPr>
        <p:spPr>
          <a:xfrm>
            <a:off x="777011" y="369942"/>
            <a:ext cx="10637977" cy="413285"/>
          </a:xfrm>
        </p:spPr>
        <p:txBody>
          <a:bodyPr vert="horz">
            <a:normAutofit/>
          </a:bodyPr>
          <a:lstStyle/>
          <a:p>
            <a:r>
              <a:rPr lang="en-US" sz="1800" b="1" kern="0" dirty="0">
                <a:latin typeface="Arial"/>
                <a:cs typeface="Arial"/>
                <a:sym typeface="Arial"/>
              </a:rPr>
              <a:t>Remove Condition Capping Number of </a:t>
            </a:r>
            <a:r>
              <a:rPr lang="en-US" sz="1800" dirty="0"/>
              <a:t>Women Employed</a:t>
            </a:r>
          </a:p>
        </p:txBody>
      </p:sp>
      <p:sp>
        <p:nvSpPr>
          <p:cNvPr id="29" name="Rectangle 28">
            <a:extLst>
              <a:ext uri="{FF2B5EF4-FFF2-40B4-BE49-F238E27FC236}">
                <a16:creationId xmlns:a16="http://schemas.microsoft.com/office/drawing/2014/main" id="{0A1E74AC-6847-2820-2DA8-907584BAB161}"/>
              </a:ext>
            </a:extLst>
          </p:cNvPr>
          <p:cNvSpPr/>
          <p:nvPr/>
        </p:nvSpPr>
        <p:spPr>
          <a:xfrm>
            <a:off x="407194" y="1591175"/>
            <a:ext cx="3270996" cy="10156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r>
              <a:rPr lang="en-US" sz="1200" kern="0" dirty="0">
                <a:solidFill>
                  <a:srgbClr val="FFFFFF"/>
                </a:solidFill>
                <a:latin typeface="Arial"/>
                <a:sym typeface="Arial"/>
              </a:rPr>
              <a:t>N</a:t>
            </a:r>
            <a:r>
              <a:rPr lang="en-US" sz="1200" kern="0" dirty="0">
                <a:solidFill>
                  <a:srgbClr val="FFFFFF"/>
                </a:solidFill>
                <a:sym typeface="Arial"/>
              </a:rPr>
              <a:t>umber of women workers employed in night shifts shall not exceed </a:t>
            </a:r>
            <a:r>
              <a:rPr lang="en-US" sz="1200" b="1" kern="0" dirty="0">
                <a:solidFill>
                  <a:srgbClr val="FFFFFF"/>
                </a:solidFill>
                <a:sym typeface="Arial"/>
              </a:rPr>
              <a:t>2/3rd of total number of women workers </a:t>
            </a:r>
            <a:r>
              <a:rPr lang="en-US" sz="1200" kern="0" dirty="0">
                <a:solidFill>
                  <a:srgbClr val="FFFFFF"/>
                </a:solidFill>
                <a:sym typeface="Arial"/>
              </a:rPr>
              <a:t>in the factories</a:t>
            </a:r>
            <a:endParaRPr lang="en-US" sz="1200" kern="0" dirty="0">
              <a:solidFill>
                <a:srgbClr val="FFFFFF"/>
              </a:solidFill>
              <a:latin typeface="Arial"/>
              <a:sym typeface="Arial"/>
            </a:endParaRPr>
          </a:p>
        </p:txBody>
      </p:sp>
      <p:sp>
        <p:nvSpPr>
          <p:cNvPr id="3" name="Oval 2">
            <a:extLst>
              <a:ext uri="{FF2B5EF4-FFF2-40B4-BE49-F238E27FC236}">
                <a16:creationId xmlns:a16="http://schemas.microsoft.com/office/drawing/2014/main" id="{24694ADD-959D-3118-4732-2E0B7FBDA7D5}"/>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2</a:t>
            </a:r>
          </a:p>
        </p:txBody>
      </p:sp>
      <p:graphicFrame>
        <p:nvGraphicFramePr>
          <p:cNvPr id="7" name="Table 6">
            <a:extLst>
              <a:ext uri="{FF2B5EF4-FFF2-40B4-BE49-F238E27FC236}">
                <a16:creationId xmlns:a16="http://schemas.microsoft.com/office/drawing/2014/main" id="{45E242E6-2558-BBAA-7F59-11111938F1D2}"/>
              </a:ext>
            </a:extLst>
          </p:cNvPr>
          <p:cNvGraphicFramePr>
            <a:graphicFrameLocks noGrp="1"/>
          </p:cNvGraphicFramePr>
          <p:nvPr>
            <p:extLst>
              <p:ext uri="{D42A27DB-BD31-4B8C-83A1-F6EECF244321}">
                <p14:modId xmlns:p14="http://schemas.microsoft.com/office/powerpoint/2010/main" val="2139391647"/>
              </p:ext>
            </p:extLst>
          </p:nvPr>
        </p:nvGraphicFramePr>
        <p:xfrm>
          <a:off x="4248727" y="1558765"/>
          <a:ext cx="7166260" cy="741680"/>
        </p:xfrm>
        <a:graphic>
          <a:graphicData uri="http://schemas.openxmlformats.org/drawingml/2006/table">
            <a:tbl>
              <a:tblPr firstRow="1" bandRow="1">
                <a:tableStyleId>{5C22544A-7EE6-4342-B048-85BDC9FD1C3A}</a:tableStyleId>
              </a:tblPr>
              <a:tblGrid>
                <a:gridCol w="2277960">
                  <a:extLst>
                    <a:ext uri="{9D8B030D-6E8A-4147-A177-3AD203B41FA5}">
                      <a16:colId xmlns:a16="http://schemas.microsoft.com/office/drawing/2014/main" val="3552506155"/>
                    </a:ext>
                  </a:extLst>
                </a:gridCol>
                <a:gridCol w="2444150">
                  <a:extLst>
                    <a:ext uri="{9D8B030D-6E8A-4147-A177-3AD203B41FA5}">
                      <a16:colId xmlns:a16="http://schemas.microsoft.com/office/drawing/2014/main" val="1066008525"/>
                    </a:ext>
                  </a:extLst>
                </a:gridCol>
                <a:gridCol w="2444150">
                  <a:extLst>
                    <a:ext uri="{9D8B030D-6E8A-4147-A177-3AD203B41FA5}">
                      <a16:colId xmlns:a16="http://schemas.microsoft.com/office/drawing/2014/main" val="369976301"/>
                    </a:ext>
                  </a:extLst>
                </a:gridCol>
              </a:tblGrid>
              <a:tr h="370840">
                <a:tc>
                  <a:txBody>
                    <a:bodyPr/>
                    <a:lstStyle/>
                    <a:p>
                      <a:pPr algn="ctr"/>
                      <a:r>
                        <a:rPr lang="en-IN" sz="1200" dirty="0"/>
                        <a:t>Andhra Pradesh</a:t>
                      </a:r>
                    </a:p>
                  </a:txBody>
                  <a:tcPr/>
                </a:tc>
                <a:tc>
                  <a:txBody>
                    <a:bodyPr/>
                    <a:lstStyle/>
                    <a:p>
                      <a:pPr algn="ctr"/>
                      <a:r>
                        <a:rPr lang="en-IN" sz="1200" dirty="0"/>
                        <a:t>Himachal Pradesh</a:t>
                      </a:r>
                    </a:p>
                  </a:txBody>
                  <a:tcPr/>
                </a:tc>
                <a:tc>
                  <a:txBody>
                    <a:bodyPr/>
                    <a:lstStyle/>
                    <a:p>
                      <a:pPr algn="ctr"/>
                      <a:r>
                        <a:rPr lang="en-IN" sz="1200" dirty="0"/>
                        <a:t>Haryana</a:t>
                      </a:r>
                    </a:p>
                  </a:txBody>
                  <a:tcPr/>
                </a:tc>
                <a:extLst>
                  <a:ext uri="{0D108BD9-81ED-4DB2-BD59-A6C34878D82A}">
                    <a16:rowId xmlns:a16="http://schemas.microsoft.com/office/drawing/2014/main" val="3749494670"/>
                  </a:ext>
                </a:extLst>
              </a:tr>
              <a:tr h="370840">
                <a:tc>
                  <a:txBody>
                    <a:bodyPr/>
                    <a:lstStyle/>
                    <a:p>
                      <a:pPr algn="ctr"/>
                      <a:r>
                        <a:rPr lang="en-IN" sz="1200" dirty="0"/>
                        <a:t>Not Required</a:t>
                      </a:r>
                    </a:p>
                  </a:txBody>
                  <a:tcPr/>
                </a:tc>
                <a:tc>
                  <a:txBody>
                    <a:bodyPr/>
                    <a:lstStyle/>
                    <a:p>
                      <a:pPr algn="ctr"/>
                      <a:r>
                        <a:rPr lang="en-IN" sz="1200" dirty="0"/>
                        <a:t>Not Required</a:t>
                      </a:r>
                    </a:p>
                  </a:txBody>
                  <a:tcPr/>
                </a:tc>
                <a:tc>
                  <a:txBody>
                    <a:bodyPr/>
                    <a:lstStyle/>
                    <a:p>
                      <a:pPr algn="ctr"/>
                      <a:r>
                        <a:rPr lang="en-IN" sz="1200" dirty="0"/>
                        <a:t>Not Required</a:t>
                      </a:r>
                    </a:p>
                  </a:txBody>
                  <a:tcPr/>
                </a:tc>
                <a:extLst>
                  <a:ext uri="{0D108BD9-81ED-4DB2-BD59-A6C34878D82A}">
                    <a16:rowId xmlns:a16="http://schemas.microsoft.com/office/drawing/2014/main" val="1703340775"/>
                  </a:ext>
                </a:extLst>
              </a:tr>
            </a:tbl>
          </a:graphicData>
        </a:graphic>
      </p:graphicFrame>
      <p:sp>
        <p:nvSpPr>
          <p:cNvPr id="9" name="TextBox 8">
            <a:extLst>
              <a:ext uri="{FF2B5EF4-FFF2-40B4-BE49-F238E27FC236}">
                <a16:creationId xmlns:a16="http://schemas.microsoft.com/office/drawing/2014/main" id="{EE4D489E-59D3-C03F-4A37-03642D15D37D}"/>
              </a:ext>
            </a:extLst>
          </p:cNvPr>
          <p:cNvSpPr txBox="1"/>
          <p:nvPr/>
        </p:nvSpPr>
        <p:spPr>
          <a:xfrm>
            <a:off x="4819717" y="3372571"/>
            <a:ext cx="6077527" cy="1446550"/>
          </a:xfrm>
          <a:prstGeom prst="rect">
            <a:avLst/>
          </a:prstGeom>
          <a:noFill/>
        </p:spPr>
        <p:txBody>
          <a:bodyPr wrap="square" rtlCol="0">
            <a:spAutoFit/>
          </a:bodyPr>
          <a:lstStyle/>
          <a:p>
            <a:pPr algn="ctr"/>
            <a:r>
              <a:rPr lang="en-US" sz="1400" b="1" dirty="0">
                <a:solidFill>
                  <a:schemeClr val="accent2"/>
                </a:solidFill>
                <a:latin typeface="+mj-lt"/>
              </a:rPr>
              <a:t>Remove 2/3rd cap on women employed  in night shifts</a:t>
            </a:r>
          </a:p>
          <a:p>
            <a:pPr algn="ctr"/>
            <a:endParaRPr lang="en-US" sz="1400" b="1" dirty="0">
              <a:solidFill>
                <a:schemeClr val="accent2"/>
              </a:solidFill>
              <a:latin typeface="+mj-lt"/>
            </a:endParaRPr>
          </a:p>
          <a:p>
            <a:pPr marL="171450" indent="-171450">
              <a:buFont typeface="Wingdings" panose="05000000000000000000" pitchFamily="2" charset="2"/>
              <a:buChar char="Ø"/>
            </a:pPr>
            <a:r>
              <a:rPr lang="en-US" sz="1200" b="1" dirty="0">
                <a:solidFill>
                  <a:schemeClr val="bg2"/>
                </a:solidFill>
                <a:latin typeface="+mj-lt"/>
              </a:rPr>
              <a:t>Allows hiring based on actual workforce and operational needs</a:t>
            </a:r>
          </a:p>
          <a:p>
            <a:pPr marL="171450" indent="-171450">
              <a:buFont typeface="Wingdings" panose="05000000000000000000" pitchFamily="2" charset="2"/>
              <a:buChar char="Ø"/>
            </a:pPr>
            <a:endParaRPr lang="en-US" sz="1200" b="1" dirty="0">
              <a:solidFill>
                <a:schemeClr val="bg2"/>
              </a:solidFill>
              <a:latin typeface="+mj-lt"/>
            </a:endParaRPr>
          </a:p>
          <a:p>
            <a:pPr marL="171450" indent="-171450">
              <a:buFont typeface="Wingdings" panose="05000000000000000000" pitchFamily="2" charset="2"/>
              <a:buChar char="Ø"/>
            </a:pPr>
            <a:r>
              <a:rPr lang="en-US" sz="1200" b="1" dirty="0">
                <a:solidFill>
                  <a:schemeClr val="bg2"/>
                </a:solidFill>
                <a:latin typeface="+mj-lt"/>
              </a:rPr>
              <a:t>Increases employment of women</a:t>
            </a:r>
          </a:p>
          <a:p>
            <a:pPr>
              <a:lnSpc>
                <a:spcPct val="150000"/>
              </a:lnSpc>
            </a:pPr>
            <a:endParaRPr lang="en-US" sz="800" b="1" dirty="0">
              <a:solidFill>
                <a:schemeClr val="accent2"/>
              </a:solidFill>
              <a:latin typeface="+mj-lt"/>
            </a:endParaRPr>
          </a:p>
          <a:p>
            <a:endParaRPr lang="en-IN" sz="1200" dirty="0">
              <a:latin typeface="+mj-lt"/>
            </a:endParaRPr>
          </a:p>
        </p:txBody>
      </p:sp>
      <p:pic>
        <p:nvPicPr>
          <p:cNvPr id="10" name="Picture 9">
            <a:extLst>
              <a:ext uri="{FF2B5EF4-FFF2-40B4-BE49-F238E27FC236}">
                <a16:creationId xmlns:a16="http://schemas.microsoft.com/office/drawing/2014/main" id="{8D29C83D-19E5-30A5-DE86-EE2E7447F8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2" name="Slide Number Placeholder 6">
            <a:extLst>
              <a:ext uri="{FF2B5EF4-FFF2-40B4-BE49-F238E27FC236}">
                <a16:creationId xmlns:a16="http://schemas.microsoft.com/office/drawing/2014/main" id="{F224DB4E-AB3A-94C5-8F6B-719236CA82DD}"/>
              </a:ext>
            </a:extLst>
          </p:cNvPr>
          <p:cNvSpPr txBox="1">
            <a:spLocks/>
          </p:cNvSpPr>
          <p:nvPr/>
        </p:nvSpPr>
        <p:spPr>
          <a:xfrm>
            <a:off x="1141498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11</a:t>
            </a:fld>
            <a:endParaRPr lang="en-US" sz="1050" dirty="0"/>
          </a:p>
        </p:txBody>
      </p:sp>
      <p:graphicFrame>
        <p:nvGraphicFramePr>
          <p:cNvPr id="8" name="Table 7">
            <a:extLst>
              <a:ext uri="{FF2B5EF4-FFF2-40B4-BE49-F238E27FC236}">
                <a16:creationId xmlns:a16="http://schemas.microsoft.com/office/drawing/2014/main" id="{876ABA08-DBBE-039F-DD59-0FD969D76E07}"/>
              </a:ext>
            </a:extLst>
          </p:cNvPr>
          <p:cNvGraphicFramePr>
            <a:graphicFrameLocks noGrp="1"/>
          </p:cNvGraphicFramePr>
          <p:nvPr>
            <p:extLst>
              <p:ext uri="{D42A27DB-BD31-4B8C-83A1-F6EECF244321}">
                <p14:modId xmlns:p14="http://schemas.microsoft.com/office/powerpoint/2010/main" val="1151822511"/>
              </p:ext>
            </p:extLst>
          </p:nvPr>
        </p:nvGraphicFramePr>
        <p:xfrm>
          <a:off x="407194" y="3154772"/>
          <a:ext cx="3737266" cy="1760128"/>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1760128">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Does not ensure safety or welfare and limits inclusivity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Restricts women’s employment choices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Impractical for SMEs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Creates unnecessary administrative complexities</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5792E258-7047-10E5-05F5-7F32B199F571}"/>
              </a:ext>
            </a:extLst>
          </p:cNvPr>
          <p:cNvSpPr/>
          <p:nvPr/>
        </p:nvSpPr>
        <p:spPr>
          <a:xfrm>
            <a:off x="1125009" y="2993113"/>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676301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3BA5A-772F-2B62-8BF5-D9B2275240B4}"/>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37D816B-F767-6715-9FED-56B145A92418}"/>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B015098-3521-0F0C-4D65-5A8783123571}"/>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C0230C58-3746-326C-7331-BFDE8A6310F0}"/>
              </a:ext>
            </a:extLst>
          </p:cNvPr>
          <p:cNvGraphicFramePr>
            <a:graphicFrameLocks noGrp="1"/>
          </p:cNvGraphicFramePr>
          <p:nvPr>
            <p:extLst>
              <p:ext uri="{D42A27DB-BD31-4B8C-83A1-F6EECF244321}">
                <p14:modId xmlns:p14="http://schemas.microsoft.com/office/powerpoint/2010/main" val="945471138"/>
              </p:ext>
            </p:extLst>
          </p:nvPr>
        </p:nvGraphicFramePr>
        <p:xfrm>
          <a:off x="4411187" y="4379456"/>
          <a:ext cx="7018479" cy="2167283"/>
        </p:xfrm>
        <a:graphic>
          <a:graphicData uri="http://schemas.openxmlformats.org/drawingml/2006/table">
            <a:tbl>
              <a:tblPr firstRow="1" bandRow="1">
                <a:tableStyleId>{69012ECD-51FC-41F1-AA8D-1B2483CD663E}</a:tableStyleId>
              </a:tblPr>
              <a:tblGrid>
                <a:gridCol w="7018479">
                  <a:extLst>
                    <a:ext uri="{9D8B030D-6E8A-4147-A177-3AD203B41FA5}">
                      <a16:colId xmlns:a16="http://schemas.microsoft.com/office/drawing/2014/main" val="1384232815"/>
                    </a:ext>
                  </a:extLst>
                </a:gridCol>
              </a:tblGrid>
              <a:tr h="2167283">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8AA4B890-4ADF-AE3B-76D3-B5C948D6F487}"/>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6A8EF14B-8655-C14E-0401-2A62516F0929}"/>
              </a:ext>
            </a:extLst>
          </p:cNvPr>
          <p:cNvSpPr/>
          <p:nvPr/>
        </p:nvSpPr>
        <p:spPr>
          <a:xfrm>
            <a:off x="7019740" y="417309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Recommendations</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77C92DE1-5140-4861-4168-9F01AF413CDD}"/>
              </a:ext>
            </a:extLst>
          </p:cNvPr>
          <p:cNvSpPr/>
          <p:nvPr/>
        </p:nvSpPr>
        <p:spPr>
          <a:xfrm>
            <a:off x="6946541" y="103515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4734C840-4687-CF40-B756-21974777DCD5}"/>
              </a:ext>
            </a:extLst>
          </p:cNvPr>
          <p:cNvSpPr>
            <a:spLocks noGrp="1"/>
          </p:cNvSpPr>
          <p:nvPr>
            <p:ph type="title"/>
          </p:nvPr>
        </p:nvSpPr>
        <p:spPr>
          <a:xfrm>
            <a:off x="777011" y="369942"/>
            <a:ext cx="10637977" cy="413285"/>
          </a:xfrm>
        </p:spPr>
        <p:txBody>
          <a:bodyPr vert="horz">
            <a:normAutofit/>
          </a:bodyPr>
          <a:lstStyle/>
          <a:p>
            <a:r>
              <a:rPr lang="en-US" sz="1800" b="1" kern="0" dirty="0">
                <a:latin typeface="Arial"/>
                <a:cs typeface="Arial"/>
                <a:sym typeface="Arial"/>
              </a:rPr>
              <a:t>Amend Separate Transportation Condition</a:t>
            </a:r>
            <a:endParaRPr lang="en-US" sz="1800" dirty="0"/>
          </a:p>
        </p:txBody>
      </p:sp>
      <p:sp>
        <p:nvSpPr>
          <p:cNvPr id="29" name="Rectangle 28">
            <a:extLst>
              <a:ext uri="{FF2B5EF4-FFF2-40B4-BE49-F238E27FC236}">
                <a16:creationId xmlns:a16="http://schemas.microsoft.com/office/drawing/2014/main" id="{A47C2BAF-1457-1021-82BF-3FFA64F5A481}"/>
              </a:ext>
            </a:extLst>
          </p:cNvPr>
          <p:cNvSpPr/>
          <p:nvPr/>
        </p:nvSpPr>
        <p:spPr>
          <a:xfrm>
            <a:off x="342905" y="1558765"/>
            <a:ext cx="3270996" cy="139217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r>
              <a:rPr lang="en-US" sz="1200" kern="0" dirty="0">
                <a:solidFill>
                  <a:srgbClr val="FFFFFF"/>
                </a:solidFill>
                <a:sym typeface="Arial"/>
              </a:rPr>
              <a:t>Where transport is arranged by the employer and the occupier of the factory, </a:t>
            </a:r>
            <a:r>
              <a:rPr lang="en-US" sz="1200" b="1" kern="0" dirty="0">
                <a:solidFill>
                  <a:srgbClr val="FFFFFF"/>
                </a:solidFill>
                <a:sym typeface="Arial"/>
              </a:rPr>
              <a:t>separate transport </a:t>
            </a:r>
            <a:r>
              <a:rPr lang="en-US" sz="1200" kern="0" dirty="0">
                <a:solidFill>
                  <a:srgbClr val="FFFFFF"/>
                </a:solidFill>
                <a:sym typeface="Arial"/>
              </a:rPr>
              <a:t>arrangements shall be provided to female employees</a:t>
            </a:r>
            <a:endParaRPr lang="en-US" sz="1200" kern="0" dirty="0">
              <a:solidFill>
                <a:srgbClr val="FFFFFF"/>
              </a:solidFill>
              <a:latin typeface="Arial"/>
              <a:sym typeface="Arial"/>
            </a:endParaRPr>
          </a:p>
        </p:txBody>
      </p:sp>
      <p:sp>
        <p:nvSpPr>
          <p:cNvPr id="3" name="Oval 2">
            <a:extLst>
              <a:ext uri="{FF2B5EF4-FFF2-40B4-BE49-F238E27FC236}">
                <a16:creationId xmlns:a16="http://schemas.microsoft.com/office/drawing/2014/main" id="{F6E092A0-C84D-FE8C-0693-E33331939D3D}"/>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3</a:t>
            </a:r>
          </a:p>
        </p:txBody>
      </p:sp>
      <p:graphicFrame>
        <p:nvGraphicFramePr>
          <p:cNvPr id="7" name="Table 6">
            <a:extLst>
              <a:ext uri="{FF2B5EF4-FFF2-40B4-BE49-F238E27FC236}">
                <a16:creationId xmlns:a16="http://schemas.microsoft.com/office/drawing/2014/main" id="{DE9C4FAC-81CA-7B6D-725B-AAAB7B193978}"/>
              </a:ext>
            </a:extLst>
          </p:cNvPr>
          <p:cNvGraphicFramePr>
            <a:graphicFrameLocks noGrp="1"/>
          </p:cNvGraphicFramePr>
          <p:nvPr>
            <p:extLst>
              <p:ext uri="{D42A27DB-BD31-4B8C-83A1-F6EECF244321}">
                <p14:modId xmlns:p14="http://schemas.microsoft.com/office/powerpoint/2010/main" val="746889275"/>
              </p:ext>
            </p:extLst>
          </p:nvPr>
        </p:nvGraphicFramePr>
        <p:xfrm>
          <a:off x="4248728" y="1392621"/>
          <a:ext cx="7180936" cy="1828800"/>
        </p:xfrm>
        <a:graphic>
          <a:graphicData uri="http://schemas.openxmlformats.org/drawingml/2006/table">
            <a:tbl>
              <a:tblPr firstRow="1" bandRow="1">
                <a:tableStyleId>{5C22544A-7EE6-4342-B048-85BDC9FD1C3A}</a:tableStyleId>
              </a:tblPr>
              <a:tblGrid>
                <a:gridCol w="1728456">
                  <a:extLst>
                    <a:ext uri="{9D8B030D-6E8A-4147-A177-3AD203B41FA5}">
                      <a16:colId xmlns:a16="http://schemas.microsoft.com/office/drawing/2014/main" val="434394676"/>
                    </a:ext>
                  </a:extLst>
                </a:gridCol>
                <a:gridCol w="1751845">
                  <a:extLst>
                    <a:ext uri="{9D8B030D-6E8A-4147-A177-3AD203B41FA5}">
                      <a16:colId xmlns:a16="http://schemas.microsoft.com/office/drawing/2014/main" val="3552506155"/>
                    </a:ext>
                  </a:extLst>
                </a:gridCol>
                <a:gridCol w="1833532">
                  <a:extLst>
                    <a:ext uri="{9D8B030D-6E8A-4147-A177-3AD203B41FA5}">
                      <a16:colId xmlns:a16="http://schemas.microsoft.com/office/drawing/2014/main" val="1614746443"/>
                    </a:ext>
                  </a:extLst>
                </a:gridCol>
                <a:gridCol w="1867103">
                  <a:extLst>
                    <a:ext uri="{9D8B030D-6E8A-4147-A177-3AD203B41FA5}">
                      <a16:colId xmlns:a16="http://schemas.microsoft.com/office/drawing/2014/main" val="3339682188"/>
                    </a:ext>
                  </a:extLst>
                </a:gridCol>
              </a:tblGrid>
              <a:tr h="239116">
                <a:tc>
                  <a:txBody>
                    <a:bodyPr/>
                    <a:lstStyle/>
                    <a:p>
                      <a:pPr algn="ctr"/>
                      <a:r>
                        <a:rPr lang="en-IN" sz="1200" dirty="0"/>
                        <a:t>Telangana</a:t>
                      </a:r>
                    </a:p>
                  </a:txBody>
                  <a:tcPr/>
                </a:tc>
                <a:tc>
                  <a:txBody>
                    <a:bodyPr/>
                    <a:lstStyle/>
                    <a:p>
                      <a:pPr algn="ctr"/>
                      <a:r>
                        <a:rPr lang="en-IN" sz="1200" dirty="0"/>
                        <a:t>Andhra Pradesh</a:t>
                      </a:r>
                    </a:p>
                  </a:txBody>
                  <a:tcPr/>
                </a:tc>
                <a:tc>
                  <a:txBody>
                    <a:bodyPr/>
                    <a:lstStyle/>
                    <a:p>
                      <a:pPr algn="ctr"/>
                      <a:r>
                        <a:rPr lang="en-IN" sz="1200" dirty="0"/>
                        <a:t>Uttar Pradesh</a:t>
                      </a:r>
                    </a:p>
                  </a:txBody>
                  <a:tcPr/>
                </a:tc>
                <a:tc>
                  <a:txBody>
                    <a:bodyPr/>
                    <a:lstStyle/>
                    <a:p>
                      <a:pPr algn="ctr"/>
                      <a:r>
                        <a:rPr lang="en-IN" sz="1200" dirty="0"/>
                        <a:t>Himachal Pradesh</a:t>
                      </a:r>
                    </a:p>
                  </a:txBody>
                  <a:tcPr/>
                </a:tc>
                <a:extLst>
                  <a:ext uri="{0D108BD9-81ED-4DB2-BD59-A6C34878D82A}">
                    <a16:rowId xmlns:a16="http://schemas.microsoft.com/office/drawing/2014/main" val="3749494670"/>
                  </a:ext>
                </a:extLst>
              </a:tr>
              <a:tr h="1099933">
                <a:tc>
                  <a:txBody>
                    <a:bodyPr/>
                    <a:lstStyle/>
                    <a:p>
                      <a:pPr algn="l"/>
                      <a:r>
                        <a:rPr lang="en-US" sz="1200" i="1" dirty="0"/>
                        <a:t>Provide pick-up and drop to women employees from their residence</a:t>
                      </a:r>
                    </a:p>
                    <a:p>
                      <a:pPr algn="l"/>
                      <a:endParaRPr lang="en-US" sz="1200" dirty="0"/>
                    </a:p>
                    <a:p>
                      <a:pPr algn="l"/>
                      <a:r>
                        <a:rPr lang="en-US" sz="1200" dirty="0"/>
                        <a:t>No condition for separate transport</a:t>
                      </a:r>
                      <a:endParaRPr lang="en-IN" sz="1200" dirty="0"/>
                    </a:p>
                  </a:txBody>
                  <a:tcPr/>
                </a:tc>
                <a:tc>
                  <a:txBody>
                    <a:bodyPr/>
                    <a:lstStyle/>
                    <a:p>
                      <a:pPr algn="l"/>
                      <a:r>
                        <a:rPr lang="en-US" sz="1200" i="1" dirty="0"/>
                        <a:t>Provide pick-up and drop to women employees from their residence</a:t>
                      </a:r>
                    </a:p>
                    <a:p>
                      <a:pPr algn="l"/>
                      <a:endParaRPr lang="en-US" sz="1200" i="1"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No condition for separate transport</a:t>
                      </a:r>
                      <a:endParaRPr lang="en-IN"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i="1" dirty="0"/>
                        <a:t>Provide for transportation from their residence to workplace to women workers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i="1"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No condition for separate transport</a:t>
                      </a:r>
                      <a:endParaRPr lang="en-IN"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i="1" dirty="0"/>
                        <a:t>Provide pick-up and drop to women employees from their residence along with guard</a:t>
                      </a:r>
                      <a:endParaRPr lang="en-IN" sz="1200" i="1" dirty="0"/>
                    </a:p>
                    <a:p>
                      <a:pPr algn="l"/>
                      <a:endParaRPr lang="en-IN" sz="12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No condition for separate transport</a:t>
                      </a:r>
                      <a:endParaRPr lang="en-IN" sz="1200" dirty="0"/>
                    </a:p>
                  </a:txBody>
                  <a:tcPr/>
                </a:tc>
                <a:extLst>
                  <a:ext uri="{0D108BD9-81ED-4DB2-BD59-A6C34878D82A}">
                    <a16:rowId xmlns:a16="http://schemas.microsoft.com/office/drawing/2014/main" val="1703340775"/>
                  </a:ext>
                </a:extLst>
              </a:tr>
            </a:tbl>
          </a:graphicData>
        </a:graphic>
      </p:graphicFrame>
      <p:sp>
        <p:nvSpPr>
          <p:cNvPr id="9" name="TextBox 8">
            <a:extLst>
              <a:ext uri="{FF2B5EF4-FFF2-40B4-BE49-F238E27FC236}">
                <a16:creationId xmlns:a16="http://schemas.microsoft.com/office/drawing/2014/main" id="{95CE40D6-98B9-142B-4C5B-9523C75691A7}"/>
              </a:ext>
            </a:extLst>
          </p:cNvPr>
          <p:cNvSpPr txBox="1"/>
          <p:nvPr/>
        </p:nvSpPr>
        <p:spPr>
          <a:xfrm>
            <a:off x="4527543" y="4386827"/>
            <a:ext cx="6710912" cy="2500685"/>
          </a:xfrm>
          <a:prstGeom prst="rect">
            <a:avLst/>
          </a:prstGeom>
          <a:noFill/>
        </p:spPr>
        <p:txBody>
          <a:bodyPr wrap="square" rtlCol="0">
            <a:spAutoFit/>
          </a:bodyPr>
          <a:lstStyle/>
          <a:p>
            <a:endParaRPr lang="en-IN" sz="1350" dirty="0"/>
          </a:p>
          <a:p>
            <a:pPr algn="ctr"/>
            <a:r>
              <a:rPr lang="en-IN" sz="1400" b="1" dirty="0">
                <a:solidFill>
                  <a:schemeClr val="accent2"/>
                </a:solidFill>
              </a:rPr>
              <a:t>Amend the condition of separate transportation facilities</a:t>
            </a:r>
          </a:p>
          <a:p>
            <a:endParaRPr lang="en-IN" sz="1350" dirty="0"/>
          </a:p>
          <a:p>
            <a:pPr marL="285750" indent="-285750">
              <a:buFont typeface="Wingdings" panose="05000000000000000000" pitchFamily="2" charset="2"/>
              <a:buChar char="Ø"/>
            </a:pPr>
            <a:r>
              <a:rPr lang="en-US" sz="1200" b="1" dirty="0">
                <a:solidFill>
                  <a:schemeClr val="bg2"/>
                </a:solidFill>
              </a:rPr>
              <a:t>Where transportation is provided by employers, deploying appropriate security measures like in-vehicle CCTV/GPS-tracking system, etc. can ensure safety without the need for separate vehicles for women</a:t>
            </a:r>
          </a:p>
          <a:p>
            <a:pPr marL="171450" indent="-171450">
              <a:buFont typeface="Wingdings" panose="05000000000000000000" pitchFamily="2" charset="2"/>
              <a:buChar char="Ø"/>
            </a:pPr>
            <a:endParaRPr lang="en-IN" sz="1200" b="1" dirty="0">
              <a:solidFill>
                <a:schemeClr val="bg2"/>
              </a:solidFill>
            </a:endParaRPr>
          </a:p>
          <a:p>
            <a:pPr marL="285750" indent="-285750">
              <a:buFont typeface="Wingdings" panose="05000000000000000000" pitchFamily="2" charset="2"/>
              <a:buChar char="Ø"/>
            </a:pPr>
            <a:endParaRPr lang="en-IN" sz="1200" b="1" dirty="0">
              <a:solidFill>
                <a:schemeClr val="bg2"/>
              </a:solidFill>
            </a:endParaRPr>
          </a:p>
          <a:p>
            <a:pPr marL="285750" indent="-285750">
              <a:buFont typeface="Wingdings" panose="05000000000000000000" pitchFamily="2" charset="2"/>
              <a:buChar char="Ø"/>
            </a:pPr>
            <a:r>
              <a:rPr lang="en-IN" sz="1200" b="1" dirty="0">
                <a:solidFill>
                  <a:schemeClr val="bg2"/>
                </a:solidFill>
              </a:rPr>
              <a:t>Allow private transport and security providers to operate</a:t>
            </a:r>
          </a:p>
          <a:p>
            <a:pPr marL="285750" indent="-285750">
              <a:buFont typeface="Wingdings" panose="05000000000000000000" pitchFamily="2" charset="2"/>
              <a:buChar char="Ø"/>
            </a:pPr>
            <a:endParaRPr lang="en-IN" sz="1200" b="1" dirty="0">
              <a:solidFill>
                <a:schemeClr val="bg2"/>
              </a:solidFill>
            </a:endParaRPr>
          </a:p>
          <a:p>
            <a:endParaRPr lang="en-GB" sz="1350" b="1" dirty="0">
              <a:solidFill>
                <a:schemeClr val="accent2"/>
              </a:solidFill>
              <a:latin typeface="Calibri" panose="020F0502020204030204" pitchFamily="34" charset="0"/>
            </a:endParaRPr>
          </a:p>
          <a:p>
            <a:endParaRPr lang="en-IN" dirty="0"/>
          </a:p>
        </p:txBody>
      </p:sp>
      <p:pic>
        <p:nvPicPr>
          <p:cNvPr id="2" name="Picture 1">
            <a:extLst>
              <a:ext uri="{FF2B5EF4-FFF2-40B4-BE49-F238E27FC236}">
                <a16:creationId xmlns:a16="http://schemas.microsoft.com/office/drawing/2014/main" id="{AFF50763-D9E1-D28A-28A5-9824D20A12C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2" name="TextBox 11">
            <a:extLst>
              <a:ext uri="{FF2B5EF4-FFF2-40B4-BE49-F238E27FC236}">
                <a16:creationId xmlns:a16="http://schemas.microsoft.com/office/drawing/2014/main" id="{A81CEF8D-C408-D016-C7F2-7939CAD52992}"/>
              </a:ext>
            </a:extLst>
          </p:cNvPr>
          <p:cNvSpPr txBox="1"/>
          <p:nvPr/>
        </p:nvSpPr>
        <p:spPr>
          <a:xfrm>
            <a:off x="216455" y="4308936"/>
            <a:ext cx="3652473" cy="2308324"/>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Alwar Industrial Zone is not safe for women to work, but the state must ensure proper infrastructure like functional transport and road connectivity. The zone has bus stops but no buses. Reliable connectivity will ease travel for women and encourage small industries to hire them, even for night shifts.</a:t>
            </a:r>
            <a:r>
              <a:rPr lang="en-IN" sz="1200" b="1" i="1" dirty="0">
                <a:solidFill>
                  <a:schemeClr val="accent1"/>
                </a:solidFill>
              </a:rPr>
              <a:t>”- Investor Feedback</a:t>
            </a:r>
          </a:p>
          <a:p>
            <a:pPr algn="ctr"/>
            <a:endParaRPr lang="en-IN" sz="1200" b="1" i="1" dirty="0">
              <a:solidFill>
                <a:schemeClr val="accent1"/>
              </a:solidFill>
            </a:endParaRPr>
          </a:p>
          <a:p>
            <a:pPr algn="ctr"/>
            <a:r>
              <a:rPr lang="en-US" sz="1200" b="1" i="1" dirty="0">
                <a:solidFill>
                  <a:schemeClr val="accent1"/>
                </a:solidFill>
              </a:rPr>
              <a:t>Industries should adopt IT/ITeS-style transport SOPs with security staff, ensuring safety without gender-segregated vehicles, which can widen the gender gap.</a:t>
            </a:r>
            <a:r>
              <a:rPr lang="en-IN" sz="1200" b="1" i="1" dirty="0">
                <a:solidFill>
                  <a:schemeClr val="accent1"/>
                </a:solidFill>
              </a:rPr>
              <a:t> ”- Investor Feedback</a:t>
            </a:r>
          </a:p>
        </p:txBody>
      </p:sp>
      <p:sp>
        <p:nvSpPr>
          <p:cNvPr id="13" name="Slide Number Placeholder 6">
            <a:extLst>
              <a:ext uri="{FF2B5EF4-FFF2-40B4-BE49-F238E27FC236}">
                <a16:creationId xmlns:a16="http://schemas.microsoft.com/office/drawing/2014/main" id="{E04E3DBD-083F-FA67-9506-B67210CC683E}"/>
              </a:ext>
            </a:extLst>
          </p:cNvPr>
          <p:cNvSpPr txBox="1">
            <a:spLocks/>
          </p:cNvSpPr>
          <p:nvPr/>
        </p:nvSpPr>
        <p:spPr>
          <a:xfrm>
            <a:off x="11354810" y="635486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12</a:t>
            </a:fld>
            <a:endParaRPr lang="en-US" sz="1050" dirty="0"/>
          </a:p>
        </p:txBody>
      </p:sp>
      <p:graphicFrame>
        <p:nvGraphicFramePr>
          <p:cNvPr id="8" name="Table 7">
            <a:extLst>
              <a:ext uri="{FF2B5EF4-FFF2-40B4-BE49-F238E27FC236}">
                <a16:creationId xmlns:a16="http://schemas.microsoft.com/office/drawing/2014/main" id="{F7E82219-7510-E560-DC87-7419FA4150CF}"/>
              </a:ext>
            </a:extLst>
          </p:cNvPr>
          <p:cNvGraphicFramePr>
            <a:graphicFrameLocks noGrp="1"/>
          </p:cNvGraphicFramePr>
          <p:nvPr>
            <p:extLst>
              <p:ext uri="{D42A27DB-BD31-4B8C-83A1-F6EECF244321}">
                <p14:modId xmlns:p14="http://schemas.microsoft.com/office/powerpoint/2010/main" val="3996215370"/>
              </p:ext>
            </p:extLst>
          </p:nvPr>
        </p:nvGraphicFramePr>
        <p:xfrm>
          <a:off x="279178" y="3264500"/>
          <a:ext cx="3737266" cy="840295"/>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840295">
                <a:tc>
                  <a:txBody>
                    <a:bodyPr/>
                    <a:lstStyle/>
                    <a:p>
                      <a:pPr marL="314325" marR="0" lvl="0" indent="-228600" algn="ctr"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85725" marR="0" lvl="0" indent="0" algn="ctr" defTabSz="914400" rtl="0" eaLnBrk="1" fontAlgn="auto" latinLnBrk="0" hangingPunct="1">
                        <a:lnSpc>
                          <a:spcPct val="100000"/>
                        </a:lnSpc>
                        <a:spcBef>
                          <a:spcPts val="0"/>
                        </a:spcBef>
                        <a:spcAft>
                          <a:spcPts val="0"/>
                        </a:spcAft>
                        <a:buClrTx/>
                        <a:buSzTx/>
                        <a:buFont typeface="+mj-lt"/>
                        <a:buNone/>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Increases cost to employer, thereby reducing women’s employability</a:t>
                      </a:r>
                    </a:p>
                    <a:p>
                      <a:pPr marL="85725" marR="0" lvl="0" indent="0" algn="l"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0" name="Rectangle 9">
            <a:extLst>
              <a:ext uri="{FF2B5EF4-FFF2-40B4-BE49-F238E27FC236}">
                <a16:creationId xmlns:a16="http://schemas.microsoft.com/office/drawing/2014/main" id="{85AD30BE-D7E1-5840-2D68-743638317119}"/>
              </a:ext>
            </a:extLst>
          </p:cNvPr>
          <p:cNvSpPr/>
          <p:nvPr/>
        </p:nvSpPr>
        <p:spPr>
          <a:xfrm>
            <a:off x="1028784" y="312865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119940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40515-FAB8-5551-26BD-4AFDDC56A2E7}"/>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27AA35D-0AE6-FA9E-45DF-682B7EDD5FFB}"/>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B37D816B-F767-6715-9FED-56B145A92418}"/>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5255B47E-0B8F-99F6-FD8B-3E367A1DD0B3}"/>
              </a:ext>
            </a:extLst>
          </p:cNvPr>
          <p:cNvGraphicFramePr>
            <a:graphicFrameLocks noGrp="1"/>
          </p:cNvGraphicFramePr>
          <p:nvPr>
            <p:extLst>
              <p:ext uri="{D42A27DB-BD31-4B8C-83A1-F6EECF244321}">
                <p14:modId xmlns:p14="http://schemas.microsoft.com/office/powerpoint/2010/main" val="4201667149"/>
              </p:ext>
            </p:extLst>
          </p:nvPr>
        </p:nvGraphicFramePr>
        <p:xfrm>
          <a:off x="4736698" y="3573388"/>
          <a:ext cx="7018479" cy="2249461"/>
        </p:xfrm>
        <a:graphic>
          <a:graphicData uri="http://schemas.openxmlformats.org/drawingml/2006/table">
            <a:tbl>
              <a:tblPr firstRow="1" bandRow="1">
                <a:tableStyleId>{69012ECD-51FC-41F1-AA8D-1B2483CD663E}</a:tableStyleId>
              </a:tblPr>
              <a:tblGrid>
                <a:gridCol w="7018479">
                  <a:extLst>
                    <a:ext uri="{9D8B030D-6E8A-4147-A177-3AD203B41FA5}">
                      <a16:colId xmlns:a16="http://schemas.microsoft.com/office/drawing/2014/main" val="1384232815"/>
                    </a:ext>
                  </a:extLst>
                </a:gridCol>
              </a:tblGrid>
              <a:tr h="2249461">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98A5A29E-291A-AAE4-60D7-93FC329054C4}"/>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2182C0FB-8469-CDCE-E57F-07F71D3E8C06}"/>
              </a:ext>
            </a:extLst>
          </p:cNvPr>
          <p:cNvSpPr/>
          <p:nvPr/>
        </p:nvSpPr>
        <p:spPr>
          <a:xfrm>
            <a:off x="6946541" y="342900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75B13C3D-FE57-3CF9-89F8-43FF3FE44A83}"/>
              </a:ext>
            </a:extLst>
          </p:cNvPr>
          <p:cNvSpPr>
            <a:spLocks noGrp="1"/>
          </p:cNvSpPr>
          <p:nvPr>
            <p:ph type="title"/>
          </p:nvPr>
        </p:nvSpPr>
        <p:spPr>
          <a:xfrm>
            <a:off x="777011" y="369942"/>
            <a:ext cx="10637977" cy="413285"/>
          </a:xfrm>
        </p:spPr>
        <p:txBody>
          <a:bodyPr vert="horz">
            <a:normAutofit/>
          </a:bodyPr>
          <a:lstStyle/>
          <a:p>
            <a:r>
              <a:rPr lang="en-US" sz="1800" b="1" kern="0" dirty="0">
                <a:latin typeface="Arial"/>
                <a:cs typeface="Arial"/>
                <a:sym typeface="Arial"/>
              </a:rPr>
              <a:t>Remove 1/3</a:t>
            </a:r>
            <a:r>
              <a:rPr lang="en-US" sz="1800" b="1" kern="0" baseline="30000" dirty="0">
                <a:latin typeface="Arial"/>
                <a:cs typeface="Arial"/>
                <a:sym typeface="Arial"/>
              </a:rPr>
              <a:t>rd</a:t>
            </a:r>
            <a:r>
              <a:rPr lang="en-US" sz="1800" b="1" kern="0" dirty="0">
                <a:latin typeface="Arial"/>
                <a:cs typeface="Arial"/>
                <a:sym typeface="Arial"/>
              </a:rPr>
              <a:t> Supervisory Staff Condition</a:t>
            </a:r>
            <a:endParaRPr lang="en-US" sz="1800" dirty="0"/>
          </a:p>
        </p:txBody>
      </p:sp>
      <p:sp>
        <p:nvSpPr>
          <p:cNvPr id="29" name="Rectangle 28">
            <a:extLst>
              <a:ext uri="{FF2B5EF4-FFF2-40B4-BE49-F238E27FC236}">
                <a16:creationId xmlns:a16="http://schemas.microsoft.com/office/drawing/2014/main" id="{E83CDF9E-68A6-1E64-ECCC-2513B4E68AF9}"/>
              </a:ext>
            </a:extLst>
          </p:cNvPr>
          <p:cNvSpPr/>
          <p:nvPr/>
        </p:nvSpPr>
        <p:spPr>
          <a:xfrm>
            <a:off x="407194" y="1591175"/>
            <a:ext cx="3270996" cy="14568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r>
              <a:rPr lang="en-US" altLang="en-US" sz="1400" dirty="0">
                <a:solidFill>
                  <a:schemeClr val="bg1"/>
                </a:solidFill>
                <a:latin typeface="Arial" panose="020B0604020202020204" pitchFamily="34" charset="0"/>
              </a:rPr>
              <a:t>Supervisory staff during night shift should not be less than </a:t>
            </a:r>
            <a:r>
              <a:rPr lang="en-US" altLang="en-US" sz="1400" b="1" dirty="0">
                <a:solidFill>
                  <a:schemeClr val="bg1"/>
                </a:solidFill>
                <a:latin typeface="Arial" panose="020B0604020202020204" pitchFamily="34" charset="0"/>
              </a:rPr>
              <a:t>one third </a:t>
            </a:r>
            <a:r>
              <a:rPr lang="en-US" altLang="en-US" sz="1400" dirty="0">
                <a:solidFill>
                  <a:schemeClr val="bg1"/>
                </a:solidFill>
                <a:latin typeface="Arial" panose="020B0604020202020204" pitchFamily="34" charset="0"/>
              </a:rPr>
              <a:t>of the number of women</a:t>
            </a:r>
          </a:p>
          <a:p>
            <a:pPr algn="ctr" defTabSz="1219170">
              <a:buClr>
                <a:srgbClr val="000000"/>
              </a:buClr>
            </a:pPr>
            <a:endParaRPr lang="en-US" sz="1400" kern="0" dirty="0">
              <a:solidFill>
                <a:schemeClr val="bg1"/>
              </a:solidFill>
              <a:latin typeface="Arial" panose="020B0604020202020204" pitchFamily="34" charset="0"/>
              <a:sym typeface="Arial"/>
            </a:endParaRPr>
          </a:p>
          <a:p>
            <a:pPr algn="ctr" defTabSz="1219170">
              <a:buClr>
                <a:srgbClr val="000000"/>
              </a:buClr>
            </a:pPr>
            <a:r>
              <a:rPr lang="en-US" sz="1100" kern="0" dirty="0">
                <a:solidFill>
                  <a:schemeClr val="bg1"/>
                </a:solidFill>
                <a:latin typeface="Arial" panose="020B0604020202020204" pitchFamily="34" charset="0"/>
                <a:sym typeface="Arial"/>
              </a:rPr>
              <a:t>- </a:t>
            </a:r>
            <a:r>
              <a:rPr lang="en-US" sz="1100" dirty="0"/>
              <a:t>At least 1 supervisor per 3 women workers</a:t>
            </a:r>
            <a:endParaRPr lang="en-US" sz="1100" kern="0" dirty="0">
              <a:solidFill>
                <a:schemeClr val="bg1"/>
              </a:solidFill>
              <a:latin typeface="Arial"/>
              <a:sym typeface="Arial"/>
            </a:endParaRPr>
          </a:p>
        </p:txBody>
      </p:sp>
      <p:sp>
        <p:nvSpPr>
          <p:cNvPr id="3" name="Oval 2">
            <a:extLst>
              <a:ext uri="{FF2B5EF4-FFF2-40B4-BE49-F238E27FC236}">
                <a16:creationId xmlns:a16="http://schemas.microsoft.com/office/drawing/2014/main" id="{32CC634D-4569-53AE-80A5-5CE34E4F7C51}"/>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4</a:t>
            </a:r>
          </a:p>
        </p:txBody>
      </p:sp>
      <p:sp>
        <p:nvSpPr>
          <p:cNvPr id="9" name="TextBox 8">
            <a:extLst>
              <a:ext uri="{FF2B5EF4-FFF2-40B4-BE49-F238E27FC236}">
                <a16:creationId xmlns:a16="http://schemas.microsoft.com/office/drawing/2014/main" id="{EE456CAD-3241-7DFA-AA8E-7A5471B24442}"/>
              </a:ext>
            </a:extLst>
          </p:cNvPr>
          <p:cNvSpPr txBox="1"/>
          <p:nvPr/>
        </p:nvSpPr>
        <p:spPr>
          <a:xfrm>
            <a:off x="4909087" y="3603702"/>
            <a:ext cx="6811523" cy="2343398"/>
          </a:xfrm>
          <a:prstGeom prst="rect">
            <a:avLst/>
          </a:prstGeom>
          <a:noFill/>
        </p:spPr>
        <p:txBody>
          <a:bodyPr wrap="square" rtlCol="0">
            <a:spAutoFit/>
          </a:bodyPr>
          <a:lstStyle/>
          <a:p>
            <a:endParaRPr lang="en-IN" sz="1350" dirty="0"/>
          </a:p>
          <a:p>
            <a:pPr algn="ctr"/>
            <a:r>
              <a:rPr lang="en-IN" sz="1400" b="1" dirty="0">
                <a:solidFill>
                  <a:schemeClr val="accent2"/>
                </a:solidFill>
              </a:rPr>
              <a:t>Remove the condition on 1/3</a:t>
            </a:r>
            <a:r>
              <a:rPr lang="en-IN" sz="1400" b="1" baseline="30000" dirty="0">
                <a:solidFill>
                  <a:schemeClr val="accent2"/>
                </a:solidFill>
              </a:rPr>
              <a:t>rd</a:t>
            </a:r>
            <a:r>
              <a:rPr lang="en-IN" sz="1400" b="1" dirty="0">
                <a:solidFill>
                  <a:schemeClr val="accent2"/>
                </a:solidFill>
              </a:rPr>
              <a:t> supervisory staff requirement at night</a:t>
            </a:r>
          </a:p>
          <a:p>
            <a:endParaRPr lang="en-IN" sz="1350" dirty="0"/>
          </a:p>
          <a:p>
            <a:pPr marL="285750" indent="-285750">
              <a:lnSpc>
                <a:spcPct val="150000"/>
              </a:lnSpc>
              <a:buFont typeface="Wingdings" panose="05000000000000000000" pitchFamily="2" charset="2"/>
              <a:buChar char="Ø"/>
            </a:pPr>
            <a:r>
              <a:rPr lang="en-US" sz="1200" b="1" dirty="0">
                <a:solidFill>
                  <a:schemeClr val="bg2"/>
                </a:solidFill>
              </a:rPr>
              <a:t>Rajasthan mandates CCTV, separate wardens, and adequate security at entry/exit points to ensure women’s safety during night shifts</a:t>
            </a:r>
          </a:p>
          <a:p>
            <a:pPr marL="171450" indent="-171450">
              <a:lnSpc>
                <a:spcPct val="150000"/>
              </a:lnSpc>
              <a:buFont typeface="Wingdings" panose="05000000000000000000" pitchFamily="2" charset="2"/>
              <a:buChar char="Ø"/>
            </a:pPr>
            <a:endParaRPr lang="en-US" sz="1200" b="1" dirty="0">
              <a:solidFill>
                <a:schemeClr val="bg2"/>
              </a:solidFill>
            </a:endParaRPr>
          </a:p>
          <a:p>
            <a:pPr marL="285750" indent="-285750">
              <a:lnSpc>
                <a:spcPct val="150000"/>
              </a:lnSpc>
              <a:buFont typeface="Wingdings" panose="05000000000000000000" pitchFamily="2" charset="2"/>
              <a:buChar char="Ø"/>
            </a:pPr>
            <a:r>
              <a:rPr lang="en-US" sz="1200" b="1" dirty="0">
                <a:solidFill>
                  <a:schemeClr val="bg2"/>
                </a:solidFill>
              </a:rPr>
              <a:t>The need for supervisory staff should be determined by employers based on their specific operational and business requirements</a:t>
            </a:r>
          </a:p>
          <a:p>
            <a:pPr>
              <a:lnSpc>
                <a:spcPct val="150000"/>
              </a:lnSpc>
            </a:pPr>
            <a:endParaRPr lang="en-US" sz="1200" b="1" dirty="0">
              <a:solidFill>
                <a:schemeClr val="accent2"/>
              </a:solidFill>
            </a:endParaRPr>
          </a:p>
        </p:txBody>
      </p:sp>
      <p:pic>
        <p:nvPicPr>
          <p:cNvPr id="2" name="Picture 1">
            <a:extLst>
              <a:ext uri="{FF2B5EF4-FFF2-40B4-BE49-F238E27FC236}">
                <a16:creationId xmlns:a16="http://schemas.microsoft.com/office/drawing/2014/main" id="{F11710FD-160D-9061-0908-120ADC38D40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4" name="TextBox 3">
            <a:extLst>
              <a:ext uri="{FF2B5EF4-FFF2-40B4-BE49-F238E27FC236}">
                <a16:creationId xmlns:a16="http://schemas.microsoft.com/office/drawing/2014/main" id="{F06942D4-385F-41E9-9915-EB2E4825B17D}"/>
              </a:ext>
            </a:extLst>
          </p:cNvPr>
          <p:cNvSpPr txBox="1"/>
          <p:nvPr/>
        </p:nvSpPr>
        <p:spPr>
          <a:xfrm>
            <a:off x="1027508" y="5921491"/>
            <a:ext cx="10136981" cy="461665"/>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Rajasthan offers a safe and a gradually improving work environment for women, including night shifts. Policies should create a win-win for both workers and industries, without adding burdens that discourage hiring women at night.</a:t>
            </a:r>
            <a:r>
              <a:rPr lang="en-IN" sz="1200" b="1" i="1" dirty="0">
                <a:solidFill>
                  <a:schemeClr val="accent1"/>
                </a:solidFill>
              </a:rPr>
              <a:t>”- Investor Feedback</a:t>
            </a:r>
          </a:p>
        </p:txBody>
      </p:sp>
      <p:sp>
        <p:nvSpPr>
          <p:cNvPr id="7" name="Slide Number Placeholder 6">
            <a:extLst>
              <a:ext uri="{FF2B5EF4-FFF2-40B4-BE49-F238E27FC236}">
                <a16:creationId xmlns:a16="http://schemas.microsoft.com/office/drawing/2014/main" id="{4023D7D8-8D50-6F33-64C6-8F5B1AFDB446}"/>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13</a:t>
            </a:fld>
            <a:endParaRPr lang="en-US" sz="1050" dirty="0"/>
          </a:p>
        </p:txBody>
      </p:sp>
      <p:sp>
        <p:nvSpPr>
          <p:cNvPr id="8" name="Rectangle 7">
            <a:extLst>
              <a:ext uri="{FF2B5EF4-FFF2-40B4-BE49-F238E27FC236}">
                <a16:creationId xmlns:a16="http://schemas.microsoft.com/office/drawing/2014/main" id="{AA2D48C3-0F66-FD6B-01DF-693C3D729A4C}"/>
              </a:ext>
            </a:extLst>
          </p:cNvPr>
          <p:cNvSpPr/>
          <p:nvPr/>
        </p:nvSpPr>
        <p:spPr>
          <a:xfrm>
            <a:off x="6946541" y="103515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10" name="Table 9">
            <a:extLst>
              <a:ext uri="{FF2B5EF4-FFF2-40B4-BE49-F238E27FC236}">
                <a16:creationId xmlns:a16="http://schemas.microsoft.com/office/drawing/2014/main" id="{6E51446F-F698-0578-5239-EFA78EB65DCF}"/>
              </a:ext>
            </a:extLst>
          </p:cNvPr>
          <p:cNvGraphicFramePr>
            <a:graphicFrameLocks noGrp="1"/>
          </p:cNvGraphicFramePr>
          <p:nvPr>
            <p:extLst>
              <p:ext uri="{D42A27DB-BD31-4B8C-83A1-F6EECF244321}">
                <p14:modId xmlns:p14="http://schemas.microsoft.com/office/powerpoint/2010/main" val="3471014200"/>
              </p:ext>
            </p:extLst>
          </p:nvPr>
        </p:nvGraphicFramePr>
        <p:xfrm>
          <a:off x="4278052" y="1591175"/>
          <a:ext cx="7477124" cy="1010920"/>
        </p:xfrm>
        <a:graphic>
          <a:graphicData uri="http://schemas.openxmlformats.org/drawingml/2006/table">
            <a:tbl>
              <a:tblPr firstRow="1" bandRow="1">
                <a:tableStyleId>{5C22544A-7EE6-4342-B048-85BDC9FD1C3A}</a:tableStyleId>
              </a:tblPr>
              <a:tblGrid>
                <a:gridCol w="2470090">
                  <a:extLst>
                    <a:ext uri="{9D8B030D-6E8A-4147-A177-3AD203B41FA5}">
                      <a16:colId xmlns:a16="http://schemas.microsoft.com/office/drawing/2014/main" val="434394676"/>
                    </a:ext>
                  </a:extLst>
                </a:gridCol>
                <a:gridCol w="2503517">
                  <a:extLst>
                    <a:ext uri="{9D8B030D-6E8A-4147-A177-3AD203B41FA5}">
                      <a16:colId xmlns:a16="http://schemas.microsoft.com/office/drawing/2014/main" val="3552506155"/>
                    </a:ext>
                  </a:extLst>
                </a:gridCol>
                <a:gridCol w="2503517">
                  <a:extLst>
                    <a:ext uri="{9D8B030D-6E8A-4147-A177-3AD203B41FA5}">
                      <a16:colId xmlns:a16="http://schemas.microsoft.com/office/drawing/2014/main" val="2204372224"/>
                    </a:ext>
                  </a:extLst>
                </a:gridCol>
              </a:tblGrid>
              <a:tr h="370840">
                <a:tc>
                  <a:txBody>
                    <a:bodyPr/>
                    <a:lstStyle/>
                    <a:p>
                      <a:pPr algn="ctr"/>
                      <a:r>
                        <a:rPr lang="en-IN" sz="1200" dirty="0"/>
                        <a:t>Telangana</a:t>
                      </a:r>
                    </a:p>
                  </a:txBody>
                  <a:tcPr/>
                </a:tc>
                <a:tc>
                  <a:txBody>
                    <a:bodyPr/>
                    <a:lstStyle/>
                    <a:p>
                      <a:pPr algn="ctr"/>
                      <a:r>
                        <a:rPr lang="en-IN" sz="1200" dirty="0"/>
                        <a:t>Andhra Pradesh</a:t>
                      </a:r>
                    </a:p>
                  </a:txBody>
                  <a:tcPr/>
                </a:tc>
                <a:tc>
                  <a:txBody>
                    <a:bodyPr/>
                    <a:lstStyle/>
                    <a:p>
                      <a:pPr algn="ctr"/>
                      <a:r>
                        <a:rPr lang="en-IN" sz="1200" dirty="0"/>
                        <a:t>Haryana</a:t>
                      </a:r>
                    </a:p>
                  </a:txBody>
                  <a:tcPr/>
                </a:tc>
                <a:extLst>
                  <a:ext uri="{0D108BD9-81ED-4DB2-BD59-A6C34878D82A}">
                    <a16:rowId xmlns:a16="http://schemas.microsoft.com/office/drawing/2014/main" val="3749494670"/>
                  </a:ext>
                </a:extLst>
              </a:tr>
              <a:tr h="370840">
                <a:tc>
                  <a:txBody>
                    <a:bodyPr/>
                    <a:lstStyle/>
                    <a:p>
                      <a:pPr algn="ctr"/>
                      <a:r>
                        <a:rPr lang="en-US" sz="1200" dirty="0"/>
                        <a:t>Mandates women supervisors, but does not specify minimum required numbers</a:t>
                      </a:r>
                      <a:endParaRPr lang="en-IN" sz="1200" dirty="0"/>
                    </a:p>
                  </a:txBody>
                  <a:tcPr/>
                </a:tc>
                <a:tc>
                  <a:txBody>
                    <a:bodyPr/>
                    <a:lstStyle/>
                    <a:p>
                      <a:pPr algn="ctr"/>
                      <a:r>
                        <a:rPr lang="en-US" sz="1200" dirty="0"/>
                        <a:t>Not Required</a:t>
                      </a:r>
                      <a:endParaRPr lang="en-IN" sz="1200" dirty="0"/>
                    </a:p>
                  </a:txBody>
                  <a:tcPr/>
                </a:tc>
                <a:tc>
                  <a:txBody>
                    <a:bodyPr/>
                    <a:lstStyle/>
                    <a:p>
                      <a:pPr algn="ctr"/>
                      <a:r>
                        <a:rPr lang="en-IN" sz="1200" dirty="0"/>
                        <a:t>Not Required</a:t>
                      </a:r>
                    </a:p>
                  </a:txBody>
                  <a:tcPr/>
                </a:tc>
                <a:extLst>
                  <a:ext uri="{0D108BD9-81ED-4DB2-BD59-A6C34878D82A}">
                    <a16:rowId xmlns:a16="http://schemas.microsoft.com/office/drawing/2014/main" val="1703340775"/>
                  </a:ext>
                </a:extLst>
              </a:tr>
            </a:tbl>
          </a:graphicData>
        </a:graphic>
      </p:graphicFrame>
      <p:graphicFrame>
        <p:nvGraphicFramePr>
          <p:cNvPr id="12" name="Table 11">
            <a:extLst>
              <a:ext uri="{FF2B5EF4-FFF2-40B4-BE49-F238E27FC236}">
                <a16:creationId xmlns:a16="http://schemas.microsoft.com/office/drawing/2014/main" id="{0D2FDFA1-F7E0-B7A5-C765-0D630A9EF547}"/>
              </a:ext>
            </a:extLst>
          </p:cNvPr>
          <p:cNvGraphicFramePr>
            <a:graphicFrameLocks noGrp="1"/>
          </p:cNvGraphicFramePr>
          <p:nvPr>
            <p:extLst>
              <p:ext uri="{D42A27DB-BD31-4B8C-83A1-F6EECF244321}">
                <p14:modId xmlns:p14="http://schemas.microsoft.com/office/powerpoint/2010/main" val="474873358"/>
              </p:ext>
            </p:extLst>
          </p:nvPr>
        </p:nvGraphicFramePr>
        <p:xfrm>
          <a:off x="407194" y="3573388"/>
          <a:ext cx="3870858" cy="2099350"/>
        </p:xfrm>
        <a:graphic>
          <a:graphicData uri="http://schemas.openxmlformats.org/drawingml/2006/table">
            <a:tbl>
              <a:tblPr firstRow="1" bandRow="1">
                <a:tableStyleId>{69012ECD-51FC-41F1-AA8D-1B2483CD663E}</a:tableStyleId>
              </a:tblPr>
              <a:tblGrid>
                <a:gridCol w="3870858">
                  <a:extLst>
                    <a:ext uri="{9D8B030D-6E8A-4147-A177-3AD203B41FA5}">
                      <a16:colId xmlns:a16="http://schemas.microsoft.com/office/drawing/2014/main" val="1384232815"/>
                    </a:ext>
                  </a:extLst>
                </a:gridCol>
              </a:tblGrid>
              <a:tr h="2099350">
                <a:tc>
                  <a:txBody>
                    <a:bodyPr/>
                    <a:lstStyle/>
                    <a:p>
                      <a:pPr marL="85725" marR="0" lvl="0" indent="0" algn="ctr"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Imposes high-cost burden especially on small units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Redundant when other safety measures are in place</a:t>
                      </a:r>
                    </a:p>
                    <a:p>
                      <a:pPr marL="85725" marR="0" lvl="0" indent="0" algn="ctr"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85725" marR="0" lvl="0" indent="0" algn="ctr" defTabSz="914400" rtl="0" eaLnBrk="1" fontAlgn="auto" latinLnBrk="0" hangingPunct="1">
                        <a:lnSpc>
                          <a:spcPct val="100000"/>
                        </a:lnSpc>
                        <a:spcBef>
                          <a:spcPts val="0"/>
                        </a:spcBef>
                        <a:spcAft>
                          <a:spcPts val="0"/>
                        </a:spcAft>
                        <a:buClrTx/>
                        <a:buSzTx/>
                        <a:buFont typeface="+mj-lt"/>
                        <a:buNone/>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For example, employing 30 women workers would require 10 supervisors—costing ₹2.5 lakh/month at ₹25,000 each—making compliance financially unsustainable</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F24F2604-A88E-1981-8C65-D48E15C8F6F6}"/>
              </a:ext>
            </a:extLst>
          </p:cNvPr>
          <p:cNvSpPr/>
          <p:nvPr/>
        </p:nvSpPr>
        <p:spPr>
          <a:xfrm>
            <a:off x="1098314" y="3437543"/>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4072163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D1A63-1528-B663-06A9-27ECCEC408C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59AC438-8F86-8459-257D-BA7B5431869C}"/>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C27AA35D-0AE6-FA9E-45DF-682B7EDD5FFB}"/>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7DAACB96-8003-034B-511A-EB29ABF67781}"/>
              </a:ext>
            </a:extLst>
          </p:cNvPr>
          <p:cNvGraphicFramePr>
            <a:graphicFrameLocks noGrp="1"/>
          </p:cNvGraphicFramePr>
          <p:nvPr>
            <p:extLst>
              <p:ext uri="{D42A27DB-BD31-4B8C-83A1-F6EECF244321}">
                <p14:modId xmlns:p14="http://schemas.microsoft.com/office/powerpoint/2010/main" val="1657838541"/>
              </p:ext>
            </p:extLst>
          </p:nvPr>
        </p:nvGraphicFramePr>
        <p:xfrm>
          <a:off x="4895850" y="3017780"/>
          <a:ext cx="6227466" cy="1421005"/>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421005">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5CF848BE-B2BB-85D9-52CA-A6442B6CA295}"/>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F53E812B-6AC3-7303-97B7-CA773BFCD780}"/>
              </a:ext>
            </a:extLst>
          </p:cNvPr>
          <p:cNvSpPr/>
          <p:nvPr/>
        </p:nvSpPr>
        <p:spPr>
          <a:xfrm>
            <a:off x="6934389" y="290519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40FF2C3A-7EC7-FFE6-0E67-2962D99E4549}"/>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CF2391F6-A423-E4F1-30BE-29666636B093}"/>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Separate Canteen Condition</a:t>
            </a:r>
            <a:endParaRPr lang="en-US" sz="1800" dirty="0"/>
          </a:p>
        </p:txBody>
      </p:sp>
      <p:sp>
        <p:nvSpPr>
          <p:cNvPr id="29" name="Rectangle 28">
            <a:extLst>
              <a:ext uri="{FF2B5EF4-FFF2-40B4-BE49-F238E27FC236}">
                <a16:creationId xmlns:a16="http://schemas.microsoft.com/office/drawing/2014/main" id="{2676C24A-F8DE-E6C3-C8F8-B20A686E50D0}"/>
              </a:ext>
            </a:extLst>
          </p:cNvPr>
          <p:cNvSpPr/>
          <p:nvPr/>
        </p:nvSpPr>
        <p:spPr>
          <a:xfrm>
            <a:off x="407193" y="1591176"/>
            <a:ext cx="3270996" cy="9710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sym typeface="Arial"/>
              </a:rPr>
              <a:t>There should be provision for separate canteen facilities for women workers, regardless of the size of employment.</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9B7F3012-7B6F-0EE8-49A9-96261E2500F8}"/>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5</a:t>
            </a:r>
          </a:p>
        </p:txBody>
      </p:sp>
      <p:graphicFrame>
        <p:nvGraphicFramePr>
          <p:cNvPr id="7" name="Table 6">
            <a:extLst>
              <a:ext uri="{FF2B5EF4-FFF2-40B4-BE49-F238E27FC236}">
                <a16:creationId xmlns:a16="http://schemas.microsoft.com/office/drawing/2014/main" id="{752FAA5F-B33F-9E0E-6060-6D0C224C2C59}"/>
              </a:ext>
            </a:extLst>
          </p:cNvPr>
          <p:cNvGraphicFramePr>
            <a:graphicFrameLocks noGrp="1"/>
          </p:cNvGraphicFramePr>
          <p:nvPr>
            <p:extLst>
              <p:ext uri="{D42A27DB-BD31-4B8C-83A1-F6EECF244321}">
                <p14:modId xmlns:p14="http://schemas.microsoft.com/office/powerpoint/2010/main" val="2668359996"/>
              </p:ext>
            </p:extLst>
          </p:nvPr>
        </p:nvGraphicFramePr>
        <p:xfrm>
          <a:off x="4461646" y="1591176"/>
          <a:ext cx="7079803" cy="828040"/>
        </p:xfrm>
        <a:graphic>
          <a:graphicData uri="http://schemas.openxmlformats.org/drawingml/2006/table">
            <a:tbl>
              <a:tblPr firstRow="1" bandRow="1">
                <a:tableStyleId>{5C22544A-7EE6-4342-B048-85BDC9FD1C3A}</a:tableStyleId>
              </a:tblPr>
              <a:tblGrid>
                <a:gridCol w="1259003">
                  <a:extLst>
                    <a:ext uri="{9D8B030D-6E8A-4147-A177-3AD203B41FA5}">
                      <a16:colId xmlns:a16="http://schemas.microsoft.com/office/drawing/2014/main" val="434394676"/>
                    </a:ext>
                  </a:extLst>
                </a:gridCol>
                <a:gridCol w="1479328">
                  <a:extLst>
                    <a:ext uri="{9D8B030D-6E8A-4147-A177-3AD203B41FA5}">
                      <a16:colId xmlns:a16="http://schemas.microsoft.com/office/drawing/2014/main" val="1614746443"/>
                    </a:ext>
                  </a:extLst>
                </a:gridCol>
                <a:gridCol w="1328644">
                  <a:extLst>
                    <a:ext uri="{9D8B030D-6E8A-4147-A177-3AD203B41FA5}">
                      <a16:colId xmlns:a16="http://schemas.microsoft.com/office/drawing/2014/main" val="1360766711"/>
                    </a:ext>
                  </a:extLst>
                </a:gridCol>
                <a:gridCol w="1506414">
                  <a:extLst>
                    <a:ext uri="{9D8B030D-6E8A-4147-A177-3AD203B41FA5}">
                      <a16:colId xmlns:a16="http://schemas.microsoft.com/office/drawing/2014/main" val="1066008525"/>
                    </a:ext>
                  </a:extLst>
                </a:gridCol>
                <a:gridCol w="1506414">
                  <a:extLst>
                    <a:ext uri="{9D8B030D-6E8A-4147-A177-3AD203B41FA5}">
                      <a16:colId xmlns:a16="http://schemas.microsoft.com/office/drawing/2014/main" val="2318715553"/>
                    </a:ext>
                  </a:extLst>
                </a:gridCol>
              </a:tblGrid>
              <a:tr h="370840">
                <a:tc>
                  <a:txBody>
                    <a:bodyPr/>
                    <a:lstStyle/>
                    <a:p>
                      <a:pPr algn="ctr"/>
                      <a:r>
                        <a:rPr lang="en-IN" sz="1200" dirty="0"/>
                        <a:t>Telangana</a:t>
                      </a:r>
                    </a:p>
                  </a:txBody>
                  <a:tcPr/>
                </a:tc>
                <a:tc>
                  <a:txBody>
                    <a:bodyPr/>
                    <a:lstStyle/>
                    <a:p>
                      <a:pPr algn="ctr"/>
                      <a:r>
                        <a:rPr lang="en-IN" sz="1200" dirty="0"/>
                        <a:t>Uttar Pradesh</a:t>
                      </a:r>
                    </a:p>
                  </a:txBody>
                  <a:tcPr/>
                </a:tc>
                <a:tc>
                  <a:txBody>
                    <a:bodyPr/>
                    <a:lstStyle/>
                    <a:p>
                      <a:pPr algn="ctr"/>
                      <a:r>
                        <a:rPr lang="en-IN" sz="1200" dirty="0"/>
                        <a:t>Karnataka</a:t>
                      </a:r>
                    </a:p>
                  </a:txBody>
                  <a:tcPr/>
                </a:tc>
                <a:tc>
                  <a:txBody>
                    <a:bodyPr/>
                    <a:lstStyle/>
                    <a:p>
                      <a:pPr algn="ctr"/>
                      <a:r>
                        <a:rPr lang="en-IN" sz="1200" dirty="0"/>
                        <a:t>Haryana</a:t>
                      </a:r>
                    </a:p>
                  </a:txBody>
                  <a:tcPr/>
                </a:tc>
                <a:tc>
                  <a:txBody>
                    <a:bodyPr/>
                    <a:lstStyle/>
                    <a:p>
                      <a:pPr algn="ctr"/>
                      <a:r>
                        <a:rPr lang="en-IN" sz="1200" dirty="0"/>
                        <a:t>Maharashtra</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l"/>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l"/>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EE4E875D-555B-C2F2-A9FA-B85647DAD01E}"/>
              </a:ext>
            </a:extLst>
          </p:cNvPr>
          <p:cNvSpPr txBox="1"/>
          <p:nvPr/>
        </p:nvSpPr>
        <p:spPr>
          <a:xfrm>
            <a:off x="4895851" y="3036809"/>
            <a:ext cx="6227465" cy="1254189"/>
          </a:xfrm>
          <a:prstGeom prst="rect">
            <a:avLst/>
          </a:prstGeom>
          <a:noFill/>
        </p:spPr>
        <p:txBody>
          <a:bodyPr wrap="square" rtlCol="0">
            <a:spAutoFit/>
          </a:bodyPr>
          <a:lstStyle/>
          <a:p>
            <a:endParaRPr lang="en-IN" sz="1350" dirty="0"/>
          </a:p>
          <a:p>
            <a:pPr algn="ctr"/>
            <a:r>
              <a:rPr lang="en-US" sz="1400" b="1" dirty="0">
                <a:solidFill>
                  <a:schemeClr val="accent2"/>
                </a:solidFill>
              </a:rPr>
              <a:t>Delete condition for separate canteens for women employees</a:t>
            </a:r>
          </a:p>
          <a:p>
            <a:pPr algn="ctr"/>
            <a:endParaRPr lang="en-US" sz="1200" b="1" dirty="0">
              <a:solidFill>
                <a:schemeClr val="bg2"/>
              </a:solidFill>
            </a:endParaRPr>
          </a:p>
          <a:p>
            <a:pPr lvl="1" algn="ctr"/>
            <a:r>
              <a:rPr lang="en-US" sz="1200" b="1" dirty="0">
                <a:solidFill>
                  <a:schemeClr val="bg2"/>
                </a:solidFill>
              </a:rPr>
              <a:t>Will increase employability of women</a:t>
            </a:r>
            <a:endParaRPr lang="en-US" sz="1200" b="1" dirty="0">
              <a:solidFill>
                <a:schemeClr val="accent2"/>
              </a:solidFill>
            </a:endParaRPr>
          </a:p>
          <a:p>
            <a:pPr marL="171450" indent="-171450">
              <a:buFontTx/>
              <a:buChar char="-"/>
            </a:pPr>
            <a:endParaRPr lang="en-US" sz="1200" b="1" dirty="0">
              <a:solidFill>
                <a:schemeClr val="accent2"/>
              </a:solidFill>
            </a:endParaRPr>
          </a:p>
          <a:p>
            <a:endParaRPr lang="en-US" sz="1200" dirty="0"/>
          </a:p>
        </p:txBody>
      </p:sp>
      <p:pic>
        <p:nvPicPr>
          <p:cNvPr id="2" name="Picture 1">
            <a:extLst>
              <a:ext uri="{FF2B5EF4-FFF2-40B4-BE49-F238E27FC236}">
                <a16:creationId xmlns:a16="http://schemas.microsoft.com/office/drawing/2014/main" id="{8AE68F79-F88C-0A34-363E-2025C85CD17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8" name="TextBox 7">
            <a:extLst>
              <a:ext uri="{FF2B5EF4-FFF2-40B4-BE49-F238E27FC236}">
                <a16:creationId xmlns:a16="http://schemas.microsoft.com/office/drawing/2014/main" id="{D842B6B9-4168-BE45-2110-AF3106A7631D}"/>
              </a:ext>
            </a:extLst>
          </p:cNvPr>
          <p:cNvSpPr txBox="1"/>
          <p:nvPr/>
        </p:nvSpPr>
        <p:spPr>
          <a:xfrm>
            <a:off x="1068683" y="5766337"/>
            <a:ext cx="9821863" cy="646331"/>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In today’s era of equality, separate canteens for women only widens gender gaps and raises costs. Women work alongside men, who are generally responsible and respectful—especially in factories with fewer female workers. Such segregation is unnecessary.</a:t>
            </a:r>
            <a:r>
              <a:rPr lang="en-IN" sz="1200" b="1" i="1" dirty="0">
                <a:solidFill>
                  <a:schemeClr val="accent1"/>
                </a:solidFill>
              </a:rPr>
              <a:t>”- Investor Feedback</a:t>
            </a:r>
          </a:p>
        </p:txBody>
      </p:sp>
      <p:sp>
        <p:nvSpPr>
          <p:cNvPr id="10" name="Slide Number Placeholder 6">
            <a:extLst>
              <a:ext uri="{FF2B5EF4-FFF2-40B4-BE49-F238E27FC236}">
                <a16:creationId xmlns:a16="http://schemas.microsoft.com/office/drawing/2014/main" id="{2A88C15F-8AF2-941F-C790-5B57EB54CF2C}"/>
              </a:ext>
            </a:extLst>
          </p:cNvPr>
          <p:cNvSpPr txBox="1">
            <a:spLocks/>
          </p:cNvSpPr>
          <p:nvPr/>
        </p:nvSpPr>
        <p:spPr>
          <a:xfrm>
            <a:off x="11314377" y="6488058"/>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14</a:t>
            </a:fld>
            <a:endParaRPr lang="en-US" sz="1050" dirty="0"/>
          </a:p>
        </p:txBody>
      </p:sp>
      <p:graphicFrame>
        <p:nvGraphicFramePr>
          <p:cNvPr id="12" name="Table 11">
            <a:extLst>
              <a:ext uri="{FF2B5EF4-FFF2-40B4-BE49-F238E27FC236}">
                <a16:creationId xmlns:a16="http://schemas.microsoft.com/office/drawing/2014/main" id="{DFAAB24D-FB1F-5F56-34FA-69AA4DBB584C}"/>
              </a:ext>
            </a:extLst>
          </p:cNvPr>
          <p:cNvGraphicFramePr>
            <a:graphicFrameLocks noGrp="1"/>
          </p:cNvGraphicFramePr>
          <p:nvPr>
            <p:extLst>
              <p:ext uri="{D42A27DB-BD31-4B8C-83A1-F6EECF244321}">
                <p14:modId xmlns:p14="http://schemas.microsoft.com/office/powerpoint/2010/main" val="2469283086"/>
              </p:ext>
            </p:extLst>
          </p:nvPr>
        </p:nvGraphicFramePr>
        <p:xfrm>
          <a:off x="314487" y="3127979"/>
          <a:ext cx="4147159" cy="2381326"/>
        </p:xfrm>
        <a:graphic>
          <a:graphicData uri="http://schemas.openxmlformats.org/drawingml/2006/table">
            <a:tbl>
              <a:tblPr firstRow="1" bandRow="1">
                <a:tableStyleId>{69012ECD-51FC-41F1-AA8D-1B2483CD663E}</a:tableStyleId>
              </a:tblPr>
              <a:tblGrid>
                <a:gridCol w="4147159">
                  <a:extLst>
                    <a:ext uri="{9D8B030D-6E8A-4147-A177-3AD203B41FA5}">
                      <a16:colId xmlns:a16="http://schemas.microsoft.com/office/drawing/2014/main" val="1384232815"/>
                    </a:ext>
                  </a:extLst>
                </a:gridCol>
              </a:tblGrid>
              <a:tr h="2381326">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1" dirty="0">
                          <a:solidFill>
                            <a:schemeClr val="bg2"/>
                          </a:solidFill>
                        </a:rPr>
                        <a:t>Section 46 and 47 of Factories Act already provide for canteens and lunchrooms </a:t>
                      </a:r>
                      <a:r>
                        <a:rPr lang="en-US" sz="1200" b="0" dirty="0">
                          <a:solidFill>
                            <a:schemeClr val="bg2"/>
                          </a:solidFill>
                        </a:rPr>
                        <a:t>rendering this addl. Condition redundant </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Separate canteen will </a:t>
                      </a:r>
                      <a:r>
                        <a:rPr kumimoji="0" lang="en-US" sz="1200" b="1" i="0" u="none" strike="noStrike" kern="1200" cap="none" spc="0" normalizeH="0" baseline="0" noProof="0" dirty="0">
                          <a:ln>
                            <a:noFill/>
                          </a:ln>
                          <a:solidFill>
                            <a:schemeClr val="bg2"/>
                          </a:solidFill>
                          <a:effectLst/>
                          <a:uLnTx/>
                          <a:uFillTx/>
                          <a:latin typeface="+mn-lt"/>
                          <a:ea typeface="+mn-ea"/>
                          <a:cs typeface="+mn-cs"/>
                        </a:rPr>
                        <a:t>increase operational cost </a:t>
                      </a:r>
                      <a:r>
                        <a:rPr kumimoji="0" lang="en-US" sz="1200" b="0" i="0" u="none" strike="noStrike" kern="1200" cap="none" spc="0" normalizeH="0" baseline="0" noProof="0" dirty="0">
                          <a:ln>
                            <a:noFill/>
                          </a:ln>
                          <a:solidFill>
                            <a:schemeClr val="bg2"/>
                          </a:solidFill>
                          <a:effectLst/>
                          <a:uLnTx/>
                          <a:uFillTx/>
                          <a:latin typeface="+mn-lt"/>
                          <a:ea typeface="+mn-ea"/>
                          <a:cs typeface="+mn-cs"/>
                        </a:rPr>
                        <a:t>- A factory with plot size of 175 sqm and a total plot value of 1 crore must lose 10 sqm (5.7% of plot), costing ₹5.7 lakh in land value, to set up a compliant dining facility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This may discourage factories from employing women, especially in smaller units and exacerbate gender discrimination</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CD34B6D4-6257-E918-203E-25A195C87225}"/>
              </a:ext>
            </a:extLst>
          </p:cNvPr>
          <p:cNvSpPr/>
          <p:nvPr/>
        </p:nvSpPr>
        <p:spPr>
          <a:xfrm>
            <a:off x="1222688" y="2881933"/>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2933484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A3802-26DB-5D15-756E-FB121164992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B131DA8-5062-D25A-59B7-B1177001AD60}"/>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59AC438-8F86-8459-257D-BA7B5431869C}"/>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C0A0A564-6334-DB09-4318-83E00C1EB4AE}"/>
              </a:ext>
            </a:extLst>
          </p:cNvPr>
          <p:cNvGraphicFramePr>
            <a:graphicFrameLocks noGrp="1"/>
          </p:cNvGraphicFramePr>
          <p:nvPr>
            <p:extLst>
              <p:ext uri="{D42A27DB-BD31-4B8C-83A1-F6EECF244321}">
                <p14:modId xmlns:p14="http://schemas.microsoft.com/office/powerpoint/2010/main" val="2795719648"/>
              </p:ext>
            </p:extLst>
          </p:nvPr>
        </p:nvGraphicFramePr>
        <p:xfrm>
          <a:off x="5086911" y="4141116"/>
          <a:ext cx="6227466" cy="1672060"/>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672060">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29D1FB02-D624-2818-9288-43DD4E3324FB}"/>
              </a:ext>
            </a:extLst>
          </p:cNvPr>
          <p:cNvSpPr/>
          <p:nvPr/>
        </p:nvSpPr>
        <p:spPr>
          <a:xfrm>
            <a:off x="858824" y="101225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20CAA274-CBCB-CAD8-7D17-F877ABE93B68}"/>
              </a:ext>
            </a:extLst>
          </p:cNvPr>
          <p:cNvSpPr/>
          <p:nvPr/>
        </p:nvSpPr>
        <p:spPr>
          <a:xfrm>
            <a:off x="7121538" y="400527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037CD4B9-865B-8639-D91F-625347197103}"/>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82D29A7F-F526-9963-A865-09260BF34233}"/>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Requirement of Female Warden</a:t>
            </a:r>
            <a:endParaRPr lang="en-US" sz="1800" dirty="0"/>
          </a:p>
        </p:txBody>
      </p:sp>
      <p:sp>
        <p:nvSpPr>
          <p:cNvPr id="29" name="Rectangle 28">
            <a:extLst>
              <a:ext uri="{FF2B5EF4-FFF2-40B4-BE49-F238E27FC236}">
                <a16:creationId xmlns:a16="http://schemas.microsoft.com/office/drawing/2014/main" id="{6B600FC5-9A69-50B5-6C7D-8C29A0A2FF79}"/>
              </a:ext>
            </a:extLst>
          </p:cNvPr>
          <p:cNvSpPr/>
          <p:nvPr/>
        </p:nvSpPr>
        <p:spPr>
          <a:xfrm>
            <a:off x="407192" y="1591175"/>
            <a:ext cx="4332076" cy="21095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defTabSz="1219170">
              <a:lnSpc>
                <a:spcPct val="150000"/>
              </a:lnSpc>
              <a:buClr>
                <a:schemeClr val="bg1"/>
              </a:buClr>
              <a:buFont typeface="Arial" panose="020B0604020202020204" pitchFamily="34" charset="0"/>
              <a:buChar char="•"/>
            </a:pPr>
            <a:endParaRPr lang="en-US" sz="1200" dirty="0"/>
          </a:p>
          <a:p>
            <a:pPr marL="171450" indent="-171450" defTabSz="1219170">
              <a:lnSpc>
                <a:spcPct val="150000"/>
              </a:lnSpc>
              <a:buClr>
                <a:schemeClr val="bg1"/>
              </a:buClr>
              <a:buFont typeface="Arial" panose="020B0604020202020204" pitchFamily="34" charset="0"/>
              <a:buChar char="•"/>
            </a:pPr>
            <a:r>
              <a:rPr lang="en-US" sz="1200" dirty="0"/>
              <a:t>The employer shall appoint </a:t>
            </a:r>
            <a:r>
              <a:rPr lang="en-US" sz="1200" b="1" dirty="0"/>
              <a:t>at least two women wardens</a:t>
            </a:r>
            <a:r>
              <a:rPr lang="en-US" sz="1200" dirty="0"/>
              <a:t> in each night shift who will go on rounds during the work and act as </a:t>
            </a:r>
            <a:r>
              <a:rPr lang="en-US" sz="1200" b="1" dirty="0"/>
              <a:t>special welfare assistants</a:t>
            </a:r>
          </a:p>
          <a:p>
            <a:pPr marL="171450" indent="-171450" defTabSz="1219170">
              <a:lnSpc>
                <a:spcPct val="150000"/>
              </a:lnSpc>
              <a:buClr>
                <a:schemeClr val="bg1"/>
              </a:buClr>
              <a:buFont typeface="Arial" panose="020B0604020202020204" pitchFamily="34" charset="0"/>
              <a:buChar char="•"/>
            </a:pPr>
            <a:endParaRPr lang="en-US" sz="1200" b="1" dirty="0"/>
          </a:p>
          <a:p>
            <a:pPr marL="171450" indent="-171450" defTabSz="1219170">
              <a:lnSpc>
                <a:spcPct val="150000"/>
              </a:lnSpc>
              <a:buClr>
                <a:schemeClr val="bg1"/>
              </a:buClr>
              <a:buFont typeface="Arial" panose="020B0604020202020204" pitchFamily="34" charset="0"/>
              <a:buChar char="•"/>
            </a:pPr>
            <a:r>
              <a:rPr lang="en-US" sz="1200" dirty="0"/>
              <a:t>Where food and lodging arrangements are made by the factory for women workers, the same will primarily be under the control of a woman warden or supervisor</a:t>
            </a:r>
            <a:endParaRPr lang="en-US" sz="1200" kern="0" dirty="0">
              <a:solidFill>
                <a:schemeClr val="bg1"/>
              </a:solidFill>
              <a:sym typeface="Arial"/>
            </a:endParaRPr>
          </a:p>
          <a:p>
            <a:pPr marL="171450" indent="-171450" defTabSz="1219170">
              <a:lnSpc>
                <a:spcPct val="150000"/>
              </a:lnSpc>
              <a:buClr>
                <a:schemeClr val="bg1"/>
              </a:buClr>
              <a:buFont typeface="Arial" panose="020B0604020202020204" pitchFamily="34" charset="0"/>
              <a:buChar char="•"/>
            </a:pPr>
            <a:endParaRPr lang="en-US" sz="1200" b="1" kern="0" dirty="0">
              <a:solidFill>
                <a:schemeClr val="bg1"/>
              </a:solidFill>
              <a:latin typeface="Arial"/>
              <a:sym typeface="Arial"/>
            </a:endParaRPr>
          </a:p>
        </p:txBody>
      </p:sp>
      <p:sp>
        <p:nvSpPr>
          <p:cNvPr id="3" name="Oval 2">
            <a:extLst>
              <a:ext uri="{FF2B5EF4-FFF2-40B4-BE49-F238E27FC236}">
                <a16:creationId xmlns:a16="http://schemas.microsoft.com/office/drawing/2014/main" id="{601364C8-38D7-E35D-C93F-53640E662857}"/>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6</a:t>
            </a:r>
          </a:p>
        </p:txBody>
      </p:sp>
      <p:graphicFrame>
        <p:nvGraphicFramePr>
          <p:cNvPr id="7" name="Table 6">
            <a:extLst>
              <a:ext uri="{FF2B5EF4-FFF2-40B4-BE49-F238E27FC236}">
                <a16:creationId xmlns:a16="http://schemas.microsoft.com/office/drawing/2014/main" id="{212AB4EB-FED4-57B0-BF1E-A05120BD9F1C}"/>
              </a:ext>
            </a:extLst>
          </p:cNvPr>
          <p:cNvGraphicFramePr>
            <a:graphicFrameLocks noGrp="1"/>
          </p:cNvGraphicFramePr>
          <p:nvPr>
            <p:extLst>
              <p:ext uri="{D42A27DB-BD31-4B8C-83A1-F6EECF244321}">
                <p14:modId xmlns:p14="http://schemas.microsoft.com/office/powerpoint/2010/main" val="2203530026"/>
              </p:ext>
            </p:extLst>
          </p:nvPr>
        </p:nvGraphicFramePr>
        <p:xfrm>
          <a:off x="5174166" y="1615694"/>
          <a:ext cx="6546444" cy="828040"/>
        </p:xfrm>
        <a:graphic>
          <a:graphicData uri="http://schemas.openxmlformats.org/drawingml/2006/table">
            <a:tbl>
              <a:tblPr firstRow="1" bandRow="1">
                <a:tableStyleId>{5C22544A-7EE6-4342-B048-85BDC9FD1C3A}</a:tableStyleId>
              </a:tblPr>
              <a:tblGrid>
                <a:gridCol w="1164156">
                  <a:extLst>
                    <a:ext uri="{9D8B030D-6E8A-4147-A177-3AD203B41FA5}">
                      <a16:colId xmlns:a16="http://schemas.microsoft.com/office/drawing/2014/main" val="434394676"/>
                    </a:ext>
                  </a:extLst>
                </a:gridCol>
                <a:gridCol w="1367882">
                  <a:extLst>
                    <a:ext uri="{9D8B030D-6E8A-4147-A177-3AD203B41FA5}">
                      <a16:colId xmlns:a16="http://schemas.microsoft.com/office/drawing/2014/main" val="1614746443"/>
                    </a:ext>
                  </a:extLst>
                </a:gridCol>
                <a:gridCol w="1228550">
                  <a:extLst>
                    <a:ext uri="{9D8B030D-6E8A-4147-A177-3AD203B41FA5}">
                      <a16:colId xmlns:a16="http://schemas.microsoft.com/office/drawing/2014/main" val="1360766711"/>
                    </a:ext>
                  </a:extLst>
                </a:gridCol>
                <a:gridCol w="1392928">
                  <a:extLst>
                    <a:ext uri="{9D8B030D-6E8A-4147-A177-3AD203B41FA5}">
                      <a16:colId xmlns:a16="http://schemas.microsoft.com/office/drawing/2014/main" val="1066008525"/>
                    </a:ext>
                  </a:extLst>
                </a:gridCol>
                <a:gridCol w="1392928">
                  <a:extLst>
                    <a:ext uri="{9D8B030D-6E8A-4147-A177-3AD203B41FA5}">
                      <a16:colId xmlns:a16="http://schemas.microsoft.com/office/drawing/2014/main" val="2318715553"/>
                    </a:ext>
                  </a:extLst>
                </a:gridCol>
              </a:tblGrid>
              <a:tr h="370840">
                <a:tc>
                  <a:txBody>
                    <a:bodyPr/>
                    <a:lstStyle/>
                    <a:p>
                      <a:pPr algn="ctr"/>
                      <a:r>
                        <a:rPr lang="en-IN" sz="1200" dirty="0"/>
                        <a:t>Telangana</a:t>
                      </a:r>
                    </a:p>
                  </a:txBody>
                  <a:tcPr/>
                </a:tc>
                <a:tc>
                  <a:txBody>
                    <a:bodyPr/>
                    <a:lstStyle/>
                    <a:p>
                      <a:pPr algn="ctr"/>
                      <a:r>
                        <a:rPr lang="en-IN" sz="1200" dirty="0"/>
                        <a:t>Andhra Pradesh</a:t>
                      </a:r>
                    </a:p>
                  </a:txBody>
                  <a:tcPr/>
                </a:tc>
                <a:tc>
                  <a:txBody>
                    <a:bodyPr/>
                    <a:lstStyle/>
                    <a:p>
                      <a:pPr algn="ctr"/>
                      <a:r>
                        <a:rPr lang="en-IN" sz="1200" dirty="0"/>
                        <a:t>Karnataka</a:t>
                      </a:r>
                    </a:p>
                  </a:txBody>
                  <a:tcPr/>
                </a:tc>
                <a:tc>
                  <a:txBody>
                    <a:bodyPr/>
                    <a:lstStyle/>
                    <a:p>
                      <a:pPr algn="ctr"/>
                      <a:r>
                        <a:rPr lang="en-IN" sz="1200" dirty="0"/>
                        <a:t>Haryana</a:t>
                      </a:r>
                    </a:p>
                  </a:txBody>
                  <a:tcPr/>
                </a:tc>
                <a:tc>
                  <a:txBody>
                    <a:bodyPr/>
                    <a:lstStyle/>
                    <a:p>
                      <a:pPr algn="ctr"/>
                      <a:r>
                        <a:rPr lang="en-IN" sz="1200" dirty="0"/>
                        <a:t>Odisha</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l"/>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ctr"/>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C00B3EB1-E111-A293-86C9-C34CB9FA933C}"/>
              </a:ext>
            </a:extLst>
          </p:cNvPr>
          <p:cNvSpPr txBox="1"/>
          <p:nvPr/>
        </p:nvSpPr>
        <p:spPr>
          <a:xfrm>
            <a:off x="5261652" y="4276962"/>
            <a:ext cx="5849694" cy="1284967"/>
          </a:xfrm>
          <a:prstGeom prst="rect">
            <a:avLst/>
          </a:prstGeom>
          <a:noFill/>
        </p:spPr>
        <p:txBody>
          <a:bodyPr wrap="square" rtlCol="0">
            <a:spAutoFit/>
          </a:bodyPr>
          <a:lstStyle/>
          <a:p>
            <a:endParaRPr lang="en-IN" sz="1350" dirty="0"/>
          </a:p>
          <a:p>
            <a:pPr algn="ctr"/>
            <a:r>
              <a:rPr lang="en-US" sz="1400" b="1" dirty="0">
                <a:solidFill>
                  <a:schemeClr val="accent2"/>
                </a:solidFill>
              </a:rPr>
              <a:t>Remove condition of separate female warden as a whole</a:t>
            </a:r>
          </a:p>
          <a:p>
            <a:pPr algn="ctr"/>
            <a:endParaRPr lang="en-IN" sz="1400" b="1" dirty="0">
              <a:solidFill>
                <a:schemeClr val="accent2"/>
              </a:solidFill>
            </a:endParaRPr>
          </a:p>
          <a:p>
            <a:endParaRPr lang="en-US" sz="1200" b="1" dirty="0">
              <a:solidFill>
                <a:schemeClr val="bg2"/>
              </a:solidFill>
            </a:endParaRPr>
          </a:p>
          <a:p>
            <a:pPr algn="ctr"/>
            <a:r>
              <a:rPr lang="en-US" sz="1200" b="1" dirty="0">
                <a:solidFill>
                  <a:schemeClr val="bg2"/>
                </a:solidFill>
              </a:rPr>
              <a:t>Will encourage employers to hire more females and not increase unnecessary operational cost burden</a:t>
            </a:r>
          </a:p>
        </p:txBody>
      </p:sp>
      <p:pic>
        <p:nvPicPr>
          <p:cNvPr id="2" name="Picture 1">
            <a:extLst>
              <a:ext uri="{FF2B5EF4-FFF2-40B4-BE49-F238E27FC236}">
                <a16:creationId xmlns:a16="http://schemas.microsoft.com/office/drawing/2014/main" id="{702522A0-7C73-381F-04C9-A2A5D9878C8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5B001BDC-A49E-E33F-FF20-DBF8C067FA8F}"/>
              </a:ext>
            </a:extLst>
          </p:cNvPr>
          <p:cNvSpPr txBox="1">
            <a:spLocks/>
          </p:cNvSpPr>
          <p:nvPr/>
        </p:nvSpPr>
        <p:spPr>
          <a:xfrm>
            <a:off x="11354810" y="635486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15</a:t>
            </a:fld>
            <a:endParaRPr lang="en-US" sz="1050" dirty="0"/>
          </a:p>
        </p:txBody>
      </p:sp>
      <p:graphicFrame>
        <p:nvGraphicFramePr>
          <p:cNvPr id="12" name="Table 11">
            <a:extLst>
              <a:ext uri="{FF2B5EF4-FFF2-40B4-BE49-F238E27FC236}">
                <a16:creationId xmlns:a16="http://schemas.microsoft.com/office/drawing/2014/main" id="{038D85EA-608E-F515-DF07-72023312B371}"/>
              </a:ext>
            </a:extLst>
          </p:cNvPr>
          <p:cNvGraphicFramePr>
            <a:graphicFrameLocks noGrp="1"/>
          </p:cNvGraphicFramePr>
          <p:nvPr>
            <p:extLst>
              <p:ext uri="{D42A27DB-BD31-4B8C-83A1-F6EECF244321}">
                <p14:modId xmlns:p14="http://schemas.microsoft.com/office/powerpoint/2010/main" val="2503907738"/>
              </p:ext>
            </p:extLst>
          </p:nvPr>
        </p:nvGraphicFramePr>
        <p:xfrm>
          <a:off x="467096" y="4141117"/>
          <a:ext cx="4054453" cy="2533655"/>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2533655">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Role of welfare assistants is unclear with respect to welfare and safety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Operationally impractical for small units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This may discourage factories from employing women</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Duplication of security roles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Adds another layer of staffing and administrative complexity, particularly in areas where trained female wardens may not be readily available</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B8ED29D8-A4D2-AD60-BAFD-CC119B714FF7}"/>
              </a:ext>
            </a:extLst>
          </p:cNvPr>
          <p:cNvSpPr/>
          <p:nvPr/>
        </p:nvSpPr>
        <p:spPr>
          <a:xfrm>
            <a:off x="1235952" y="4005271"/>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26986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E7CB0-60A1-E2EF-E277-10ACE2F2385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1EAB2AB-C7A5-837A-1FDE-1956FD816D47}"/>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9B131DA8-5062-D25A-59B7-B1177001AD60}"/>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D8BB3524-4738-4D9C-0939-B9563C9E3ED4}"/>
              </a:ext>
            </a:extLst>
          </p:cNvPr>
          <p:cNvGraphicFramePr>
            <a:graphicFrameLocks noGrp="1"/>
          </p:cNvGraphicFramePr>
          <p:nvPr>
            <p:extLst>
              <p:ext uri="{D42A27DB-BD31-4B8C-83A1-F6EECF244321}">
                <p14:modId xmlns:p14="http://schemas.microsoft.com/office/powerpoint/2010/main" val="2852014613"/>
              </p:ext>
            </p:extLst>
          </p:nvPr>
        </p:nvGraphicFramePr>
        <p:xfrm>
          <a:off x="4939681" y="3410124"/>
          <a:ext cx="6227466" cy="1461914"/>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461914">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B0435426-2BFF-6A03-EA07-D95C0D680255}"/>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9E884459-F9C3-B557-1311-4159C10065D6}"/>
              </a:ext>
            </a:extLst>
          </p:cNvPr>
          <p:cNvSpPr/>
          <p:nvPr/>
        </p:nvSpPr>
        <p:spPr>
          <a:xfrm>
            <a:off x="6934387" y="327427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59305702-DC1E-6B07-7920-090F6951051B}"/>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B8B97A61-982B-EC0B-D94C-599FEF1220B9}"/>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Specific Conditions fo</a:t>
            </a:r>
            <a:r>
              <a:rPr lang="en-US" sz="1800" dirty="0"/>
              <a:t>r </a:t>
            </a:r>
            <a:r>
              <a:rPr lang="en-US" sz="1800" b="1" kern="0" dirty="0">
                <a:latin typeface="Arial"/>
                <a:cs typeface="Arial"/>
                <a:sym typeface="Arial"/>
              </a:rPr>
              <a:t>Adequate Work Shed</a:t>
            </a:r>
            <a:endParaRPr lang="en-US" sz="1800" dirty="0"/>
          </a:p>
        </p:txBody>
      </p:sp>
      <p:sp>
        <p:nvSpPr>
          <p:cNvPr id="29" name="Rectangle 28">
            <a:extLst>
              <a:ext uri="{FF2B5EF4-FFF2-40B4-BE49-F238E27FC236}">
                <a16:creationId xmlns:a16="http://schemas.microsoft.com/office/drawing/2014/main" id="{C1FA402B-8EBB-0033-6042-0CBA5AB9EF55}"/>
              </a:ext>
            </a:extLst>
          </p:cNvPr>
          <p:cNvSpPr/>
          <p:nvPr/>
        </p:nvSpPr>
        <p:spPr>
          <a:xfrm>
            <a:off x="407193" y="1591176"/>
            <a:ext cx="3270996" cy="11183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b="1" dirty="0"/>
              <a:t>Adequate number of work sheds </a:t>
            </a:r>
            <a:r>
              <a:rPr lang="en-US" sz="1200" dirty="0"/>
              <a:t>should be arranged for the women workers to sit during their arrival in advance and after working hours</a:t>
            </a:r>
            <a:endParaRPr lang="en-US" sz="1200" b="1" kern="0" dirty="0">
              <a:solidFill>
                <a:schemeClr val="bg1"/>
              </a:solidFill>
              <a:latin typeface="Arial"/>
              <a:sym typeface="Arial"/>
            </a:endParaRPr>
          </a:p>
        </p:txBody>
      </p:sp>
      <p:sp>
        <p:nvSpPr>
          <p:cNvPr id="3" name="Oval 2">
            <a:extLst>
              <a:ext uri="{FF2B5EF4-FFF2-40B4-BE49-F238E27FC236}">
                <a16:creationId xmlns:a16="http://schemas.microsoft.com/office/drawing/2014/main" id="{E7BA685D-D849-C88F-01D7-871BECD4DB2A}"/>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7</a:t>
            </a:r>
          </a:p>
        </p:txBody>
      </p:sp>
      <p:graphicFrame>
        <p:nvGraphicFramePr>
          <p:cNvPr id="7" name="Table 6">
            <a:extLst>
              <a:ext uri="{FF2B5EF4-FFF2-40B4-BE49-F238E27FC236}">
                <a16:creationId xmlns:a16="http://schemas.microsoft.com/office/drawing/2014/main" id="{1D6E2235-E5D4-EBD2-13A3-BAA203211867}"/>
              </a:ext>
            </a:extLst>
          </p:cNvPr>
          <p:cNvGraphicFramePr>
            <a:graphicFrameLocks noGrp="1"/>
          </p:cNvGraphicFramePr>
          <p:nvPr>
            <p:extLst>
              <p:ext uri="{D42A27DB-BD31-4B8C-83A1-F6EECF244321}">
                <p14:modId xmlns:p14="http://schemas.microsoft.com/office/powerpoint/2010/main" val="2434954834"/>
              </p:ext>
            </p:extLst>
          </p:nvPr>
        </p:nvGraphicFramePr>
        <p:xfrm>
          <a:off x="4461646" y="1564274"/>
          <a:ext cx="7079804" cy="741680"/>
        </p:xfrm>
        <a:graphic>
          <a:graphicData uri="http://schemas.openxmlformats.org/drawingml/2006/table">
            <a:tbl>
              <a:tblPr firstRow="1" bandRow="1">
                <a:tableStyleId>{5C22544A-7EE6-4342-B048-85BDC9FD1C3A}</a:tableStyleId>
              </a:tblPr>
              <a:tblGrid>
                <a:gridCol w="3539902">
                  <a:extLst>
                    <a:ext uri="{9D8B030D-6E8A-4147-A177-3AD203B41FA5}">
                      <a16:colId xmlns:a16="http://schemas.microsoft.com/office/drawing/2014/main" val="434394676"/>
                    </a:ext>
                  </a:extLst>
                </a:gridCol>
                <a:gridCol w="3539902">
                  <a:extLst>
                    <a:ext uri="{9D8B030D-6E8A-4147-A177-3AD203B41FA5}">
                      <a16:colId xmlns:a16="http://schemas.microsoft.com/office/drawing/2014/main" val="2866495406"/>
                    </a:ext>
                  </a:extLst>
                </a:gridCol>
              </a:tblGrid>
              <a:tr h="370840">
                <a:tc>
                  <a:txBody>
                    <a:bodyPr/>
                    <a:lstStyle/>
                    <a:p>
                      <a:pPr algn="ctr"/>
                      <a:r>
                        <a:rPr lang="en-IN" sz="1200" dirty="0"/>
                        <a:t>Telangana</a:t>
                      </a:r>
                    </a:p>
                  </a:txBody>
                  <a:tcPr/>
                </a:tc>
                <a:tc>
                  <a:txBody>
                    <a:bodyPr/>
                    <a:lstStyle/>
                    <a:p>
                      <a:pPr algn="ctr"/>
                      <a:r>
                        <a:rPr lang="en-IN" sz="1200" dirty="0"/>
                        <a:t>Karnataka</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66D7DCEA-99CB-651D-B817-5BF8C6C96A6A}"/>
              </a:ext>
            </a:extLst>
          </p:cNvPr>
          <p:cNvSpPr txBox="1"/>
          <p:nvPr/>
        </p:nvSpPr>
        <p:spPr>
          <a:xfrm>
            <a:off x="5180287" y="3417496"/>
            <a:ext cx="5438775" cy="1715854"/>
          </a:xfrm>
          <a:prstGeom prst="rect">
            <a:avLst/>
          </a:prstGeom>
          <a:noFill/>
        </p:spPr>
        <p:txBody>
          <a:bodyPr wrap="square" rtlCol="0">
            <a:spAutoFit/>
          </a:bodyPr>
          <a:lstStyle/>
          <a:p>
            <a:endParaRPr lang="en-IN" sz="1350" dirty="0"/>
          </a:p>
          <a:p>
            <a:pPr algn="ctr"/>
            <a:r>
              <a:rPr lang="en-US" sz="1400" b="1" dirty="0">
                <a:solidFill>
                  <a:schemeClr val="accent2"/>
                </a:solidFill>
              </a:rPr>
              <a:t>Remove condition of adequate work sheds for women employees at night</a:t>
            </a:r>
          </a:p>
          <a:p>
            <a:pPr algn="ctr"/>
            <a:endParaRPr lang="en-US" sz="1400" b="1" dirty="0">
              <a:solidFill>
                <a:schemeClr val="accent2"/>
              </a:solidFill>
            </a:endParaRPr>
          </a:p>
          <a:p>
            <a:pPr algn="ctr"/>
            <a:r>
              <a:rPr lang="en-US" sz="1200" b="1" dirty="0">
                <a:solidFill>
                  <a:schemeClr val="bg2"/>
                </a:solidFill>
              </a:rPr>
              <a:t>Existing legal provisions already mandate facilities for sitting, shelters and rest rooms irrespective of gender (Section 44 and 47 of Factories Act)</a:t>
            </a:r>
          </a:p>
          <a:p>
            <a:pPr algn="ctr"/>
            <a:endParaRPr lang="en-IN" sz="1400" b="1" dirty="0">
              <a:solidFill>
                <a:schemeClr val="accent2"/>
              </a:solidFill>
            </a:endParaRPr>
          </a:p>
        </p:txBody>
      </p:sp>
      <p:pic>
        <p:nvPicPr>
          <p:cNvPr id="2" name="Picture 1">
            <a:extLst>
              <a:ext uri="{FF2B5EF4-FFF2-40B4-BE49-F238E27FC236}">
                <a16:creationId xmlns:a16="http://schemas.microsoft.com/office/drawing/2014/main" id="{D62EBB84-BB4D-6E83-B2EB-15650CC5E3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74DA327C-ED63-22E8-9681-7B587950B07F}"/>
              </a:ext>
            </a:extLst>
          </p:cNvPr>
          <p:cNvSpPr txBox="1">
            <a:spLocks/>
          </p:cNvSpPr>
          <p:nvPr/>
        </p:nvSpPr>
        <p:spPr>
          <a:xfrm>
            <a:off x="1131437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16</a:t>
            </a:fld>
            <a:endParaRPr lang="en-US" sz="1050" dirty="0"/>
          </a:p>
        </p:txBody>
      </p:sp>
      <p:graphicFrame>
        <p:nvGraphicFramePr>
          <p:cNvPr id="12" name="Table 11">
            <a:extLst>
              <a:ext uri="{FF2B5EF4-FFF2-40B4-BE49-F238E27FC236}">
                <a16:creationId xmlns:a16="http://schemas.microsoft.com/office/drawing/2014/main" id="{C0BB415E-A311-49DC-4718-A0E9645078D1}"/>
              </a:ext>
            </a:extLst>
          </p:cNvPr>
          <p:cNvGraphicFramePr>
            <a:graphicFrameLocks noGrp="1"/>
          </p:cNvGraphicFramePr>
          <p:nvPr>
            <p:extLst>
              <p:ext uri="{D42A27DB-BD31-4B8C-83A1-F6EECF244321}">
                <p14:modId xmlns:p14="http://schemas.microsoft.com/office/powerpoint/2010/main" val="2777160967"/>
              </p:ext>
            </p:extLst>
          </p:nvPr>
        </p:nvGraphicFramePr>
        <p:xfrm>
          <a:off x="407193" y="3417496"/>
          <a:ext cx="4054453" cy="2130897"/>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2130897">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term “adequate” is subjective and undefined, making it difficult for employers to understand what is legally sufficient</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ambiguity can be misused by inspectors to penalise employers arbitrarily or by employers to avoid hiring women under the pretext of non-availability of "adequate" work sheds</a:t>
                      </a:r>
                    </a:p>
                    <a:p>
                      <a:pPr marL="85725" marR="0" lvl="0" indent="0" algn="l"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F12E4843-0C78-8B55-B613-2753E2150CD9}"/>
              </a:ext>
            </a:extLst>
          </p:cNvPr>
          <p:cNvSpPr/>
          <p:nvPr/>
        </p:nvSpPr>
        <p:spPr>
          <a:xfrm>
            <a:off x="1223281" y="329315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885344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7B6AE-FD11-D1C3-A6A9-4D71173C21E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EF0BBCF-76FD-C4AC-BFC4-B462EAC13702}"/>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91EAB2AB-C7A5-837A-1FDE-1956FD816D47}"/>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672D6F30-92CF-B886-8A59-5616FB4E1089}"/>
              </a:ext>
            </a:extLst>
          </p:cNvPr>
          <p:cNvGraphicFramePr>
            <a:graphicFrameLocks noGrp="1"/>
          </p:cNvGraphicFramePr>
          <p:nvPr>
            <p:extLst>
              <p:ext uri="{D42A27DB-BD31-4B8C-83A1-F6EECF244321}">
                <p14:modId xmlns:p14="http://schemas.microsoft.com/office/powerpoint/2010/main" val="1082477886"/>
              </p:ext>
            </p:extLst>
          </p:nvPr>
        </p:nvGraphicFramePr>
        <p:xfrm>
          <a:off x="4939681" y="3410123"/>
          <a:ext cx="6227466" cy="1804889"/>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804889">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1F117DCD-4605-4ABB-2678-F7BA68514C04}"/>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C952600A-5F50-3008-750E-7CA447755E7A}"/>
              </a:ext>
            </a:extLst>
          </p:cNvPr>
          <p:cNvSpPr/>
          <p:nvPr/>
        </p:nvSpPr>
        <p:spPr>
          <a:xfrm>
            <a:off x="6934387" y="327427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2CDBAD0A-4EBA-0B9C-677F-9C2767E9D4C8}"/>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14606CAF-59B4-3B04-F5E5-B467E903FAE9}"/>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Menstrual Leave Condition</a:t>
            </a:r>
            <a:endParaRPr lang="en-US" sz="1800" dirty="0"/>
          </a:p>
        </p:txBody>
      </p:sp>
      <p:sp>
        <p:nvSpPr>
          <p:cNvPr id="29" name="Rectangle 28">
            <a:extLst>
              <a:ext uri="{FF2B5EF4-FFF2-40B4-BE49-F238E27FC236}">
                <a16:creationId xmlns:a16="http://schemas.microsoft.com/office/drawing/2014/main" id="{BB3C0580-8EBF-87D9-E769-0CFB424C2434}"/>
              </a:ext>
            </a:extLst>
          </p:cNvPr>
          <p:cNvSpPr/>
          <p:nvPr/>
        </p:nvSpPr>
        <p:spPr>
          <a:xfrm>
            <a:off x="407193" y="1591176"/>
            <a:ext cx="3270996" cy="10091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Leave during menstruation, which will also be equal to paid leave for night shift</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5826B06C-E850-1859-A18B-BA869B23ACF5}"/>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8</a:t>
            </a:r>
          </a:p>
        </p:txBody>
      </p:sp>
      <p:graphicFrame>
        <p:nvGraphicFramePr>
          <p:cNvPr id="7" name="Table 6">
            <a:extLst>
              <a:ext uri="{FF2B5EF4-FFF2-40B4-BE49-F238E27FC236}">
                <a16:creationId xmlns:a16="http://schemas.microsoft.com/office/drawing/2014/main" id="{DA54621F-54F1-6C06-C781-854BE854BECD}"/>
              </a:ext>
            </a:extLst>
          </p:cNvPr>
          <p:cNvGraphicFramePr>
            <a:graphicFrameLocks noGrp="1"/>
          </p:cNvGraphicFramePr>
          <p:nvPr>
            <p:extLst>
              <p:ext uri="{D42A27DB-BD31-4B8C-83A1-F6EECF244321}">
                <p14:modId xmlns:p14="http://schemas.microsoft.com/office/powerpoint/2010/main" val="3043177744"/>
              </p:ext>
            </p:extLst>
          </p:nvPr>
        </p:nvGraphicFramePr>
        <p:xfrm>
          <a:off x="4939679" y="1564274"/>
          <a:ext cx="6137896" cy="828040"/>
        </p:xfrm>
        <a:graphic>
          <a:graphicData uri="http://schemas.openxmlformats.org/drawingml/2006/table">
            <a:tbl>
              <a:tblPr firstRow="1" bandRow="1">
                <a:tableStyleId>{5C22544A-7EE6-4342-B048-85BDC9FD1C3A}</a:tableStyleId>
              </a:tblPr>
              <a:tblGrid>
                <a:gridCol w="1534474">
                  <a:extLst>
                    <a:ext uri="{9D8B030D-6E8A-4147-A177-3AD203B41FA5}">
                      <a16:colId xmlns:a16="http://schemas.microsoft.com/office/drawing/2014/main" val="434394676"/>
                    </a:ext>
                  </a:extLst>
                </a:gridCol>
                <a:gridCol w="1534474">
                  <a:extLst>
                    <a:ext uri="{9D8B030D-6E8A-4147-A177-3AD203B41FA5}">
                      <a16:colId xmlns:a16="http://schemas.microsoft.com/office/drawing/2014/main" val="153236829"/>
                    </a:ext>
                  </a:extLst>
                </a:gridCol>
                <a:gridCol w="1534474">
                  <a:extLst>
                    <a:ext uri="{9D8B030D-6E8A-4147-A177-3AD203B41FA5}">
                      <a16:colId xmlns:a16="http://schemas.microsoft.com/office/drawing/2014/main" val="2427900849"/>
                    </a:ext>
                  </a:extLst>
                </a:gridCol>
                <a:gridCol w="1534474">
                  <a:extLst>
                    <a:ext uri="{9D8B030D-6E8A-4147-A177-3AD203B41FA5}">
                      <a16:colId xmlns:a16="http://schemas.microsoft.com/office/drawing/2014/main" val="2313806008"/>
                    </a:ext>
                  </a:extLst>
                </a:gridCol>
              </a:tblGrid>
              <a:tr h="370840">
                <a:tc>
                  <a:txBody>
                    <a:bodyPr/>
                    <a:lstStyle/>
                    <a:p>
                      <a:pPr algn="ctr"/>
                      <a:r>
                        <a:rPr lang="en-IN" sz="1200" dirty="0"/>
                        <a:t>Telangana</a:t>
                      </a:r>
                    </a:p>
                  </a:txBody>
                  <a:tcPr/>
                </a:tc>
                <a:tc>
                  <a:txBody>
                    <a:bodyPr/>
                    <a:lstStyle/>
                    <a:p>
                      <a:pPr algn="ctr"/>
                      <a:r>
                        <a:rPr lang="en-US" sz="1200" dirty="0"/>
                        <a:t>Karnataka</a:t>
                      </a:r>
                      <a:endParaRPr lang="en-IN" sz="1200" dirty="0"/>
                    </a:p>
                  </a:txBody>
                  <a:tcPr/>
                </a:tc>
                <a:tc>
                  <a:txBody>
                    <a:bodyPr/>
                    <a:lstStyle/>
                    <a:p>
                      <a:pPr algn="ctr"/>
                      <a:r>
                        <a:rPr lang="en-US" sz="1200" dirty="0"/>
                        <a:t>Tamil Nadu</a:t>
                      </a:r>
                      <a:endParaRPr lang="en-IN" sz="1200" dirty="0"/>
                    </a:p>
                  </a:txBody>
                  <a:tcPr/>
                </a:tc>
                <a:tc>
                  <a:txBody>
                    <a:bodyPr/>
                    <a:lstStyle/>
                    <a:p>
                      <a:pPr algn="ctr"/>
                      <a:r>
                        <a:rPr lang="en-US" sz="1200" dirty="0"/>
                        <a:t>Uttar Pradesh</a:t>
                      </a:r>
                      <a:endParaRPr lang="en-IN" sz="1200" dirty="0"/>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B6025CBC-019D-41D8-EF1B-7CD9A1D841C4}"/>
              </a:ext>
            </a:extLst>
          </p:cNvPr>
          <p:cNvSpPr txBox="1"/>
          <p:nvPr/>
        </p:nvSpPr>
        <p:spPr>
          <a:xfrm>
            <a:off x="5180287" y="3417496"/>
            <a:ext cx="5438775" cy="1654299"/>
          </a:xfrm>
          <a:prstGeom prst="rect">
            <a:avLst/>
          </a:prstGeom>
          <a:noFill/>
        </p:spPr>
        <p:txBody>
          <a:bodyPr wrap="square" rtlCol="0">
            <a:spAutoFit/>
          </a:bodyPr>
          <a:lstStyle/>
          <a:p>
            <a:endParaRPr lang="en-IN" sz="1350" dirty="0"/>
          </a:p>
          <a:p>
            <a:pPr algn="ctr"/>
            <a:r>
              <a:rPr lang="en-US" sz="1400" b="1" dirty="0">
                <a:solidFill>
                  <a:schemeClr val="accent2"/>
                </a:solidFill>
              </a:rPr>
              <a:t>Remove condition of menstrual leave</a:t>
            </a:r>
          </a:p>
          <a:p>
            <a:pPr algn="ctr"/>
            <a:endParaRPr lang="en-US" sz="14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Ensures uniform leave policy, simplifying workforce management</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Encourages greater hiring and inclusion of women in the workforce</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Lowers operational cost of employers</a:t>
            </a:r>
            <a:endParaRPr lang="en-IN" sz="1400" b="1" dirty="0">
              <a:solidFill>
                <a:schemeClr val="accent2"/>
              </a:solidFill>
            </a:endParaRPr>
          </a:p>
        </p:txBody>
      </p:sp>
      <p:pic>
        <p:nvPicPr>
          <p:cNvPr id="2" name="Picture 1">
            <a:extLst>
              <a:ext uri="{FF2B5EF4-FFF2-40B4-BE49-F238E27FC236}">
                <a16:creationId xmlns:a16="http://schemas.microsoft.com/office/drawing/2014/main" id="{8E102F4C-C8B4-AFF7-EBCB-1896BBDF638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F878829B-3309-7855-5B88-DFFB32438569}"/>
              </a:ext>
            </a:extLst>
          </p:cNvPr>
          <p:cNvSpPr txBox="1">
            <a:spLocks/>
          </p:cNvSpPr>
          <p:nvPr/>
        </p:nvSpPr>
        <p:spPr>
          <a:xfrm>
            <a:off x="11319237" y="635486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17</a:t>
            </a:fld>
            <a:endParaRPr lang="en-US" sz="1050" dirty="0"/>
          </a:p>
        </p:txBody>
      </p:sp>
      <p:graphicFrame>
        <p:nvGraphicFramePr>
          <p:cNvPr id="12" name="Table 11">
            <a:extLst>
              <a:ext uri="{FF2B5EF4-FFF2-40B4-BE49-F238E27FC236}">
                <a16:creationId xmlns:a16="http://schemas.microsoft.com/office/drawing/2014/main" id="{516A1444-5552-8F1D-6D9B-58624A3582C7}"/>
              </a:ext>
            </a:extLst>
          </p:cNvPr>
          <p:cNvGraphicFramePr>
            <a:graphicFrameLocks noGrp="1"/>
          </p:cNvGraphicFramePr>
          <p:nvPr>
            <p:extLst>
              <p:ext uri="{D42A27DB-BD31-4B8C-83A1-F6EECF244321}">
                <p14:modId xmlns:p14="http://schemas.microsoft.com/office/powerpoint/2010/main" val="3430357493"/>
              </p:ext>
            </p:extLst>
          </p:nvPr>
        </p:nvGraphicFramePr>
        <p:xfrm>
          <a:off x="407193" y="3417496"/>
          <a:ext cx="4054453" cy="1255243"/>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1255243">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Creates disincentives for hiring women</a:t>
                      </a: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Reduces women’s employability options</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8079712A-4C3A-707E-6312-A505F6032249}"/>
              </a:ext>
            </a:extLst>
          </p:cNvPr>
          <p:cNvSpPr/>
          <p:nvPr/>
        </p:nvSpPr>
        <p:spPr>
          <a:xfrm>
            <a:off x="1024853" y="329315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3422688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78349-A9EE-0563-3F62-58F622F0FD6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12A1AE2-451E-AD1B-BF16-094FE0E6F423}"/>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59AC438-8F86-8459-257D-BA7B5431869C}"/>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68C14DC9-F1FB-10E2-C44D-3B58FF6DC1C4}"/>
              </a:ext>
            </a:extLst>
          </p:cNvPr>
          <p:cNvGraphicFramePr>
            <a:graphicFrameLocks noGrp="1"/>
          </p:cNvGraphicFramePr>
          <p:nvPr>
            <p:extLst>
              <p:ext uri="{D42A27DB-BD31-4B8C-83A1-F6EECF244321}">
                <p14:modId xmlns:p14="http://schemas.microsoft.com/office/powerpoint/2010/main" val="3247006613"/>
              </p:ext>
            </p:extLst>
          </p:nvPr>
        </p:nvGraphicFramePr>
        <p:xfrm>
          <a:off x="4544175" y="2836900"/>
          <a:ext cx="7018479" cy="3578313"/>
        </p:xfrm>
        <a:graphic>
          <a:graphicData uri="http://schemas.openxmlformats.org/drawingml/2006/table">
            <a:tbl>
              <a:tblPr firstRow="1" bandRow="1">
                <a:tableStyleId>{69012ECD-51FC-41F1-AA8D-1B2483CD663E}</a:tableStyleId>
              </a:tblPr>
              <a:tblGrid>
                <a:gridCol w="7018479">
                  <a:extLst>
                    <a:ext uri="{9D8B030D-6E8A-4147-A177-3AD203B41FA5}">
                      <a16:colId xmlns:a16="http://schemas.microsoft.com/office/drawing/2014/main" val="1384232815"/>
                    </a:ext>
                  </a:extLst>
                </a:gridCol>
              </a:tblGrid>
              <a:tr h="3578313">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50262184-C7E8-51F2-1766-333CDD8B18C5}"/>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2E2536B5-5325-FF03-55EC-99D5470B0079}"/>
              </a:ext>
            </a:extLst>
          </p:cNvPr>
          <p:cNvSpPr/>
          <p:nvPr/>
        </p:nvSpPr>
        <p:spPr>
          <a:xfrm>
            <a:off x="6934389" y="2688731"/>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Recommendations</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C428F5AE-D8B6-34FF-0E4C-838A4A2F25A3}"/>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4373EC51-9230-A449-FB54-F8682C736846}"/>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Adequate Medical Facilities and Separate Emergency Vehicle Condition</a:t>
            </a:r>
            <a:endParaRPr lang="en-US" sz="1800" dirty="0"/>
          </a:p>
        </p:txBody>
      </p:sp>
      <p:sp>
        <p:nvSpPr>
          <p:cNvPr id="29" name="Rectangle 28">
            <a:extLst>
              <a:ext uri="{FF2B5EF4-FFF2-40B4-BE49-F238E27FC236}">
                <a16:creationId xmlns:a16="http://schemas.microsoft.com/office/drawing/2014/main" id="{56E2526E-540D-D6EE-0B9E-513E3D98EE25}"/>
              </a:ext>
            </a:extLst>
          </p:cNvPr>
          <p:cNvSpPr/>
          <p:nvPr/>
        </p:nvSpPr>
        <p:spPr>
          <a:xfrm>
            <a:off x="407194" y="1591175"/>
            <a:ext cx="3270996" cy="14568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b="1" dirty="0"/>
              <a:t>Appropriate medical facilities </a:t>
            </a:r>
            <a:r>
              <a:rPr lang="en-US" sz="1200" dirty="0"/>
              <a:t>and telephone access must be available. Where more than 100 women work in a shift, a </a:t>
            </a:r>
            <a:r>
              <a:rPr lang="en-US" sz="1200" b="1" dirty="0"/>
              <a:t>separate vehicle </a:t>
            </a:r>
            <a:r>
              <a:rPr lang="en-US" sz="1200" dirty="0"/>
              <a:t>must be available for emergency hospital transport.</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DEFE39FB-BC57-D93E-5663-B241E46AF35E}"/>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9</a:t>
            </a:r>
          </a:p>
        </p:txBody>
      </p:sp>
      <p:graphicFrame>
        <p:nvGraphicFramePr>
          <p:cNvPr id="7" name="Table 6">
            <a:extLst>
              <a:ext uri="{FF2B5EF4-FFF2-40B4-BE49-F238E27FC236}">
                <a16:creationId xmlns:a16="http://schemas.microsoft.com/office/drawing/2014/main" id="{C60CAC6D-6F8F-BC29-8945-2718933A121A}"/>
              </a:ext>
            </a:extLst>
          </p:cNvPr>
          <p:cNvGraphicFramePr>
            <a:graphicFrameLocks noGrp="1"/>
          </p:cNvGraphicFramePr>
          <p:nvPr>
            <p:extLst>
              <p:ext uri="{D42A27DB-BD31-4B8C-83A1-F6EECF244321}">
                <p14:modId xmlns:p14="http://schemas.microsoft.com/office/powerpoint/2010/main" val="4228803705"/>
              </p:ext>
            </p:extLst>
          </p:nvPr>
        </p:nvGraphicFramePr>
        <p:xfrm>
          <a:off x="5578764" y="1591175"/>
          <a:ext cx="5098472" cy="828040"/>
        </p:xfrm>
        <a:graphic>
          <a:graphicData uri="http://schemas.openxmlformats.org/drawingml/2006/table">
            <a:tbl>
              <a:tblPr firstRow="1" bandRow="1">
                <a:tableStyleId>{5C22544A-7EE6-4342-B048-85BDC9FD1C3A}</a:tableStyleId>
              </a:tblPr>
              <a:tblGrid>
                <a:gridCol w="1142995">
                  <a:extLst>
                    <a:ext uri="{9D8B030D-6E8A-4147-A177-3AD203B41FA5}">
                      <a16:colId xmlns:a16="http://schemas.microsoft.com/office/drawing/2014/main" val="434394676"/>
                    </a:ext>
                  </a:extLst>
                </a:gridCol>
                <a:gridCol w="1406241">
                  <a:extLst>
                    <a:ext uri="{9D8B030D-6E8A-4147-A177-3AD203B41FA5}">
                      <a16:colId xmlns:a16="http://schemas.microsoft.com/office/drawing/2014/main" val="3552506155"/>
                    </a:ext>
                  </a:extLst>
                </a:gridCol>
                <a:gridCol w="1343018">
                  <a:extLst>
                    <a:ext uri="{9D8B030D-6E8A-4147-A177-3AD203B41FA5}">
                      <a16:colId xmlns:a16="http://schemas.microsoft.com/office/drawing/2014/main" val="1614746443"/>
                    </a:ext>
                  </a:extLst>
                </a:gridCol>
                <a:gridCol w="1206218">
                  <a:extLst>
                    <a:ext uri="{9D8B030D-6E8A-4147-A177-3AD203B41FA5}">
                      <a16:colId xmlns:a16="http://schemas.microsoft.com/office/drawing/2014/main" val="1360766711"/>
                    </a:ext>
                  </a:extLst>
                </a:gridCol>
              </a:tblGrid>
              <a:tr h="370840">
                <a:tc>
                  <a:txBody>
                    <a:bodyPr/>
                    <a:lstStyle/>
                    <a:p>
                      <a:pPr algn="ctr"/>
                      <a:r>
                        <a:rPr lang="en-IN" sz="1200" dirty="0"/>
                        <a:t>Telangana</a:t>
                      </a:r>
                    </a:p>
                  </a:txBody>
                  <a:tcPr/>
                </a:tc>
                <a:tc>
                  <a:txBody>
                    <a:bodyPr/>
                    <a:lstStyle/>
                    <a:p>
                      <a:pPr algn="ctr"/>
                      <a:r>
                        <a:rPr lang="en-IN" sz="1200" dirty="0"/>
                        <a:t>Andhra Pradesh</a:t>
                      </a:r>
                    </a:p>
                  </a:txBody>
                  <a:tcPr/>
                </a:tc>
                <a:tc>
                  <a:txBody>
                    <a:bodyPr/>
                    <a:lstStyle/>
                    <a:p>
                      <a:pPr algn="ctr"/>
                      <a:r>
                        <a:rPr lang="en-IN" sz="1200" dirty="0"/>
                        <a:t>Uttar Pradesh</a:t>
                      </a:r>
                    </a:p>
                  </a:txBody>
                  <a:tcPr/>
                </a:tc>
                <a:tc>
                  <a:txBody>
                    <a:bodyPr/>
                    <a:lstStyle/>
                    <a:p>
                      <a:pPr algn="ctr"/>
                      <a:r>
                        <a:rPr lang="en-IN" sz="1200" dirty="0"/>
                        <a:t>Karnataka</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ct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algn="ct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extLst>
                  <a:ext uri="{0D108BD9-81ED-4DB2-BD59-A6C34878D82A}">
                    <a16:rowId xmlns:a16="http://schemas.microsoft.com/office/drawing/2014/main" val="1703340775"/>
                  </a:ext>
                </a:extLst>
              </a:tr>
            </a:tbl>
          </a:graphicData>
        </a:graphic>
      </p:graphicFrame>
      <p:sp>
        <p:nvSpPr>
          <p:cNvPr id="9" name="TextBox 8">
            <a:extLst>
              <a:ext uri="{FF2B5EF4-FFF2-40B4-BE49-F238E27FC236}">
                <a16:creationId xmlns:a16="http://schemas.microsoft.com/office/drawing/2014/main" id="{720017DD-0077-13BB-3955-8952C9188C88}"/>
              </a:ext>
            </a:extLst>
          </p:cNvPr>
          <p:cNvSpPr txBox="1"/>
          <p:nvPr/>
        </p:nvSpPr>
        <p:spPr>
          <a:xfrm>
            <a:off x="4704076" y="2824576"/>
            <a:ext cx="6710912" cy="3239348"/>
          </a:xfrm>
          <a:prstGeom prst="rect">
            <a:avLst/>
          </a:prstGeom>
          <a:noFill/>
        </p:spPr>
        <p:txBody>
          <a:bodyPr wrap="square" rtlCol="0">
            <a:spAutoFit/>
          </a:bodyPr>
          <a:lstStyle/>
          <a:p>
            <a:endParaRPr lang="en-IN" sz="1350" dirty="0"/>
          </a:p>
          <a:p>
            <a:pPr algn="ctr"/>
            <a:r>
              <a:rPr lang="en-IN" sz="1400" b="1" dirty="0">
                <a:solidFill>
                  <a:schemeClr val="accent2"/>
                </a:solidFill>
              </a:rPr>
              <a:t>Remove vague “appropriate medical facilities” condition</a:t>
            </a:r>
          </a:p>
          <a:p>
            <a:endParaRPr lang="en-US" sz="1200" dirty="0"/>
          </a:p>
          <a:p>
            <a:pPr marL="171450" indent="-171450">
              <a:buFont typeface="Wingdings" panose="05000000000000000000" pitchFamily="2" charset="2"/>
              <a:buChar char="Ø"/>
            </a:pPr>
            <a:r>
              <a:rPr lang="en-US" sz="1200" b="1" dirty="0">
                <a:solidFill>
                  <a:schemeClr val="bg2"/>
                </a:solidFill>
              </a:rPr>
              <a:t>First-aid provisions under the Act are already specified in (Section 45) which says-</a:t>
            </a:r>
          </a:p>
          <a:p>
            <a:endParaRPr lang="en-US" sz="1200" b="1" dirty="0">
              <a:solidFill>
                <a:schemeClr val="bg2"/>
              </a:solidFill>
            </a:endParaRPr>
          </a:p>
          <a:p>
            <a:pPr marL="171450" indent="-171450">
              <a:buFont typeface="Arial" panose="020B0604020202020204" pitchFamily="34" charset="0"/>
              <a:buChar char="•"/>
            </a:pPr>
            <a:r>
              <a:rPr lang="en-US" sz="1100" b="1" dirty="0">
                <a:solidFill>
                  <a:schemeClr val="bg2"/>
                </a:solidFill>
              </a:rPr>
              <a:t>First-aid box or cupboards equipped with prescribed contents and number of such boxes or cupboards to be provided and maintained for not less than one for every 150 workers ordinarily employed at any time</a:t>
            </a:r>
          </a:p>
          <a:p>
            <a:endParaRPr lang="en-US" sz="1100" b="1" dirty="0">
              <a:solidFill>
                <a:schemeClr val="bg2"/>
              </a:solidFill>
            </a:endParaRPr>
          </a:p>
          <a:p>
            <a:pPr marL="171450" indent="-171450">
              <a:buFont typeface="Arial" panose="020B0604020202020204" pitchFamily="34" charset="0"/>
              <a:buChar char="•"/>
            </a:pPr>
            <a:r>
              <a:rPr lang="en-US" sz="1100" b="1" dirty="0">
                <a:solidFill>
                  <a:schemeClr val="bg2"/>
                </a:solidFill>
              </a:rPr>
              <a:t>Factories with over 500 workers must have a prescribed-size ambulance room with required equipment and medical staff, available during working hours</a:t>
            </a:r>
          </a:p>
          <a:p>
            <a:pPr marL="171450" indent="-171450">
              <a:buFontTx/>
              <a:buChar char="-"/>
            </a:pPr>
            <a:endParaRPr lang="en-US" sz="1200" b="1" dirty="0">
              <a:solidFill>
                <a:schemeClr val="accent2"/>
              </a:solidFill>
            </a:endParaRPr>
          </a:p>
          <a:p>
            <a:pPr algn="ctr"/>
            <a:r>
              <a:rPr lang="en-US" sz="1400" b="1" dirty="0">
                <a:solidFill>
                  <a:schemeClr val="accent2"/>
                </a:solidFill>
              </a:rPr>
              <a:t>Remove the condition of separate emergency vehicle for women employees</a:t>
            </a:r>
          </a:p>
          <a:p>
            <a:endParaRPr lang="en-IN"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Reduces employers’ expense on vehicles and drivers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Hospitals within industrial parks can reduce the need for dedicated medical transport</a:t>
            </a:r>
          </a:p>
        </p:txBody>
      </p:sp>
      <p:pic>
        <p:nvPicPr>
          <p:cNvPr id="2" name="Picture 1">
            <a:extLst>
              <a:ext uri="{FF2B5EF4-FFF2-40B4-BE49-F238E27FC236}">
                <a16:creationId xmlns:a16="http://schemas.microsoft.com/office/drawing/2014/main" id="{06A908DB-9946-15BD-1F2A-95D8AC82481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8" name="Oval 7">
            <a:extLst>
              <a:ext uri="{FF2B5EF4-FFF2-40B4-BE49-F238E27FC236}">
                <a16:creationId xmlns:a16="http://schemas.microsoft.com/office/drawing/2014/main" id="{92E22066-69BC-D604-949E-B04A104187C7}"/>
              </a:ext>
            </a:extLst>
          </p:cNvPr>
          <p:cNvSpPr/>
          <p:nvPr/>
        </p:nvSpPr>
        <p:spPr>
          <a:xfrm>
            <a:off x="4415845" y="3048000"/>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1</a:t>
            </a:r>
          </a:p>
        </p:txBody>
      </p:sp>
      <p:sp>
        <p:nvSpPr>
          <p:cNvPr id="10" name="Oval 9">
            <a:extLst>
              <a:ext uri="{FF2B5EF4-FFF2-40B4-BE49-F238E27FC236}">
                <a16:creationId xmlns:a16="http://schemas.microsoft.com/office/drawing/2014/main" id="{2D9A02C5-A94A-20C8-A39A-99695EEEDB91}"/>
              </a:ext>
            </a:extLst>
          </p:cNvPr>
          <p:cNvSpPr/>
          <p:nvPr/>
        </p:nvSpPr>
        <p:spPr>
          <a:xfrm>
            <a:off x="4415845" y="4969406"/>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2</a:t>
            </a:r>
          </a:p>
        </p:txBody>
      </p:sp>
      <p:sp>
        <p:nvSpPr>
          <p:cNvPr id="12" name="TextBox 11">
            <a:extLst>
              <a:ext uri="{FF2B5EF4-FFF2-40B4-BE49-F238E27FC236}">
                <a16:creationId xmlns:a16="http://schemas.microsoft.com/office/drawing/2014/main" id="{E2002D57-A69C-7B69-524F-FEE127FEBA32}"/>
              </a:ext>
            </a:extLst>
          </p:cNvPr>
          <p:cNvSpPr txBox="1"/>
          <p:nvPr/>
        </p:nvSpPr>
        <p:spPr>
          <a:xfrm>
            <a:off x="438620" y="4804260"/>
            <a:ext cx="3652473" cy="1015663"/>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If functional hospitals are available nearby or within industrial zones, maintaining a separate emergency vehicle and driver in every factory becomes unnecessary and adds avoidable cost burdens on industries.</a:t>
            </a:r>
            <a:r>
              <a:rPr lang="en-IN" sz="1200" b="1" i="1" dirty="0">
                <a:solidFill>
                  <a:schemeClr val="accent1"/>
                </a:solidFill>
              </a:rPr>
              <a:t>”- Stakeholder Feedback</a:t>
            </a:r>
          </a:p>
        </p:txBody>
      </p:sp>
      <p:sp>
        <p:nvSpPr>
          <p:cNvPr id="13" name="Slide Number Placeholder 6">
            <a:extLst>
              <a:ext uri="{FF2B5EF4-FFF2-40B4-BE49-F238E27FC236}">
                <a16:creationId xmlns:a16="http://schemas.microsoft.com/office/drawing/2014/main" id="{3E7A9C3A-0B6E-22FB-2240-CDD8E657793E}"/>
              </a:ext>
            </a:extLst>
          </p:cNvPr>
          <p:cNvSpPr txBox="1">
            <a:spLocks/>
          </p:cNvSpPr>
          <p:nvPr/>
        </p:nvSpPr>
        <p:spPr>
          <a:xfrm>
            <a:off x="11354810" y="6427537"/>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18</a:t>
            </a:fld>
            <a:endParaRPr lang="en-US" sz="1050" dirty="0"/>
          </a:p>
        </p:txBody>
      </p:sp>
      <p:graphicFrame>
        <p:nvGraphicFramePr>
          <p:cNvPr id="14" name="Table 13">
            <a:extLst>
              <a:ext uri="{FF2B5EF4-FFF2-40B4-BE49-F238E27FC236}">
                <a16:creationId xmlns:a16="http://schemas.microsoft.com/office/drawing/2014/main" id="{69DA011B-C4D5-17E2-8CBD-CDB0E87B0AF5}"/>
              </a:ext>
            </a:extLst>
          </p:cNvPr>
          <p:cNvGraphicFramePr>
            <a:graphicFrameLocks noGrp="1"/>
          </p:cNvGraphicFramePr>
          <p:nvPr>
            <p:extLst>
              <p:ext uri="{D42A27DB-BD31-4B8C-83A1-F6EECF244321}">
                <p14:modId xmlns:p14="http://schemas.microsoft.com/office/powerpoint/2010/main" val="401343310"/>
              </p:ext>
            </p:extLst>
          </p:nvPr>
        </p:nvGraphicFramePr>
        <p:xfrm>
          <a:off x="407193" y="3417497"/>
          <a:ext cx="3652473" cy="1280160"/>
        </p:xfrm>
        <a:graphic>
          <a:graphicData uri="http://schemas.openxmlformats.org/drawingml/2006/table">
            <a:tbl>
              <a:tblPr firstRow="1" bandRow="1">
                <a:tableStyleId>{69012ECD-51FC-41F1-AA8D-1B2483CD663E}</a:tableStyleId>
              </a:tblPr>
              <a:tblGrid>
                <a:gridCol w="3652473">
                  <a:extLst>
                    <a:ext uri="{9D8B030D-6E8A-4147-A177-3AD203B41FA5}">
                      <a16:colId xmlns:a16="http://schemas.microsoft.com/office/drawing/2014/main" val="1384232815"/>
                    </a:ext>
                  </a:extLst>
                </a:gridCol>
              </a:tblGrid>
              <a:tr h="898782">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term "appropriate" is ambiguous</a:t>
                      </a: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Factories Act already includes conditions for medical facilities</a:t>
                      </a: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5" name="Rectangle 14">
            <a:extLst>
              <a:ext uri="{FF2B5EF4-FFF2-40B4-BE49-F238E27FC236}">
                <a16:creationId xmlns:a16="http://schemas.microsoft.com/office/drawing/2014/main" id="{03FCAC32-37FC-72DD-B4F3-CC43CAD22912}"/>
              </a:ext>
            </a:extLst>
          </p:cNvPr>
          <p:cNvSpPr/>
          <p:nvPr/>
        </p:nvSpPr>
        <p:spPr>
          <a:xfrm>
            <a:off x="1145831" y="337245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4120860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4A410-BAE3-7C63-D92A-B26F1CAF6AB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2D2A4A3-E8E6-0496-1367-CECA6DC8AD7D}"/>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2EF0BBCF-76FD-C4AC-BFC4-B462EAC13702}"/>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F7EB35C0-6D90-A5CC-FCCA-BBF83E9DA5C7}"/>
              </a:ext>
            </a:extLst>
          </p:cNvPr>
          <p:cNvGraphicFramePr>
            <a:graphicFrameLocks noGrp="1"/>
          </p:cNvGraphicFramePr>
          <p:nvPr>
            <p:extLst>
              <p:ext uri="{D42A27DB-BD31-4B8C-83A1-F6EECF244321}">
                <p14:modId xmlns:p14="http://schemas.microsoft.com/office/powerpoint/2010/main" val="3761445180"/>
              </p:ext>
            </p:extLst>
          </p:nvPr>
        </p:nvGraphicFramePr>
        <p:xfrm>
          <a:off x="4939681" y="3410124"/>
          <a:ext cx="6227466" cy="1255242"/>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255242">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D690D5C9-3D94-D3F6-5E3B-8E74C071BC44}"/>
              </a:ext>
            </a:extLst>
          </p:cNvPr>
          <p:cNvSpPr/>
          <p:nvPr/>
        </p:nvSpPr>
        <p:spPr>
          <a:xfrm>
            <a:off x="407194" y="1038077"/>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2A651F01-CD65-9D55-9989-9BF009031C17}"/>
              </a:ext>
            </a:extLst>
          </p:cNvPr>
          <p:cNvSpPr/>
          <p:nvPr/>
        </p:nvSpPr>
        <p:spPr>
          <a:xfrm>
            <a:off x="6934387" y="327427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062FD8F7-2D25-A77D-A606-D17E9B9ADA97}"/>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4E3DE743-52A1-38CC-D3F9-7E7A79276AAE}"/>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12 Hours Gap Between Shifts Condition</a:t>
            </a:r>
            <a:endParaRPr lang="en-US" sz="1800" dirty="0"/>
          </a:p>
        </p:txBody>
      </p:sp>
      <p:sp>
        <p:nvSpPr>
          <p:cNvPr id="29" name="Rectangle 28">
            <a:extLst>
              <a:ext uri="{FF2B5EF4-FFF2-40B4-BE49-F238E27FC236}">
                <a16:creationId xmlns:a16="http://schemas.microsoft.com/office/drawing/2014/main" id="{CB049974-49E0-971A-F0F0-1BD34AEEC821}"/>
              </a:ext>
            </a:extLst>
          </p:cNvPr>
          <p:cNvSpPr/>
          <p:nvPr/>
        </p:nvSpPr>
        <p:spPr>
          <a:xfrm>
            <a:off x="407193" y="1591176"/>
            <a:ext cx="3270996" cy="14660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Where there is provision for women workers to be shifted from day shifts to night shifts and vice versa, there shall be rest for not less than 12 continuous Hours between the nights shift and the last shift</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019181D6-FA30-823F-D612-A20FFDA016E0}"/>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US" b="1" dirty="0">
              <a:solidFill>
                <a:srgbClr val="FFFFFF"/>
              </a:solidFill>
              <a:latin typeface="Arial"/>
              <a:sym typeface="Arial"/>
            </a:endParaRPr>
          </a:p>
        </p:txBody>
      </p:sp>
      <p:graphicFrame>
        <p:nvGraphicFramePr>
          <p:cNvPr id="7" name="Table 6">
            <a:extLst>
              <a:ext uri="{FF2B5EF4-FFF2-40B4-BE49-F238E27FC236}">
                <a16:creationId xmlns:a16="http://schemas.microsoft.com/office/drawing/2014/main" id="{6289FF06-8ADA-D765-3096-560DCBA457DD}"/>
              </a:ext>
            </a:extLst>
          </p:cNvPr>
          <p:cNvGraphicFramePr>
            <a:graphicFrameLocks noGrp="1"/>
          </p:cNvGraphicFramePr>
          <p:nvPr>
            <p:extLst>
              <p:ext uri="{D42A27DB-BD31-4B8C-83A1-F6EECF244321}">
                <p14:modId xmlns:p14="http://schemas.microsoft.com/office/powerpoint/2010/main" val="215916731"/>
              </p:ext>
            </p:extLst>
          </p:nvPr>
        </p:nvGraphicFramePr>
        <p:xfrm>
          <a:off x="4939679" y="1564274"/>
          <a:ext cx="6137896" cy="828040"/>
        </p:xfrm>
        <a:graphic>
          <a:graphicData uri="http://schemas.openxmlformats.org/drawingml/2006/table">
            <a:tbl>
              <a:tblPr firstRow="1" bandRow="1">
                <a:tableStyleId>{5C22544A-7EE6-4342-B048-85BDC9FD1C3A}</a:tableStyleId>
              </a:tblPr>
              <a:tblGrid>
                <a:gridCol w="1534474">
                  <a:extLst>
                    <a:ext uri="{9D8B030D-6E8A-4147-A177-3AD203B41FA5}">
                      <a16:colId xmlns:a16="http://schemas.microsoft.com/office/drawing/2014/main" val="434394676"/>
                    </a:ext>
                  </a:extLst>
                </a:gridCol>
                <a:gridCol w="1534474">
                  <a:extLst>
                    <a:ext uri="{9D8B030D-6E8A-4147-A177-3AD203B41FA5}">
                      <a16:colId xmlns:a16="http://schemas.microsoft.com/office/drawing/2014/main" val="153236829"/>
                    </a:ext>
                  </a:extLst>
                </a:gridCol>
                <a:gridCol w="1534474">
                  <a:extLst>
                    <a:ext uri="{9D8B030D-6E8A-4147-A177-3AD203B41FA5}">
                      <a16:colId xmlns:a16="http://schemas.microsoft.com/office/drawing/2014/main" val="2427900849"/>
                    </a:ext>
                  </a:extLst>
                </a:gridCol>
                <a:gridCol w="1534474">
                  <a:extLst>
                    <a:ext uri="{9D8B030D-6E8A-4147-A177-3AD203B41FA5}">
                      <a16:colId xmlns:a16="http://schemas.microsoft.com/office/drawing/2014/main" val="2313806008"/>
                    </a:ext>
                  </a:extLst>
                </a:gridCol>
              </a:tblGrid>
              <a:tr h="370840">
                <a:tc>
                  <a:txBody>
                    <a:bodyPr/>
                    <a:lstStyle/>
                    <a:p>
                      <a:pPr algn="ctr"/>
                      <a:r>
                        <a:rPr lang="en-IN" sz="1200" dirty="0"/>
                        <a:t>Telangana</a:t>
                      </a:r>
                    </a:p>
                  </a:txBody>
                  <a:tcPr/>
                </a:tc>
                <a:tc>
                  <a:txBody>
                    <a:bodyPr/>
                    <a:lstStyle/>
                    <a:p>
                      <a:pPr algn="ctr"/>
                      <a:r>
                        <a:rPr lang="en-US" sz="1200" dirty="0"/>
                        <a:t>Andhra Pradesh</a:t>
                      </a:r>
                      <a:endParaRPr lang="en-IN" sz="1200" dirty="0"/>
                    </a:p>
                  </a:txBody>
                  <a:tcPr/>
                </a:tc>
                <a:tc>
                  <a:txBody>
                    <a:bodyPr/>
                    <a:lstStyle/>
                    <a:p>
                      <a:pPr algn="ctr"/>
                      <a:r>
                        <a:rPr lang="en-US" sz="1200" dirty="0"/>
                        <a:t>Odisha</a:t>
                      </a:r>
                      <a:endParaRPr lang="en-IN" sz="1200" dirty="0"/>
                    </a:p>
                  </a:txBody>
                  <a:tcPr/>
                </a:tc>
                <a:tc>
                  <a:txBody>
                    <a:bodyPr/>
                    <a:lstStyle/>
                    <a:p>
                      <a:pPr algn="ctr"/>
                      <a:r>
                        <a:rPr lang="en-US" sz="1200" dirty="0"/>
                        <a:t>Haryana</a:t>
                      </a:r>
                      <a:endParaRPr lang="en-IN" sz="1200" dirty="0"/>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EDC3ACE5-AFFA-A33D-676E-9503EE9CDCC4}"/>
              </a:ext>
            </a:extLst>
          </p:cNvPr>
          <p:cNvSpPr txBox="1"/>
          <p:nvPr/>
        </p:nvSpPr>
        <p:spPr>
          <a:xfrm>
            <a:off x="5180287" y="3417496"/>
            <a:ext cx="5438775" cy="1161857"/>
          </a:xfrm>
          <a:prstGeom prst="rect">
            <a:avLst/>
          </a:prstGeom>
          <a:noFill/>
        </p:spPr>
        <p:txBody>
          <a:bodyPr wrap="square" rtlCol="0">
            <a:spAutoFit/>
          </a:bodyPr>
          <a:lstStyle/>
          <a:p>
            <a:endParaRPr lang="en-IN" sz="1350" dirty="0"/>
          </a:p>
          <a:p>
            <a:pPr algn="ctr"/>
            <a:endParaRPr lang="en-US" sz="1400" b="1" dirty="0">
              <a:solidFill>
                <a:schemeClr val="accent2"/>
              </a:solidFill>
            </a:endParaRPr>
          </a:p>
          <a:p>
            <a:pPr algn="ctr"/>
            <a:r>
              <a:rPr lang="en-US" sz="1400" b="1" dirty="0">
                <a:solidFill>
                  <a:schemeClr val="accent2"/>
                </a:solidFill>
              </a:rPr>
              <a:t>Remove condition of 12 continuous hours of rest between the shifts</a:t>
            </a:r>
          </a:p>
          <a:p>
            <a:pPr algn="ctr"/>
            <a:endParaRPr lang="en-US" sz="1400" b="1" dirty="0">
              <a:solidFill>
                <a:schemeClr val="accent2"/>
              </a:solidFill>
            </a:endParaRPr>
          </a:p>
        </p:txBody>
      </p:sp>
      <p:pic>
        <p:nvPicPr>
          <p:cNvPr id="2" name="Picture 1">
            <a:extLst>
              <a:ext uri="{FF2B5EF4-FFF2-40B4-BE49-F238E27FC236}">
                <a16:creationId xmlns:a16="http://schemas.microsoft.com/office/drawing/2014/main" id="{189B2CFE-15FE-357A-7BBB-DCE6DA26BB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C1556091-56D3-ACE8-183B-1F8979BD3B81}"/>
              </a:ext>
            </a:extLst>
          </p:cNvPr>
          <p:cNvSpPr txBox="1">
            <a:spLocks/>
          </p:cNvSpPr>
          <p:nvPr/>
        </p:nvSpPr>
        <p:spPr>
          <a:xfrm>
            <a:off x="11374128"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19</a:t>
            </a:fld>
            <a:endParaRPr lang="en-US" sz="1050" dirty="0"/>
          </a:p>
        </p:txBody>
      </p:sp>
      <p:graphicFrame>
        <p:nvGraphicFramePr>
          <p:cNvPr id="12" name="Table 11">
            <a:extLst>
              <a:ext uri="{FF2B5EF4-FFF2-40B4-BE49-F238E27FC236}">
                <a16:creationId xmlns:a16="http://schemas.microsoft.com/office/drawing/2014/main" id="{C0E40AAB-106B-FE9A-EBAE-EFAF58DDE03B}"/>
              </a:ext>
            </a:extLst>
          </p:cNvPr>
          <p:cNvGraphicFramePr>
            <a:graphicFrameLocks noGrp="1"/>
          </p:cNvGraphicFramePr>
          <p:nvPr>
            <p:extLst>
              <p:ext uri="{D42A27DB-BD31-4B8C-83A1-F6EECF244321}">
                <p14:modId xmlns:p14="http://schemas.microsoft.com/office/powerpoint/2010/main" val="3489834602"/>
              </p:ext>
            </p:extLst>
          </p:nvPr>
        </p:nvGraphicFramePr>
        <p:xfrm>
          <a:off x="407193" y="3417496"/>
          <a:ext cx="4054453" cy="1255243"/>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1255243">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Already covered under existing spread-over &amp; work hour limits</a:t>
                      </a: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Factory work is typically shift-based &amp; pre-scheduled</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789A6596-A770-0768-354C-45C8C11EDC04}"/>
              </a:ext>
            </a:extLst>
          </p:cNvPr>
          <p:cNvSpPr/>
          <p:nvPr/>
        </p:nvSpPr>
        <p:spPr>
          <a:xfrm>
            <a:off x="1024853" y="329315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8" name="TextBox 7">
            <a:extLst>
              <a:ext uri="{FF2B5EF4-FFF2-40B4-BE49-F238E27FC236}">
                <a16:creationId xmlns:a16="http://schemas.microsoft.com/office/drawing/2014/main" id="{3681470A-CD1E-FC07-3AA9-AADE16A860CD}"/>
              </a:ext>
            </a:extLst>
          </p:cNvPr>
          <p:cNvSpPr txBox="1"/>
          <p:nvPr/>
        </p:nvSpPr>
        <p:spPr>
          <a:xfrm>
            <a:off x="342905" y="417864"/>
            <a:ext cx="525775" cy="307777"/>
          </a:xfrm>
          <a:prstGeom prst="rect">
            <a:avLst/>
          </a:prstGeom>
          <a:noFill/>
        </p:spPr>
        <p:txBody>
          <a:bodyPr wrap="square" rtlCol="0">
            <a:spAutoFit/>
          </a:bodyPr>
          <a:lstStyle/>
          <a:p>
            <a:r>
              <a:rPr lang="en-IN" sz="1400" b="1" dirty="0">
                <a:solidFill>
                  <a:schemeClr val="bg1"/>
                </a:solidFill>
              </a:rPr>
              <a:t>10</a:t>
            </a:r>
          </a:p>
        </p:txBody>
      </p:sp>
      <p:sp>
        <p:nvSpPr>
          <p:cNvPr id="14" name="TextBox 13">
            <a:extLst>
              <a:ext uri="{FF2B5EF4-FFF2-40B4-BE49-F238E27FC236}">
                <a16:creationId xmlns:a16="http://schemas.microsoft.com/office/drawing/2014/main" id="{4D41EE7D-E92E-4AFE-2AAA-42CCD75C5AD8}"/>
              </a:ext>
            </a:extLst>
          </p:cNvPr>
          <p:cNvSpPr txBox="1"/>
          <p:nvPr/>
        </p:nvSpPr>
        <p:spPr>
          <a:xfrm>
            <a:off x="938936" y="5397838"/>
            <a:ext cx="9821863" cy="276999"/>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The condition of 12 hours rest between shifts is unnecessary and a repetition.</a:t>
            </a:r>
            <a:r>
              <a:rPr lang="en-IN" sz="1200" b="1" i="1" dirty="0">
                <a:solidFill>
                  <a:schemeClr val="accent1"/>
                </a:solidFill>
              </a:rPr>
              <a:t>”- Investor Feedback</a:t>
            </a:r>
          </a:p>
        </p:txBody>
      </p:sp>
    </p:spTree>
    <p:extLst>
      <p:ext uri="{BB962C8B-B14F-4D97-AF65-F5344CB8AC3E}">
        <p14:creationId xmlns:p14="http://schemas.microsoft.com/office/powerpoint/2010/main" val="620709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86CCE-81C7-A5AF-9BB8-8C1DA7048B4A}"/>
              </a:ext>
            </a:extLst>
          </p:cNvPr>
          <p:cNvSpPr>
            <a:spLocks noGrp="1"/>
          </p:cNvSpPr>
          <p:nvPr>
            <p:ph type="title"/>
          </p:nvPr>
        </p:nvSpPr>
        <p:spPr>
          <a:xfrm>
            <a:off x="471390" y="240740"/>
            <a:ext cx="10637977" cy="665600"/>
          </a:xfrm>
        </p:spPr>
        <p:txBody>
          <a:bodyPr/>
          <a:lstStyle/>
          <a:p>
            <a:r>
              <a:rPr lang="en-IN" dirty="0"/>
              <a:t>Executive Summary</a:t>
            </a:r>
          </a:p>
        </p:txBody>
      </p:sp>
      <p:pic>
        <p:nvPicPr>
          <p:cNvPr id="3" name="Picture 2">
            <a:extLst>
              <a:ext uri="{FF2B5EF4-FFF2-40B4-BE49-F238E27FC236}">
                <a16:creationId xmlns:a16="http://schemas.microsoft.com/office/drawing/2014/main" id="{0ABC2684-7D6B-2887-AE28-E8C6CB3E45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4" name="Slide Number Placeholder 6">
            <a:extLst>
              <a:ext uri="{FF2B5EF4-FFF2-40B4-BE49-F238E27FC236}">
                <a16:creationId xmlns:a16="http://schemas.microsoft.com/office/drawing/2014/main" id="{3F938793-9694-4EC7-DEC3-35FE72C16DB1}"/>
              </a:ext>
            </a:extLst>
          </p:cNvPr>
          <p:cNvSpPr txBox="1">
            <a:spLocks/>
          </p:cNvSpPr>
          <p:nvPr/>
        </p:nvSpPr>
        <p:spPr>
          <a:xfrm>
            <a:off x="11296611" y="6217623"/>
            <a:ext cx="731600" cy="524800"/>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a:t>
            </a:fld>
            <a:endParaRPr lang="en-US" sz="1050" dirty="0"/>
          </a:p>
        </p:txBody>
      </p:sp>
      <p:sp>
        <p:nvSpPr>
          <p:cNvPr id="10" name="TextBox 9">
            <a:extLst>
              <a:ext uri="{FF2B5EF4-FFF2-40B4-BE49-F238E27FC236}">
                <a16:creationId xmlns:a16="http://schemas.microsoft.com/office/drawing/2014/main" id="{1C565079-677C-25FB-EF27-963919DD0F08}"/>
              </a:ext>
            </a:extLst>
          </p:cNvPr>
          <p:cNvSpPr txBox="1"/>
          <p:nvPr/>
        </p:nvSpPr>
        <p:spPr>
          <a:xfrm>
            <a:off x="471389" y="2621615"/>
            <a:ext cx="3675738" cy="4016484"/>
          </a:xfrm>
          <a:prstGeom prst="rect">
            <a:avLst/>
          </a:prstGeom>
          <a:solidFill>
            <a:schemeClr val="bg2">
              <a:lumMod val="20000"/>
              <a:lumOff val="80000"/>
            </a:schemeClr>
          </a:solidFill>
        </p:spPr>
        <p:txBody>
          <a:bodyPr wrap="square" rtlCol="0">
            <a:spAutoFit/>
          </a:bodyPr>
          <a:lstStyle/>
          <a:p>
            <a:pPr marL="285750" indent="-285750">
              <a:buFont typeface="Wingdings" panose="05000000000000000000" pitchFamily="2" charset="2"/>
              <a:buChar char="§"/>
            </a:pPr>
            <a:endParaRPr lang="en-US" sz="1200" dirty="0">
              <a:solidFill>
                <a:schemeClr val="accent1"/>
              </a:solidFill>
            </a:endParaRPr>
          </a:p>
          <a:p>
            <a:pPr marL="285750" indent="-285750">
              <a:buFont typeface="Wingdings" panose="05000000000000000000" pitchFamily="2" charset="2"/>
              <a:buChar char="§"/>
            </a:pPr>
            <a:endParaRPr lang="en-US" sz="1200" dirty="0">
              <a:solidFill>
                <a:schemeClr val="accent1"/>
              </a:solidFill>
            </a:endParaRPr>
          </a:p>
          <a:p>
            <a:pPr marL="285750" indent="-285750">
              <a:buFont typeface="Wingdings" panose="05000000000000000000" pitchFamily="2" charset="2"/>
              <a:buChar char="§"/>
            </a:pPr>
            <a:r>
              <a:rPr lang="en-US" sz="1100" dirty="0">
                <a:solidFill>
                  <a:schemeClr val="accent1"/>
                </a:solidFill>
              </a:rPr>
              <a:t>Rigid hourly limits and spread overs reduce productivity and operational flexibility</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Low overtime caps limit worker earnings and workforce management during peak demand seasons</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Restrictive rest intervals hindering worker welfare and reducing flexibility in managing work shifts</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Overly restrictive safety and other conditions discouraging hiring women for night shifts</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Gender-segregated facilities increasing costs and widening gender gaps</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Rigid retrenchment, lay-off and closure rules under Industrial Disputes Act, 1947</a:t>
            </a:r>
          </a:p>
          <a:p>
            <a:pPr marL="285750" indent="-285750">
              <a:buFont typeface="Wingdings" panose="05000000000000000000" pitchFamily="2" charset="2"/>
              <a:buChar char="§"/>
            </a:pPr>
            <a:endParaRPr lang="en-US" sz="1100" dirty="0">
              <a:solidFill>
                <a:schemeClr val="accent1"/>
              </a:solidFill>
            </a:endParaRPr>
          </a:p>
          <a:p>
            <a:pPr marL="285750" indent="-285750">
              <a:buFont typeface="Wingdings" panose="05000000000000000000" pitchFamily="2" charset="2"/>
              <a:buChar char="§"/>
            </a:pPr>
            <a:r>
              <a:rPr lang="en-US" sz="1100" dirty="0">
                <a:solidFill>
                  <a:schemeClr val="accent1"/>
                </a:solidFill>
              </a:rPr>
              <a:t>Zero threshold limit under Rajasthan Commercial Shops and Establishment Act, 1958</a:t>
            </a:r>
          </a:p>
        </p:txBody>
      </p:sp>
      <p:sp>
        <p:nvSpPr>
          <p:cNvPr id="12" name="TextBox 11">
            <a:extLst>
              <a:ext uri="{FF2B5EF4-FFF2-40B4-BE49-F238E27FC236}">
                <a16:creationId xmlns:a16="http://schemas.microsoft.com/office/drawing/2014/main" id="{B80D978D-F264-A512-C408-8A42B5AF6321}"/>
              </a:ext>
            </a:extLst>
          </p:cNvPr>
          <p:cNvSpPr txBox="1"/>
          <p:nvPr/>
        </p:nvSpPr>
        <p:spPr>
          <a:xfrm>
            <a:off x="4285676" y="2621615"/>
            <a:ext cx="7462981" cy="3800464"/>
          </a:xfrm>
          <a:prstGeom prst="rect">
            <a:avLst/>
          </a:prstGeom>
          <a:solidFill>
            <a:srgbClr val="D7F6D0"/>
          </a:solidFill>
        </p:spPr>
        <p:txBody>
          <a:bodyPr wrap="square" rtlCol="0">
            <a:spAutoFit/>
          </a:bodyPr>
          <a:lstStyle/>
          <a:p>
            <a:pPr marL="285750" indent="-285750">
              <a:buFont typeface="Wingdings" panose="05000000000000000000" pitchFamily="2" charset="2"/>
              <a:buChar char="§"/>
            </a:pPr>
            <a:endParaRPr lang="en-US" sz="1200" b="1" dirty="0">
              <a:solidFill>
                <a:schemeClr val="accent2"/>
              </a:solidFill>
            </a:endParaRPr>
          </a:p>
          <a:p>
            <a:pPr marL="285750" indent="-285750">
              <a:lnSpc>
                <a:spcPct val="150000"/>
              </a:lnSpc>
              <a:buFont typeface="Wingdings" panose="05000000000000000000" pitchFamily="2" charset="2"/>
              <a:buChar char="§"/>
            </a:pPr>
            <a:r>
              <a:rPr lang="en-US" sz="1100" dirty="0">
                <a:solidFill>
                  <a:schemeClr val="accent2"/>
                </a:solidFill>
              </a:rPr>
              <a:t>Extend daily working hours to 10-12 hours </a:t>
            </a:r>
          </a:p>
          <a:p>
            <a:pPr marL="285750" indent="-285750">
              <a:lnSpc>
                <a:spcPct val="150000"/>
              </a:lnSpc>
              <a:buFont typeface="Wingdings" panose="05000000000000000000" pitchFamily="2" charset="2"/>
              <a:buChar char="§"/>
            </a:pPr>
            <a:r>
              <a:rPr lang="en-US" sz="1100" dirty="0">
                <a:solidFill>
                  <a:schemeClr val="accent2"/>
                </a:solidFill>
              </a:rPr>
              <a:t>Increase quarterly overtime limit to 144 hours</a:t>
            </a:r>
          </a:p>
          <a:p>
            <a:pPr marL="285750" indent="-285750">
              <a:lnSpc>
                <a:spcPct val="150000"/>
              </a:lnSpc>
              <a:buFont typeface="Wingdings" panose="05000000000000000000" pitchFamily="2" charset="2"/>
              <a:buChar char="§"/>
            </a:pPr>
            <a:r>
              <a:rPr lang="en-US" sz="1100" dirty="0">
                <a:solidFill>
                  <a:schemeClr val="accent2"/>
                </a:solidFill>
              </a:rPr>
              <a:t>Allow flexible rest intervals instead of fixed 30-minute breaks after 5 hours</a:t>
            </a:r>
          </a:p>
          <a:p>
            <a:pPr marL="285750" indent="-285750">
              <a:lnSpc>
                <a:spcPct val="150000"/>
              </a:lnSpc>
              <a:buFont typeface="Wingdings" panose="05000000000000000000" pitchFamily="2" charset="2"/>
              <a:buChar char="§"/>
            </a:pPr>
            <a:r>
              <a:rPr lang="en-US" sz="1100" dirty="0">
                <a:solidFill>
                  <a:schemeClr val="accent2"/>
                </a:solidFill>
              </a:rPr>
              <a:t>Extend spread-over hours to 12 hours</a:t>
            </a:r>
          </a:p>
          <a:p>
            <a:pPr marL="285750" indent="-285750">
              <a:lnSpc>
                <a:spcPct val="150000"/>
              </a:lnSpc>
              <a:buFont typeface="Wingdings" panose="05000000000000000000" pitchFamily="2" charset="2"/>
              <a:buChar char="§"/>
            </a:pPr>
            <a:r>
              <a:rPr lang="en-US" sz="1100" dirty="0">
                <a:solidFill>
                  <a:schemeClr val="accent2"/>
                </a:solidFill>
              </a:rPr>
              <a:t>Remove minimum batch size (10 women) requirement for night shifts</a:t>
            </a:r>
          </a:p>
          <a:p>
            <a:pPr marL="285750" indent="-285750">
              <a:lnSpc>
                <a:spcPct val="150000"/>
              </a:lnSpc>
              <a:buFont typeface="Wingdings" panose="05000000000000000000" pitchFamily="2" charset="2"/>
              <a:buChar char="§"/>
            </a:pPr>
            <a:r>
              <a:rPr lang="en-US" sz="1100" dirty="0">
                <a:solidFill>
                  <a:schemeClr val="accent2"/>
                </a:solidFill>
              </a:rPr>
              <a:t>Eliminate the 2/3rd cap on women working during night shifts</a:t>
            </a:r>
          </a:p>
          <a:p>
            <a:pPr marL="285750" indent="-285750">
              <a:lnSpc>
                <a:spcPct val="150000"/>
              </a:lnSpc>
              <a:buFont typeface="Wingdings" panose="05000000000000000000" pitchFamily="2" charset="2"/>
              <a:buChar char="§"/>
            </a:pPr>
            <a:r>
              <a:rPr lang="en-US" sz="1100" dirty="0">
                <a:solidFill>
                  <a:schemeClr val="accent2"/>
                </a:solidFill>
              </a:rPr>
              <a:t>Remove 1/3rd supervisory staff requirement for women working during night shifts</a:t>
            </a:r>
          </a:p>
          <a:p>
            <a:pPr marL="285750" indent="-285750">
              <a:lnSpc>
                <a:spcPct val="150000"/>
              </a:lnSpc>
              <a:buFont typeface="Wingdings" panose="05000000000000000000" pitchFamily="2" charset="2"/>
              <a:buChar char="§"/>
            </a:pPr>
            <a:r>
              <a:rPr lang="en-US" sz="1100" dirty="0">
                <a:solidFill>
                  <a:schemeClr val="accent2"/>
                </a:solidFill>
              </a:rPr>
              <a:t>Amend condition for provision of separate transportation facility for women</a:t>
            </a:r>
          </a:p>
          <a:p>
            <a:pPr marL="285750" indent="-285750">
              <a:lnSpc>
                <a:spcPct val="150000"/>
              </a:lnSpc>
              <a:buFont typeface="Wingdings" panose="05000000000000000000" pitchFamily="2" charset="2"/>
              <a:buChar char="§"/>
            </a:pPr>
            <a:r>
              <a:rPr lang="en-US" sz="1100" dirty="0">
                <a:solidFill>
                  <a:schemeClr val="accent2"/>
                </a:solidFill>
              </a:rPr>
              <a:t>Remove gender-based mandates like separate canteens, wardens, work sheds, and menstrual leave</a:t>
            </a:r>
          </a:p>
          <a:p>
            <a:pPr marL="285750" indent="-285750">
              <a:lnSpc>
                <a:spcPct val="150000"/>
              </a:lnSpc>
              <a:buFont typeface="Wingdings" panose="05000000000000000000" pitchFamily="2" charset="2"/>
              <a:buChar char="§"/>
            </a:pPr>
            <a:r>
              <a:rPr lang="en-US" sz="1100" dirty="0">
                <a:solidFill>
                  <a:schemeClr val="accent2"/>
                </a:solidFill>
              </a:rPr>
              <a:t>Streamline compliance by removing excessive reporting, disciplinary rules, and vague security norms—adopt unified policies.</a:t>
            </a:r>
          </a:p>
          <a:p>
            <a:pPr marL="285750" indent="-285750">
              <a:lnSpc>
                <a:spcPct val="150000"/>
              </a:lnSpc>
              <a:buFont typeface="Wingdings" panose="05000000000000000000" pitchFamily="2" charset="2"/>
              <a:buChar char="§"/>
            </a:pPr>
            <a:r>
              <a:rPr lang="en-US" sz="1100" dirty="0">
                <a:solidFill>
                  <a:schemeClr val="accent2"/>
                </a:solidFill>
              </a:rPr>
              <a:t>Review restrictions on women working in specific factory processes; allow greater flexibility and choice</a:t>
            </a:r>
          </a:p>
          <a:p>
            <a:pPr marL="285750" indent="-285750">
              <a:lnSpc>
                <a:spcPct val="150000"/>
              </a:lnSpc>
              <a:buFont typeface="Wingdings" panose="05000000000000000000" pitchFamily="2" charset="2"/>
              <a:buChar char="§"/>
            </a:pPr>
            <a:r>
              <a:rPr lang="en-US" sz="1100" dirty="0">
                <a:solidFill>
                  <a:schemeClr val="accent2"/>
                </a:solidFill>
              </a:rPr>
              <a:t>Remove requirement of prior State Government permission for retrenchment, layoff and closure</a:t>
            </a:r>
          </a:p>
          <a:p>
            <a:pPr marL="285750" indent="-285750">
              <a:lnSpc>
                <a:spcPct val="150000"/>
              </a:lnSpc>
              <a:buFont typeface="Wingdings" panose="05000000000000000000" pitchFamily="2" charset="2"/>
              <a:buChar char="§"/>
            </a:pPr>
            <a:r>
              <a:rPr lang="en-US" sz="1100" dirty="0">
                <a:solidFill>
                  <a:schemeClr val="accent2"/>
                </a:solidFill>
              </a:rPr>
              <a:t>Increase threshold for compliance under Rajasthan Commercial Shops and Establishment Act, 1947</a:t>
            </a:r>
            <a:endParaRPr lang="en-US" sz="1200" dirty="0">
              <a:solidFill>
                <a:schemeClr val="accent2"/>
              </a:solidFill>
            </a:endParaRPr>
          </a:p>
        </p:txBody>
      </p:sp>
      <p:sp>
        <p:nvSpPr>
          <p:cNvPr id="14" name="TextBox 13">
            <a:extLst>
              <a:ext uri="{FF2B5EF4-FFF2-40B4-BE49-F238E27FC236}">
                <a16:creationId xmlns:a16="http://schemas.microsoft.com/office/drawing/2014/main" id="{373B2783-6495-C6A3-9EE3-E2241D1739EF}"/>
              </a:ext>
            </a:extLst>
          </p:cNvPr>
          <p:cNvSpPr txBox="1"/>
          <p:nvPr/>
        </p:nvSpPr>
        <p:spPr>
          <a:xfrm>
            <a:off x="471389" y="925007"/>
            <a:ext cx="11314210" cy="1569660"/>
          </a:xfrm>
          <a:prstGeom prst="rect">
            <a:avLst/>
          </a:prstGeom>
          <a:solidFill>
            <a:schemeClr val="bg2">
              <a:lumMod val="20000"/>
              <a:lumOff val="80000"/>
            </a:schemeClr>
          </a:solidFill>
        </p:spPr>
        <p:txBody>
          <a:bodyPr wrap="square" rtlCol="0">
            <a:spAutoFit/>
          </a:bodyPr>
          <a:lstStyle/>
          <a:p>
            <a:pPr marL="171450" indent="-171450">
              <a:buFont typeface="Wingdings" panose="05000000000000000000" pitchFamily="2" charset="2"/>
              <a:buChar char="§"/>
            </a:pPr>
            <a:r>
              <a:rPr lang="en-US" sz="1200" dirty="0">
                <a:solidFill>
                  <a:schemeClr val="accent1"/>
                </a:solidFill>
              </a:rPr>
              <a:t>This deck presents key recommendations under the priority areas 9-14 and 18 pertaining to labour as stated in the state docket of Central deregulation taskforce</a:t>
            </a:r>
          </a:p>
          <a:p>
            <a:pPr marL="171450" indent="-171450">
              <a:buFont typeface="Wingdings" panose="05000000000000000000" pitchFamily="2" charset="2"/>
              <a:buChar char="§"/>
            </a:pPr>
            <a:endParaRPr lang="en-US" sz="1200" dirty="0">
              <a:solidFill>
                <a:schemeClr val="accent1"/>
              </a:solidFill>
            </a:endParaRPr>
          </a:p>
          <a:p>
            <a:pPr marL="171450" indent="-171450">
              <a:buFont typeface="Wingdings" panose="05000000000000000000" pitchFamily="2" charset="2"/>
              <a:buChar char="§"/>
            </a:pPr>
            <a:r>
              <a:rPr lang="en-US" sz="1200" dirty="0">
                <a:solidFill>
                  <a:schemeClr val="accent1"/>
                </a:solidFill>
              </a:rPr>
              <a:t>It includes a benchmarking exercise comparing Rajasthan’s labour regulations with those of other Indian states and select countries</a:t>
            </a:r>
          </a:p>
          <a:p>
            <a:pPr marL="171450" indent="-171450">
              <a:buFont typeface="Wingdings" panose="05000000000000000000" pitchFamily="2" charset="2"/>
              <a:buChar char="§"/>
            </a:pPr>
            <a:endParaRPr lang="en-US" sz="1200" dirty="0">
              <a:solidFill>
                <a:schemeClr val="accent1"/>
              </a:solidFill>
            </a:endParaRPr>
          </a:p>
          <a:p>
            <a:pPr marL="171450" indent="-171450">
              <a:buFont typeface="Wingdings" panose="05000000000000000000" pitchFamily="2" charset="2"/>
              <a:buChar char="§"/>
            </a:pPr>
            <a:r>
              <a:rPr lang="en-US" sz="1200" dirty="0">
                <a:solidFill>
                  <a:schemeClr val="accent1"/>
                </a:solidFill>
              </a:rPr>
              <a:t>Key areas of reform identified: Reforms to</a:t>
            </a:r>
            <a:r>
              <a:rPr lang="en-US" sz="1200" dirty="0">
                <a:solidFill>
                  <a:schemeClr val="accent2"/>
                </a:solidFill>
              </a:rPr>
              <a:t> </a:t>
            </a:r>
            <a:r>
              <a:rPr lang="en-US" sz="1200" b="1" i="1" dirty="0">
                <a:solidFill>
                  <a:schemeClr val="accent1"/>
                </a:solidFill>
              </a:rPr>
              <a:t>Working Hours (Factories Act, 1948 ); Women Employment at Night (Factories Act, 1948 ); and Working Hours (Rajasthan Commercial Shops &amp; Establishments Act, 1958)</a:t>
            </a:r>
            <a:endParaRPr lang="en-IN" sz="1200" b="1" i="1" dirty="0">
              <a:solidFill>
                <a:schemeClr val="accent1"/>
              </a:solidFill>
            </a:endParaRPr>
          </a:p>
          <a:p>
            <a:pPr marL="171450" indent="-171450">
              <a:buFont typeface="Wingdings" panose="05000000000000000000" pitchFamily="2" charset="2"/>
              <a:buChar char="§"/>
            </a:pPr>
            <a:endParaRPr lang="en-US" sz="1200" dirty="0">
              <a:solidFill>
                <a:schemeClr val="accent1"/>
              </a:solidFill>
            </a:endParaRPr>
          </a:p>
          <a:p>
            <a:pPr marL="171450" indent="-171450">
              <a:buFont typeface="Wingdings" panose="05000000000000000000" pitchFamily="2" charset="2"/>
              <a:buChar char="§"/>
            </a:pPr>
            <a:r>
              <a:rPr lang="en-US" sz="1200" dirty="0">
                <a:solidFill>
                  <a:schemeClr val="accent1"/>
                </a:solidFill>
              </a:rPr>
              <a:t>Recommendations have been shaped through benchmarking &amp; consultations with government officials, industry representatives, advocates &amp; former bureaucrats</a:t>
            </a:r>
            <a:endParaRPr lang="en-IN" sz="1200" dirty="0">
              <a:solidFill>
                <a:schemeClr val="accent1"/>
              </a:solidFill>
            </a:endParaRPr>
          </a:p>
        </p:txBody>
      </p:sp>
      <p:sp>
        <p:nvSpPr>
          <p:cNvPr id="5" name="Rectangle 4">
            <a:extLst>
              <a:ext uri="{FF2B5EF4-FFF2-40B4-BE49-F238E27FC236}">
                <a16:creationId xmlns:a16="http://schemas.microsoft.com/office/drawing/2014/main" id="{00F85E9F-944C-68C7-796D-39815BD424FE}"/>
              </a:ext>
            </a:extLst>
          </p:cNvPr>
          <p:cNvSpPr/>
          <p:nvPr/>
        </p:nvSpPr>
        <p:spPr>
          <a:xfrm>
            <a:off x="7270117" y="2591787"/>
            <a:ext cx="2406188"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Key Recommendations</a:t>
            </a:r>
            <a:endParaRPr lang="en-US" sz="1400" dirty="0">
              <a:solidFill>
                <a:srgbClr val="FFFFFF"/>
              </a:solidFill>
              <a:latin typeface="Arial"/>
              <a:sym typeface="Arial"/>
            </a:endParaRPr>
          </a:p>
        </p:txBody>
      </p:sp>
      <p:sp>
        <p:nvSpPr>
          <p:cNvPr id="6" name="Rectangle 5">
            <a:extLst>
              <a:ext uri="{FF2B5EF4-FFF2-40B4-BE49-F238E27FC236}">
                <a16:creationId xmlns:a16="http://schemas.microsoft.com/office/drawing/2014/main" id="{BB1827A8-25D6-5322-2150-64BF163566F3}"/>
              </a:ext>
            </a:extLst>
          </p:cNvPr>
          <p:cNvSpPr/>
          <p:nvPr/>
        </p:nvSpPr>
        <p:spPr>
          <a:xfrm>
            <a:off x="1120018" y="2591787"/>
            <a:ext cx="2406188"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Key Issues Identified</a:t>
            </a:r>
            <a:endParaRPr lang="en-US" sz="1400" dirty="0">
              <a:solidFill>
                <a:srgbClr val="FFFFFF"/>
              </a:solidFill>
              <a:latin typeface="Arial"/>
              <a:sym typeface="Arial"/>
            </a:endParaRPr>
          </a:p>
        </p:txBody>
      </p:sp>
    </p:spTree>
    <p:extLst>
      <p:ext uri="{BB962C8B-B14F-4D97-AF65-F5344CB8AC3E}">
        <p14:creationId xmlns:p14="http://schemas.microsoft.com/office/powerpoint/2010/main" val="4021246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FAE28-A5E9-C6B9-92BB-1A6E69ACEB6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25A41D6-AE6E-7C35-1597-AF660870A062}"/>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22D2A4A3-E8E6-0496-1367-CECA6DC8AD7D}"/>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2E477E5C-35D5-3907-7CDC-083004ADCF7C}"/>
              </a:ext>
            </a:extLst>
          </p:cNvPr>
          <p:cNvGraphicFramePr>
            <a:graphicFrameLocks noGrp="1"/>
          </p:cNvGraphicFramePr>
          <p:nvPr/>
        </p:nvGraphicFramePr>
        <p:xfrm>
          <a:off x="4939681" y="3410124"/>
          <a:ext cx="6227466" cy="1255242"/>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255242">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4E1698A4-9EB4-9845-C61A-BF124A46F715}"/>
              </a:ext>
            </a:extLst>
          </p:cNvPr>
          <p:cNvSpPr/>
          <p:nvPr/>
        </p:nvSpPr>
        <p:spPr>
          <a:xfrm>
            <a:off x="798921" y="1028512"/>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1611E6DA-CCD7-E766-19A9-8D4E4D5B836A}"/>
              </a:ext>
            </a:extLst>
          </p:cNvPr>
          <p:cNvSpPr/>
          <p:nvPr/>
        </p:nvSpPr>
        <p:spPr>
          <a:xfrm>
            <a:off x="6934387" y="327427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EF410581-BEAE-E407-17F3-44A635C0A492}"/>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9B7287A6-CF92-C97A-AD8F-4FDC686C0FCC}"/>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Fortnightly Report and Express Report Submission Condition</a:t>
            </a:r>
            <a:endParaRPr lang="en-US" sz="1800" dirty="0"/>
          </a:p>
        </p:txBody>
      </p:sp>
      <p:sp>
        <p:nvSpPr>
          <p:cNvPr id="29" name="Rectangle 28">
            <a:extLst>
              <a:ext uri="{FF2B5EF4-FFF2-40B4-BE49-F238E27FC236}">
                <a16:creationId xmlns:a16="http://schemas.microsoft.com/office/drawing/2014/main" id="{0C46FB60-3963-A5B3-E7DC-7F5C77745A6D}"/>
              </a:ext>
            </a:extLst>
          </p:cNvPr>
          <p:cNvSpPr/>
          <p:nvPr/>
        </p:nvSpPr>
        <p:spPr>
          <a:xfrm>
            <a:off x="407193" y="1591176"/>
            <a:ext cx="4054452" cy="14660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The employer shall send a report to the factory inspector every 15 days containing details of the employees employed in the night shift and shall immediately send a report of any such accidental incident to the factory inspector and local police station.</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754D49A5-E531-573E-FD9E-815096B28241}"/>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US" b="1" dirty="0">
              <a:solidFill>
                <a:srgbClr val="FFFFFF"/>
              </a:solidFill>
              <a:latin typeface="Arial"/>
              <a:sym typeface="Arial"/>
            </a:endParaRPr>
          </a:p>
        </p:txBody>
      </p:sp>
      <p:graphicFrame>
        <p:nvGraphicFramePr>
          <p:cNvPr id="7" name="Table 6">
            <a:extLst>
              <a:ext uri="{FF2B5EF4-FFF2-40B4-BE49-F238E27FC236}">
                <a16:creationId xmlns:a16="http://schemas.microsoft.com/office/drawing/2014/main" id="{473B2D36-3D81-8311-0870-9AB31944B1DA}"/>
              </a:ext>
            </a:extLst>
          </p:cNvPr>
          <p:cNvGraphicFramePr>
            <a:graphicFrameLocks noGrp="1"/>
          </p:cNvGraphicFramePr>
          <p:nvPr/>
        </p:nvGraphicFramePr>
        <p:xfrm>
          <a:off x="4939679" y="1564274"/>
          <a:ext cx="6137896" cy="828040"/>
        </p:xfrm>
        <a:graphic>
          <a:graphicData uri="http://schemas.openxmlformats.org/drawingml/2006/table">
            <a:tbl>
              <a:tblPr firstRow="1" bandRow="1">
                <a:tableStyleId>{5C22544A-7EE6-4342-B048-85BDC9FD1C3A}</a:tableStyleId>
              </a:tblPr>
              <a:tblGrid>
                <a:gridCol w="1534474">
                  <a:extLst>
                    <a:ext uri="{9D8B030D-6E8A-4147-A177-3AD203B41FA5}">
                      <a16:colId xmlns:a16="http://schemas.microsoft.com/office/drawing/2014/main" val="434394676"/>
                    </a:ext>
                  </a:extLst>
                </a:gridCol>
                <a:gridCol w="1534474">
                  <a:extLst>
                    <a:ext uri="{9D8B030D-6E8A-4147-A177-3AD203B41FA5}">
                      <a16:colId xmlns:a16="http://schemas.microsoft.com/office/drawing/2014/main" val="153236829"/>
                    </a:ext>
                  </a:extLst>
                </a:gridCol>
                <a:gridCol w="1534474">
                  <a:extLst>
                    <a:ext uri="{9D8B030D-6E8A-4147-A177-3AD203B41FA5}">
                      <a16:colId xmlns:a16="http://schemas.microsoft.com/office/drawing/2014/main" val="2427900849"/>
                    </a:ext>
                  </a:extLst>
                </a:gridCol>
                <a:gridCol w="1534474">
                  <a:extLst>
                    <a:ext uri="{9D8B030D-6E8A-4147-A177-3AD203B41FA5}">
                      <a16:colId xmlns:a16="http://schemas.microsoft.com/office/drawing/2014/main" val="2313806008"/>
                    </a:ext>
                  </a:extLst>
                </a:gridCol>
              </a:tblGrid>
              <a:tr h="370840">
                <a:tc>
                  <a:txBody>
                    <a:bodyPr/>
                    <a:lstStyle/>
                    <a:p>
                      <a:pPr algn="ctr"/>
                      <a:r>
                        <a:rPr lang="en-IN" sz="1200" dirty="0"/>
                        <a:t>Telangana</a:t>
                      </a:r>
                    </a:p>
                  </a:txBody>
                  <a:tcPr/>
                </a:tc>
                <a:tc>
                  <a:txBody>
                    <a:bodyPr/>
                    <a:lstStyle/>
                    <a:p>
                      <a:pPr algn="ctr"/>
                      <a:r>
                        <a:rPr lang="en-US" sz="1200" dirty="0"/>
                        <a:t>Andhra Pradesh</a:t>
                      </a:r>
                      <a:endParaRPr lang="en-IN" sz="1200" dirty="0"/>
                    </a:p>
                  </a:txBody>
                  <a:tcPr/>
                </a:tc>
                <a:tc>
                  <a:txBody>
                    <a:bodyPr/>
                    <a:lstStyle/>
                    <a:p>
                      <a:pPr algn="ctr"/>
                      <a:r>
                        <a:rPr lang="en-US" sz="1200" dirty="0"/>
                        <a:t>Odisha</a:t>
                      </a:r>
                      <a:endParaRPr lang="en-IN" sz="1200" dirty="0"/>
                    </a:p>
                  </a:txBody>
                  <a:tcPr/>
                </a:tc>
                <a:tc>
                  <a:txBody>
                    <a:bodyPr/>
                    <a:lstStyle/>
                    <a:p>
                      <a:pPr algn="ctr"/>
                      <a:r>
                        <a:rPr lang="en-US" sz="1200" dirty="0"/>
                        <a:t>Haryana</a:t>
                      </a:r>
                      <a:endParaRPr lang="en-IN" sz="1200" dirty="0"/>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2B337E78-0E85-6A2E-5898-836FC29017F2}"/>
              </a:ext>
            </a:extLst>
          </p:cNvPr>
          <p:cNvSpPr txBox="1"/>
          <p:nvPr/>
        </p:nvSpPr>
        <p:spPr>
          <a:xfrm>
            <a:off x="5180287" y="3417496"/>
            <a:ext cx="5438775" cy="1161857"/>
          </a:xfrm>
          <a:prstGeom prst="rect">
            <a:avLst/>
          </a:prstGeom>
          <a:noFill/>
        </p:spPr>
        <p:txBody>
          <a:bodyPr wrap="square" rtlCol="0">
            <a:spAutoFit/>
          </a:bodyPr>
          <a:lstStyle/>
          <a:p>
            <a:endParaRPr lang="en-IN" sz="1350" dirty="0"/>
          </a:p>
          <a:p>
            <a:pPr algn="ctr"/>
            <a:endParaRPr lang="en-US" sz="1400" b="1" dirty="0">
              <a:solidFill>
                <a:schemeClr val="accent2"/>
              </a:solidFill>
            </a:endParaRPr>
          </a:p>
          <a:p>
            <a:pPr algn="ctr"/>
            <a:r>
              <a:rPr lang="en-US" sz="1400" b="1" dirty="0">
                <a:solidFill>
                  <a:schemeClr val="accent2"/>
                </a:solidFill>
              </a:rPr>
              <a:t>Remove condition requiring submission of fortnightly report and express report </a:t>
            </a:r>
          </a:p>
          <a:p>
            <a:pPr algn="ctr"/>
            <a:endParaRPr lang="en-US" sz="1400" b="1" dirty="0">
              <a:solidFill>
                <a:schemeClr val="accent2"/>
              </a:solidFill>
            </a:endParaRPr>
          </a:p>
        </p:txBody>
      </p:sp>
      <p:pic>
        <p:nvPicPr>
          <p:cNvPr id="2" name="Picture 1">
            <a:extLst>
              <a:ext uri="{FF2B5EF4-FFF2-40B4-BE49-F238E27FC236}">
                <a16:creationId xmlns:a16="http://schemas.microsoft.com/office/drawing/2014/main" id="{2C05159A-4710-5FB5-44F6-577A41D2BC4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31EE84B5-28B0-D5F9-99AA-0F0BDE4BA532}"/>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20</a:t>
            </a:fld>
            <a:endParaRPr lang="en-US" sz="1050" dirty="0"/>
          </a:p>
        </p:txBody>
      </p:sp>
      <p:graphicFrame>
        <p:nvGraphicFramePr>
          <p:cNvPr id="12" name="Table 11">
            <a:extLst>
              <a:ext uri="{FF2B5EF4-FFF2-40B4-BE49-F238E27FC236}">
                <a16:creationId xmlns:a16="http://schemas.microsoft.com/office/drawing/2014/main" id="{B1516E90-6C8A-A511-026B-C8B4218588C9}"/>
              </a:ext>
            </a:extLst>
          </p:cNvPr>
          <p:cNvGraphicFramePr>
            <a:graphicFrameLocks noGrp="1"/>
          </p:cNvGraphicFramePr>
          <p:nvPr>
            <p:extLst>
              <p:ext uri="{D42A27DB-BD31-4B8C-83A1-F6EECF244321}">
                <p14:modId xmlns:p14="http://schemas.microsoft.com/office/powerpoint/2010/main" val="2759737684"/>
              </p:ext>
            </p:extLst>
          </p:nvPr>
        </p:nvGraphicFramePr>
        <p:xfrm>
          <a:off x="407193" y="3336260"/>
          <a:ext cx="4054453" cy="2493228"/>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2493228">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Administrative burden on employers</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Discourages night-shift employment of women</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If other statutory registers (e.g. muster rolls mentioned in Section 62 of Factories Act) already capture night shift details, this becomes a duplicative exercise with little added value</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Factories Act also has standard procedures in case of accidents under Section 9 and Section 88</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4E221402-FA57-8392-8FF4-08BA5720BEC3}"/>
              </a:ext>
            </a:extLst>
          </p:cNvPr>
          <p:cNvSpPr/>
          <p:nvPr/>
        </p:nvSpPr>
        <p:spPr>
          <a:xfrm>
            <a:off x="1378609" y="3235051"/>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8" name="TextBox 7">
            <a:extLst>
              <a:ext uri="{FF2B5EF4-FFF2-40B4-BE49-F238E27FC236}">
                <a16:creationId xmlns:a16="http://schemas.microsoft.com/office/drawing/2014/main" id="{FD3C8031-0CDD-12C2-774F-3D277660B7BC}"/>
              </a:ext>
            </a:extLst>
          </p:cNvPr>
          <p:cNvSpPr txBox="1"/>
          <p:nvPr/>
        </p:nvSpPr>
        <p:spPr>
          <a:xfrm>
            <a:off x="342905" y="417864"/>
            <a:ext cx="525775" cy="307777"/>
          </a:xfrm>
          <a:prstGeom prst="rect">
            <a:avLst/>
          </a:prstGeom>
          <a:noFill/>
        </p:spPr>
        <p:txBody>
          <a:bodyPr wrap="square" rtlCol="0">
            <a:spAutoFit/>
          </a:bodyPr>
          <a:lstStyle/>
          <a:p>
            <a:r>
              <a:rPr lang="en-IN" sz="1400" b="1" dirty="0">
                <a:solidFill>
                  <a:schemeClr val="bg1"/>
                </a:solidFill>
              </a:rPr>
              <a:t>11</a:t>
            </a:r>
          </a:p>
        </p:txBody>
      </p:sp>
    </p:spTree>
    <p:extLst>
      <p:ext uri="{BB962C8B-B14F-4D97-AF65-F5344CB8AC3E}">
        <p14:creationId xmlns:p14="http://schemas.microsoft.com/office/powerpoint/2010/main" val="310382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EE901-C2DD-C4AB-0249-8A6579894F16}"/>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BACFD88-DB79-EA0D-5D5F-C5159BA296B2}"/>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725A41D6-AE6E-7C35-1597-AF660870A062}"/>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0FCA9380-30EF-2C8D-CC27-812EEBD2970B}"/>
              </a:ext>
            </a:extLst>
          </p:cNvPr>
          <p:cNvGraphicFramePr>
            <a:graphicFrameLocks noGrp="1"/>
          </p:cNvGraphicFramePr>
          <p:nvPr>
            <p:extLst>
              <p:ext uri="{D42A27DB-BD31-4B8C-83A1-F6EECF244321}">
                <p14:modId xmlns:p14="http://schemas.microsoft.com/office/powerpoint/2010/main" val="2515267609"/>
              </p:ext>
            </p:extLst>
          </p:nvPr>
        </p:nvGraphicFramePr>
        <p:xfrm>
          <a:off x="5004336" y="3819564"/>
          <a:ext cx="6227466" cy="2668494"/>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2668494">
                <a:tc>
                  <a:txBody>
                    <a:bodyPr/>
                    <a:lstStyle/>
                    <a:p>
                      <a:pPr marL="171450" indent="-171450">
                        <a:buFont typeface="Wingdings" panose="05000000000000000000" pitchFamily="2" charset="2"/>
                        <a:buChar char="Ø"/>
                      </a:pPr>
                      <a:endParaRPr lang="en-US" sz="1200" b="1" dirty="0">
                        <a:solidFill>
                          <a:schemeClr val="bg2"/>
                        </a:solidFill>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288E0321-CBC5-C779-0981-6891FEC769A7}"/>
              </a:ext>
            </a:extLst>
          </p:cNvPr>
          <p:cNvSpPr/>
          <p:nvPr/>
        </p:nvSpPr>
        <p:spPr>
          <a:xfrm>
            <a:off x="798921" y="1028512"/>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FF0442AB-872F-AD33-4006-69738F06AD99}"/>
              </a:ext>
            </a:extLst>
          </p:cNvPr>
          <p:cNvSpPr/>
          <p:nvPr/>
        </p:nvSpPr>
        <p:spPr>
          <a:xfrm>
            <a:off x="6934385" y="3683719"/>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8A4D8AC6-457D-B1CA-4E56-66E1E39525B8}"/>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BDA9D125-DC61-3DF8-A8FC-6C46D1394406}"/>
              </a:ext>
            </a:extLst>
          </p:cNvPr>
          <p:cNvSpPr>
            <a:spLocks noGrp="1"/>
          </p:cNvSpPr>
          <p:nvPr>
            <p:ph type="title"/>
          </p:nvPr>
        </p:nvSpPr>
        <p:spPr>
          <a:xfrm>
            <a:off x="777011" y="369942"/>
            <a:ext cx="10637977" cy="413285"/>
          </a:xfrm>
        </p:spPr>
        <p:txBody>
          <a:bodyPr vert="horz">
            <a:normAutofit/>
          </a:bodyPr>
          <a:lstStyle/>
          <a:p>
            <a:r>
              <a:rPr lang="en-US" sz="1800" dirty="0"/>
              <a:t>Remove</a:t>
            </a:r>
            <a:r>
              <a:rPr lang="en-US" sz="1800" b="1" kern="0" dirty="0">
                <a:latin typeface="Arial"/>
                <a:cs typeface="Arial"/>
                <a:sym typeface="Arial"/>
              </a:rPr>
              <a:t> Disciplinary Rules and Standing Orders Condition</a:t>
            </a:r>
            <a:endParaRPr lang="en-US" sz="1800" dirty="0"/>
          </a:p>
        </p:txBody>
      </p:sp>
      <p:sp>
        <p:nvSpPr>
          <p:cNvPr id="29" name="Rectangle 28">
            <a:extLst>
              <a:ext uri="{FF2B5EF4-FFF2-40B4-BE49-F238E27FC236}">
                <a16:creationId xmlns:a16="http://schemas.microsoft.com/office/drawing/2014/main" id="{6911CE6F-BC20-319A-7797-2E51327DEC39}"/>
              </a:ext>
            </a:extLst>
          </p:cNvPr>
          <p:cNvSpPr/>
          <p:nvPr/>
        </p:nvSpPr>
        <p:spPr>
          <a:xfrm>
            <a:off x="407193" y="1591176"/>
            <a:ext cx="4054452" cy="168310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Factory manager shall make </a:t>
            </a:r>
            <a:r>
              <a:rPr lang="en-US" sz="1200" b="1" dirty="0"/>
              <a:t>rules and regulations </a:t>
            </a:r>
            <a:r>
              <a:rPr lang="en-US" sz="1200" dirty="0"/>
              <a:t>regarding conduct and discipline to prevent sexual harassment and shall also provide for appropriate punishment against offenders and make necessary amendments in the </a:t>
            </a:r>
            <a:r>
              <a:rPr lang="en-US" sz="1200" b="1" dirty="0"/>
              <a:t>standing orders </a:t>
            </a:r>
            <a:r>
              <a:rPr lang="en-US" sz="1200" dirty="0"/>
              <a:t>currently in force in  the factory</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54D98270-4AE7-AE8B-15BC-054CEE565FB6}"/>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US" b="1" dirty="0">
              <a:solidFill>
                <a:srgbClr val="FFFFFF"/>
              </a:solidFill>
              <a:latin typeface="Arial"/>
              <a:sym typeface="Arial"/>
            </a:endParaRPr>
          </a:p>
        </p:txBody>
      </p:sp>
      <p:graphicFrame>
        <p:nvGraphicFramePr>
          <p:cNvPr id="7" name="Table 6">
            <a:extLst>
              <a:ext uri="{FF2B5EF4-FFF2-40B4-BE49-F238E27FC236}">
                <a16:creationId xmlns:a16="http://schemas.microsoft.com/office/drawing/2014/main" id="{6D12CCC7-1315-8C04-C13E-1C05004BBE46}"/>
              </a:ext>
            </a:extLst>
          </p:cNvPr>
          <p:cNvGraphicFramePr>
            <a:graphicFrameLocks noGrp="1"/>
          </p:cNvGraphicFramePr>
          <p:nvPr>
            <p:extLst>
              <p:ext uri="{D42A27DB-BD31-4B8C-83A1-F6EECF244321}">
                <p14:modId xmlns:p14="http://schemas.microsoft.com/office/powerpoint/2010/main" val="1482645697"/>
              </p:ext>
            </p:extLst>
          </p:nvPr>
        </p:nvGraphicFramePr>
        <p:xfrm>
          <a:off x="4939679" y="1564274"/>
          <a:ext cx="6137896" cy="828040"/>
        </p:xfrm>
        <a:graphic>
          <a:graphicData uri="http://schemas.openxmlformats.org/drawingml/2006/table">
            <a:tbl>
              <a:tblPr firstRow="1" bandRow="1">
                <a:tableStyleId>{5C22544A-7EE6-4342-B048-85BDC9FD1C3A}</a:tableStyleId>
              </a:tblPr>
              <a:tblGrid>
                <a:gridCol w="1534474">
                  <a:extLst>
                    <a:ext uri="{9D8B030D-6E8A-4147-A177-3AD203B41FA5}">
                      <a16:colId xmlns:a16="http://schemas.microsoft.com/office/drawing/2014/main" val="434394676"/>
                    </a:ext>
                  </a:extLst>
                </a:gridCol>
                <a:gridCol w="1534474">
                  <a:extLst>
                    <a:ext uri="{9D8B030D-6E8A-4147-A177-3AD203B41FA5}">
                      <a16:colId xmlns:a16="http://schemas.microsoft.com/office/drawing/2014/main" val="153236829"/>
                    </a:ext>
                  </a:extLst>
                </a:gridCol>
                <a:gridCol w="1534474">
                  <a:extLst>
                    <a:ext uri="{9D8B030D-6E8A-4147-A177-3AD203B41FA5}">
                      <a16:colId xmlns:a16="http://schemas.microsoft.com/office/drawing/2014/main" val="2427900849"/>
                    </a:ext>
                  </a:extLst>
                </a:gridCol>
                <a:gridCol w="1534474">
                  <a:extLst>
                    <a:ext uri="{9D8B030D-6E8A-4147-A177-3AD203B41FA5}">
                      <a16:colId xmlns:a16="http://schemas.microsoft.com/office/drawing/2014/main" val="2313806008"/>
                    </a:ext>
                  </a:extLst>
                </a:gridCol>
              </a:tblGrid>
              <a:tr h="370840">
                <a:tc>
                  <a:txBody>
                    <a:bodyPr/>
                    <a:lstStyle/>
                    <a:p>
                      <a:pPr algn="ctr"/>
                      <a:r>
                        <a:rPr lang="en-IN" sz="1200" dirty="0"/>
                        <a:t>Telangana</a:t>
                      </a:r>
                    </a:p>
                  </a:txBody>
                  <a:tcPr/>
                </a:tc>
                <a:tc>
                  <a:txBody>
                    <a:bodyPr/>
                    <a:lstStyle/>
                    <a:p>
                      <a:pPr algn="ctr"/>
                      <a:r>
                        <a:rPr lang="en-US" sz="1200" dirty="0"/>
                        <a:t>Andhra Pradesh</a:t>
                      </a:r>
                      <a:endParaRPr lang="en-IN" sz="1200" dirty="0"/>
                    </a:p>
                  </a:txBody>
                  <a:tcPr/>
                </a:tc>
                <a:tc>
                  <a:txBody>
                    <a:bodyPr/>
                    <a:lstStyle/>
                    <a:p>
                      <a:pPr algn="ctr"/>
                      <a:r>
                        <a:rPr lang="en-US" sz="1200" dirty="0"/>
                        <a:t>Uttar Pradesh</a:t>
                      </a:r>
                      <a:endParaRPr lang="en-IN" sz="1200" dirty="0"/>
                    </a:p>
                  </a:txBody>
                  <a:tcPr/>
                </a:tc>
                <a:tc>
                  <a:txBody>
                    <a:bodyPr/>
                    <a:lstStyle/>
                    <a:p>
                      <a:pPr algn="ctr"/>
                      <a:r>
                        <a:rPr lang="en-US" sz="1200" dirty="0"/>
                        <a:t>Karnataka</a:t>
                      </a:r>
                      <a:endParaRPr lang="en-IN" sz="1200" dirty="0"/>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Not Required</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extLst>
                  <a:ext uri="{0D108BD9-81ED-4DB2-BD59-A6C34878D82A}">
                    <a16:rowId xmlns:a16="http://schemas.microsoft.com/office/drawing/2014/main" val="1189824311"/>
                  </a:ext>
                </a:extLst>
              </a:tr>
            </a:tbl>
          </a:graphicData>
        </a:graphic>
      </p:graphicFrame>
      <p:sp>
        <p:nvSpPr>
          <p:cNvPr id="9" name="TextBox 8">
            <a:extLst>
              <a:ext uri="{FF2B5EF4-FFF2-40B4-BE49-F238E27FC236}">
                <a16:creationId xmlns:a16="http://schemas.microsoft.com/office/drawing/2014/main" id="{BAA7DEA4-39A2-4398-A776-A4EB3284BFBC}"/>
              </a:ext>
            </a:extLst>
          </p:cNvPr>
          <p:cNvSpPr txBox="1"/>
          <p:nvPr/>
        </p:nvSpPr>
        <p:spPr>
          <a:xfrm>
            <a:off x="5093907" y="3723897"/>
            <a:ext cx="6137896" cy="2639184"/>
          </a:xfrm>
          <a:prstGeom prst="rect">
            <a:avLst/>
          </a:prstGeom>
          <a:noFill/>
        </p:spPr>
        <p:txBody>
          <a:bodyPr wrap="square" rtlCol="0">
            <a:spAutoFit/>
          </a:bodyPr>
          <a:lstStyle/>
          <a:p>
            <a:endParaRPr lang="en-IN" sz="1350" dirty="0"/>
          </a:p>
          <a:p>
            <a:pPr algn="ctr"/>
            <a:endParaRPr lang="en-US" sz="1400" b="1" dirty="0">
              <a:solidFill>
                <a:schemeClr val="accent2"/>
              </a:solidFill>
            </a:endParaRPr>
          </a:p>
          <a:p>
            <a:pPr algn="ctr"/>
            <a:r>
              <a:rPr lang="en-US" sz="1400" b="1" dirty="0">
                <a:solidFill>
                  <a:schemeClr val="accent2"/>
                </a:solidFill>
              </a:rPr>
              <a:t>Remove condition of disciplinary rules and standing orders</a:t>
            </a:r>
          </a:p>
          <a:p>
            <a:pPr algn="ctr"/>
            <a:endParaRPr lang="en-US" sz="14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Since there are existing guidelines for preventing sexual harassment at workplace, focus should be directed towards ensuring their effective implementation rather than designing new conditions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Employers should be provided with reasonable flexibility in compliance requirements, so that conditions do not become overly rigid or burdensome—particularly in ways that discourage the employment of women in night shifts due to concerns over liability or administrative complexity</a:t>
            </a:r>
            <a:endParaRPr lang="en-US" sz="1400" b="1" dirty="0">
              <a:solidFill>
                <a:schemeClr val="accent2"/>
              </a:solidFill>
            </a:endParaRPr>
          </a:p>
          <a:p>
            <a:pPr algn="ctr"/>
            <a:endParaRPr lang="en-US" sz="1400" b="1" dirty="0">
              <a:solidFill>
                <a:schemeClr val="accent2"/>
              </a:solidFill>
            </a:endParaRPr>
          </a:p>
        </p:txBody>
      </p:sp>
      <p:pic>
        <p:nvPicPr>
          <p:cNvPr id="2" name="Picture 1">
            <a:extLst>
              <a:ext uri="{FF2B5EF4-FFF2-40B4-BE49-F238E27FC236}">
                <a16:creationId xmlns:a16="http://schemas.microsoft.com/office/drawing/2014/main" id="{F44C2333-F0FC-B0F3-1A49-F6062E34161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CB4EF1D4-8D56-3561-D7FC-D7E5A5A3A7BD}"/>
              </a:ext>
            </a:extLst>
          </p:cNvPr>
          <p:cNvSpPr txBox="1">
            <a:spLocks/>
          </p:cNvSpPr>
          <p:nvPr/>
        </p:nvSpPr>
        <p:spPr>
          <a:xfrm>
            <a:off x="11385558"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21</a:t>
            </a:fld>
            <a:endParaRPr lang="en-US" sz="1050" dirty="0"/>
          </a:p>
        </p:txBody>
      </p:sp>
      <p:graphicFrame>
        <p:nvGraphicFramePr>
          <p:cNvPr id="12" name="Table 11">
            <a:extLst>
              <a:ext uri="{FF2B5EF4-FFF2-40B4-BE49-F238E27FC236}">
                <a16:creationId xmlns:a16="http://schemas.microsoft.com/office/drawing/2014/main" id="{0AB972B5-B0E9-919E-7EF2-7F35D366C7B8}"/>
              </a:ext>
            </a:extLst>
          </p:cNvPr>
          <p:cNvGraphicFramePr>
            <a:graphicFrameLocks noGrp="1"/>
          </p:cNvGraphicFramePr>
          <p:nvPr>
            <p:extLst>
              <p:ext uri="{D42A27DB-BD31-4B8C-83A1-F6EECF244321}">
                <p14:modId xmlns:p14="http://schemas.microsoft.com/office/powerpoint/2010/main" val="2838784080"/>
              </p:ext>
            </p:extLst>
          </p:nvPr>
        </p:nvGraphicFramePr>
        <p:xfrm>
          <a:off x="407193" y="3823895"/>
          <a:ext cx="4054453" cy="2377440"/>
        </p:xfrm>
        <a:graphic>
          <a:graphicData uri="http://schemas.openxmlformats.org/drawingml/2006/table">
            <a:tbl>
              <a:tblPr firstRow="1" bandRow="1">
                <a:tableStyleId>{69012ECD-51FC-41F1-AA8D-1B2483CD663E}</a:tableStyleId>
              </a:tblPr>
              <a:tblGrid>
                <a:gridCol w="4054453">
                  <a:extLst>
                    <a:ext uri="{9D8B030D-6E8A-4147-A177-3AD203B41FA5}">
                      <a16:colId xmlns:a16="http://schemas.microsoft.com/office/drawing/2014/main" val="1384232815"/>
                    </a:ext>
                  </a:extLst>
                </a:gridCol>
              </a:tblGrid>
              <a:tr h="1442929">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Administrative burden on employers</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Discourages night-shift employment of women</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Sexual Harassment of Women at Workplace (Prevention, Prohibition and Redressal) Act, 2013 and the Vishakha Guidelines already exist to address sexual harassment of women in the workplace</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271463" marR="0" lvl="0" indent="0" algn="l"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91FACBAE-5158-4AF8-278E-3788B5B9A2F6}"/>
              </a:ext>
            </a:extLst>
          </p:cNvPr>
          <p:cNvSpPr/>
          <p:nvPr/>
        </p:nvSpPr>
        <p:spPr>
          <a:xfrm>
            <a:off x="1378609" y="372863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8" name="TextBox 7">
            <a:extLst>
              <a:ext uri="{FF2B5EF4-FFF2-40B4-BE49-F238E27FC236}">
                <a16:creationId xmlns:a16="http://schemas.microsoft.com/office/drawing/2014/main" id="{F83C9790-69B8-4932-3935-FA3B6D33DC4F}"/>
              </a:ext>
            </a:extLst>
          </p:cNvPr>
          <p:cNvSpPr txBox="1"/>
          <p:nvPr/>
        </p:nvSpPr>
        <p:spPr>
          <a:xfrm>
            <a:off x="342905" y="417864"/>
            <a:ext cx="525775" cy="307777"/>
          </a:xfrm>
          <a:prstGeom prst="rect">
            <a:avLst/>
          </a:prstGeom>
          <a:noFill/>
        </p:spPr>
        <p:txBody>
          <a:bodyPr wrap="square" rtlCol="0">
            <a:spAutoFit/>
          </a:bodyPr>
          <a:lstStyle/>
          <a:p>
            <a:r>
              <a:rPr lang="en-IN" sz="1400" b="1" dirty="0">
                <a:solidFill>
                  <a:schemeClr val="bg1"/>
                </a:solidFill>
              </a:rPr>
              <a:t>12</a:t>
            </a:r>
          </a:p>
        </p:txBody>
      </p:sp>
    </p:spTree>
    <p:extLst>
      <p:ext uri="{BB962C8B-B14F-4D97-AF65-F5344CB8AC3E}">
        <p14:creationId xmlns:p14="http://schemas.microsoft.com/office/powerpoint/2010/main" val="2375825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95D2B-3266-F7D2-294D-394F142E3A4B}"/>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578ED78-CEF2-24C6-66FA-E0E75007CE0D}"/>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E29E7757-7122-043D-1B94-6B3C6FE91CE1}"/>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B9A136E3-D89F-8276-03F5-A9C27343F9CB}"/>
              </a:ext>
            </a:extLst>
          </p:cNvPr>
          <p:cNvGraphicFramePr>
            <a:graphicFrameLocks noGrp="1"/>
          </p:cNvGraphicFramePr>
          <p:nvPr>
            <p:extLst>
              <p:ext uri="{D42A27DB-BD31-4B8C-83A1-F6EECF244321}">
                <p14:modId xmlns:p14="http://schemas.microsoft.com/office/powerpoint/2010/main" val="4177208650"/>
              </p:ext>
            </p:extLst>
          </p:nvPr>
        </p:nvGraphicFramePr>
        <p:xfrm>
          <a:off x="2122591" y="3647243"/>
          <a:ext cx="6227466" cy="1255242"/>
        </p:xfrm>
        <a:graphic>
          <a:graphicData uri="http://schemas.openxmlformats.org/drawingml/2006/table">
            <a:tbl>
              <a:tblPr firstRow="1" bandRow="1">
                <a:tableStyleId>{69012ECD-51FC-41F1-AA8D-1B2483CD663E}</a:tableStyleId>
              </a:tblPr>
              <a:tblGrid>
                <a:gridCol w="6227466">
                  <a:extLst>
                    <a:ext uri="{9D8B030D-6E8A-4147-A177-3AD203B41FA5}">
                      <a16:colId xmlns:a16="http://schemas.microsoft.com/office/drawing/2014/main" val="1384232815"/>
                    </a:ext>
                  </a:extLst>
                </a:gridCol>
              </a:tblGrid>
              <a:tr h="1255242">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C8DC59D2-A9CB-3898-3B47-DDD8D8AE2D69}"/>
              </a:ext>
            </a:extLst>
          </p:cNvPr>
          <p:cNvSpPr/>
          <p:nvPr/>
        </p:nvSpPr>
        <p:spPr>
          <a:xfrm>
            <a:off x="798921" y="1028512"/>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809216C9-EA0C-BC22-8A29-77FBB864BE19}"/>
              </a:ext>
            </a:extLst>
          </p:cNvPr>
          <p:cNvSpPr/>
          <p:nvPr/>
        </p:nvSpPr>
        <p:spPr>
          <a:xfrm>
            <a:off x="4050154" y="3460932"/>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737F8E17-643F-BA93-0AC2-61E648AFCDA6}"/>
              </a:ext>
            </a:extLst>
          </p:cNvPr>
          <p:cNvSpPr>
            <a:spLocks noGrp="1"/>
          </p:cNvSpPr>
          <p:nvPr>
            <p:ph type="title"/>
          </p:nvPr>
        </p:nvSpPr>
        <p:spPr>
          <a:xfrm>
            <a:off x="777011" y="369942"/>
            <a:ext cx="10637977" cy="413285"/>
          </a:xfrm>
        </p:spPr>
        <p:txBody>
          <a:bodyPr vert="horz">
            <a:normAutofit/>
          </a:bodyPr>
          <a:lstStyle/>
          <a:p>
            <a:r>
              <a:rPr lang="en-US" sz="1800" dirty="0"/>
              <a:t>Remove </a:t>
            </a:r>
            <a:r>
              <a:rPr lang="en-US" sz="1800" b="1" kern="0" dirty="0">
                <a:latin typeface="Arial"/>
                <a:cs typeface="Arial"/>
                <a:sym typeface="Arial"/>
              </a:rPr>
              <a:t>Adequate Security Arrangements Condition</a:t>
            </a:r>
            <a:endParaRPr lang="en-US" sz="1800" dirty="0"/>
          </a:p>
        </p:txBody>
      </p:sp>
      <p:sp>
        <p:nvSpPr>
          <p:cNvPr id="29" name="Rectangle 28">
            <a:extLst>
              <a:ext uri="{FF2B5EF4-FFF2-40B4-BE49-F238E27FC236}">
                <a16:creationId xmlns:a16="http://schemas.microsoft.com/office/drawing/2014/main" id="{FAFA245F-68A6-F1CC-91FE-C5354275CB76}"/>
              </a:ext>
            </a:extLst>
          </p:cNvPr>
          <p:cNvSpPr/>
          <p:nvPr/>
        </p:nvSpPr>
        <p:spPr>
          <a:xfrm>
            <a:off x="407193" y="1591176"/>
            <a:ext cx="4054452" cy="13275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There should be adequate security arrangements for women workers at entry and exit points during the night shifts</a:t>
            </a:r>
            <a:endParaRPr lang="en-US" sz="1200" kern="0" dirty="0">
              <a:solidFill>
                <a:schemeClr val="bg1"/>
              </a:solidFill>
              <a:latin typeface="Arial"/>
              <a:sym typeface="Arial"/>
            </a:endParaRPr>
          </a:p>
        </p:txBody>
      </p:sp>
      <p:sp>
        <p:nvSpPr>
          <p:cNvPr id="3" name="Oval 2">
            <a:extLst>
              <a:ext uri="{FF2B5EF4-FFF2-40B4-BE49-F238E27FC236}">
                <a16:creationId xmlns:a16="http://schemas.microsoft.com/office/drawing/2014/main" id="{6DBD58B5-023E-C19F-FAAC-6C978E4B88E3}"/>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US" b="1" dirty="0">
              <a:solidFill>
                <a:srgbClr val="FFFFFF"/>
              </a:solidFill>
              <a:latin typeface="Arial"/>
              <a:sym typeface="Arial"/>
            </a:endParaRPr>
          </a:p>
        </p:txBody>
      </p:sp>
      <p:sp>
        <p:nvSpPr>
          <p:cNvPr id="9" name="TextBox 8">
            <a:extLst>
              <a:ext uri="{FF2B5EF4-FFF2-40B4-BE49-F238E27FC236}">
                <a16:creationId xmlns:a16="http://schemas.microsoft.com/office/drawing/2014/main" id="{48063795-528D-68C7-0CD3-6CFDDE35B408}"/>
              </a:ext>
            </a:extLst>
          </p:cNvPr>
          <p:cNvSpPr txBox="1"/>
          <p:nvPr/>
        </p:nvSpPr>
        <p:spPr>
          <a:xfrm>
            <a:off x="550074" y="3521192"/>
            <a:ext cx="9904120" cy="1377300"/>
          </a:xfrm>
          <a:prstGeom prst="rect">
            <a:avLst/>
          </a:prstGeom>
          <a:noFill/>
        </p:spPr>
        <p:txBody>
          <a:bodyPr wrap="square" rtlCol="0">
            <a:spAutoFit/>
          </a:bodyPr>
          <a:lstStyle/>
          <a:p>
            <a:endParaRPr lang="en-IN" sz="1350" dirty="0"/>
          </a:p>
          <a:p>
            <a:pPr algn="ctr"/>
            <a:endParaRPr lang="en-US" sz="1400" b="1" dirty="0">
              <a:solidFill>
                <a:schemeClr val="accent2"/>
              </a:solidFill>
            </a:endParaRPr>
          </a:p>
          <a:p>
            <a:pPr algn="ctr"/>
            <a:r>
              <a:rPr lang="en-US" sz="1400" b="1" dirty="0">
                <a:solidFill>
                  <a:schemeClr val="accent2"/>
                </a:solidFill>
              </a:rPr>
              <a:t>Remove condition on adequate security arrangement condition</a:t>
            </a:r>
          </a:p>
          <a:p>
            <a:pPr algn="ctr"/>
            <a:endParaRPr lang="en-US" sz="1400" b="1" dirty="0">
              <a:solidFill>
                <a:schemeClr val="accent2"/>
              </a:solidFill>
            </a:endParaRPr>
          </a:p>
          <a:p>
            <a:pPr algn="ctr"/>
            <a:r>
              <a:rPr lang="en-IN" sz="1200" b="1" dirty="0">
                <a:solidFill>
                  <a:schemeClr val="bg2"/>
                </a:solidFill>
              </a:rPr>
              <a:t>The Telangana Bill of 2023 does not mention this condition</a:t>
            </a:r>
            <a:endParaRPr lang="en-US" sz="1400" b="1" dirty="0">
              <a:solidFill>
                <a:schemeClr val="accent2"/>
              </a:solidFill>
            </a:endParaRPr>
          </a:p>
          <a:p>
            <a:pPr algn="ctr"/>
            <a:endParaRPr lang="en-US" sz="1400" b="1" dirty="0">
              <a:solidFill>
                <a:schemeClr val="accent2"/>
              </a:solidFill>
            </a:endParaRPr>
          </a:p>
        </p:txBody>
      </p:sp>
      <p:pic>
        <p:nvPicPr>
          <p:cNvPr id="2" name="Picture 1">
            <a:extLst>
              <a:ext uri="{FF2B5EF4-FFF2-40B4-BE49-F238E27FC236}">
                <a16:creationId xmlns:a16="http://schemas.microsoft.com/office/drawing/2014/main" id="{FDC48327-DC01-861A-FFF9-DD6A54E823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80E7B5F6-7316-F291-03EE-F35EA6B0B685}"/>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22</a:t>
            </a:fld>
            <a:endParaRPr lang="en-US" sz="1050" dirty="0"/>
          </a:p>
        </p:txBody>
      </p:sp>
      <p:sp>
        <p:nvSpPr>
          <p:cNvPr id="8" name="TextBox 7">
            <a:extLst>
              <a:ext uri="{FF2B5EF4-FFF2-40B4-BE49-F238E27FC236}">
                <a16:creationId xmlns:a16="http://schemas.microsoft.com/office/drawing/2014/main" id="{8125D98B-4340-D3A5-E3CE-594C2E463D04}"/>
              </a:ext>
            </a:extLst>
          </p:cNvPr>
          <p:cNvSpPr txBox="1"/>
          <p:nvPr/>
        </p:nvSpPr>
        <p:spPr>
          <a:xfrm>
            <a:off x="342905" y="417864"/>
            <a:ext cx="525775" cy="307777"/>
          </a:xfrm>
          <a:prstGeom prst="rect">
            <a:avLst/>
          </a:prstGeom>
          <a:noFill/>
        </p:spPr>
        <p:txBody>
          <a:bodyPr wrap="square" rtlCol="0">
            <a:spAutoFit/>
          </a:bodyPr>
          <a:lstStyle/>
          <a:p>
            <a:r>
              <a:rPr lang="en-IN" sz="1400" b="1" dirty="0">
                <a:solidFill>
                  <a:schemeClr val="bg1"/>
                </a:solidFill>
              </a:rPr>
              <a:t>13</a:t>
            </a:r>
          </a:p>
        </p:txBody>
      </p:sp>
      <p:sp>
        <p:nvSpPr>
          <p:cNvPr id="14" name="TextBox 13">
            <a:extLst>
              <a:ext uri="{FF2B5EF4-FFF2-40B4-BE49-F238E27FC236}">
                <a16:creationId xmlns:a16="http://schemas.microsoft.com/office/drawing/2014/main" id="{AEAF0C93-3BEE-33C4-0E27-274399CFE9E3}"/>
              </a:ext>
            </a:extLst>
          </p:cNvPr>
          <p:cNvSpPr txBox="1"/>
          <p:nvPr/>
        </p:nvSpPr>
        <p:spPr>
          <a:xfrm>
            <a:off x="976843" y="5480257"/>
            <a:ext cx="9931302" cy="461665"/>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Ambiguous safety-related conditions create fear among employers about potential repercussions in case of any mishap, discouraging them from employing women in night shifts—even when willing and capable.</a:t>
            </a:r>
            <a:r>
              <a:rPr lang="en-IN" sz="1200" b="1" i="1" dirty="0">
                <a:solidFill>
                  <a:schemeClr val="accent1"/>
                </a:solidFill>
              </a:rPr>
              <a:t>”- Investor Feedback</a:t>
            </a:r>
          </a:p>
        </p:txBody>
      </p:sp>
      <p:graphicFrame>
        <p:nvGraphicFramePr>
          <p:cNvPr id="15" name="Table 14">
            <a:extLst>
              <a:ext uri="{FF2B5EF4-FFF2-40B4-BE49-F238E27FC236}">
                <a16:creationId xmlns:a16="http://schemas.microsoft.com/office/drawing/2014/main" id="{FD2AEEB2-843A-5101-76B2-74C650B28A28}"/>
              </a:ext>
            </a:extLst>
          </p:cNvPr>
          <p:cNvGraphicFramePr>
            <a:graphicFrameLocks noGrp="1"/>
          </p:cNvGraphicFramePr>
          <p:nvPr>
            <p:extLst>
              <p:ext uri="{D42A27DB-BD31-4B8C-83A1-F6EECF244321}">
                <p14:modId xmlns:p14="http://schemas.microsoft.com/office/powerpoint/2010/main" val="4054967629"/>
              </p:ext>
            </p:extLst>
          </p:nvPr>
        </p:nvGraphicFramePr>
        <p:xfrm>
          <a:off x="5815452" y="1236092"/>
          <a:ext cx="4202429" cy="1463040"/>
        </p:xfrm>
        <a:graphic>
          <a:graphicData uri="http://schemas.openxmlformats.org/drawingml/2006/table">
            <a:tbl>
              <a:tblPr firstRow="1" bandRow="1">
                <a:tableStyleId>{69012ECD-51FC-41F1-AA8D-1B2483CD663E}</a:tableStyleId>
              </a:tblPr>
              <a:tblGrid>
                <a:gridCol w="4202429">
                  <a:extLst>
                    <a:ext uri="{9D8B030D-6E8A-4147-A177-3AD203B41FA5}">
                      <a16:colId xmlns:a16="http://schemas.microsoft.com/office/drawing/2014/main" val="1384232815"/>
                    </a:ext>
                  </a:extLst>
                </a:gridCol>
              </a:tblGrid>
              <a:tr h="846415">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271463" marR="0" lvl="0" indent="0" algn="ctr"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word “adequate” is ambiguous</a:t>
                      </a: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This should be covered under the general conditions which an employer has to ensure with respect to safety</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87EB8800-29A2-E521-9463-5F2AFA900592}"/>
              </a:ext>
            </a:extLst>
          </p:cNvPr>
          <p:cNvSpPr/>
          <p:nvPr/>
        </p:nvSpPr>
        <p:spPr>
          <a:xfrm>
            <a:off x="6888100" y="109342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1473273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36309-E4AD-F073-4F6C-021940850D2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60094F2-629E-C4BA-2F9A-721AA4816EEE}"/>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60094F2-629E-C4BA-2F9A-721AA4816EEE}"/>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8F57D11B-791C-2D17-FC64-23398BB8146B}"/>
              </a:ext>
            </a:extLst>
          </p:cNvPr>
          <p:cNvGraphicFramePr>
            <a:graphicFrameLocks noGrp="1"/>
          </p:cNvGraphicFramePr>
          <p:nvPr/>
        </p:nvGraphicFramePr>
        <p:xfrm>
          <a:off x="5790246" y="3580006"/>
          <a:ext cx="5450409" cy="2011681"/>
        </p:xfrm>
        <a:graphic>
          <a:graphicData uri="http://schemas.openxmlformats.org/drawingml/2006/table">
            <a:tbl>
              <a:tblPr firstRow="1" bandRow="1">
                <a:tableStyleId>{69012ECD-51FC-41F1-AA8D-1B2483CD663E}</a:tableStyleId>
              </a:tblPr>
              <a:tblGrid>
                <a:gridCol w="5450409">
                  <a:extLst>
                    <a:ext uri="{9D8B030D-6E8A-4147-A177-3AD203B41FA5}">
                      <a16:colId xmlns:a16="http://schemas.microsoft.com/office/drawing/2014/main" val="1384232815"/>
                    </a:ext>
                  </a:extLst>
                </a:gridCol>
              </a:tblGrid>
              <a:tr h="2011681">
                <a:tc>
                  <a:txBody>
                    <a:bodyPr/>
                    <a:lstStyle/>
                    <a:p>
                      <a:pPr algn="ctr" fontAlgn="ctr"/>
                      <a:endParaRPr lang="en-GB" sz="1200" b="0" i="0" u="none" strike="noStrike" dirty="0">
                        <a:solidFill>
                          <a:srgbClr val="00000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763614B7-303C-B323-311F-85878C5B1D81}"/>
              </a:ext>
            </a:extLst>
          </p:cNvPr>
          <p:cNvSpPr/>
          <p:nvPr/>
        </p:nvSpPr>
        <p:spPr>
          <a:xfrm>
            <a:off x="798921" y="1028512"/>
            <a:ext cx="3270996"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B5D8B995-82A6-0CBB-85A2-F9321E5D9123}"/>
              </a:ext>
            </a:extLst>
          </p:cNvPr>
          <p:cNvSpPr/>
          <p:nvPr/>
        </p:nvSpPr>
        <p:spPr>
          <a:xfrm>
            <a:off x="7212175" y="3395328"/>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CECE891E-6153-3F30-4BA4-46C08B8A244B}"/>
              </a:ext>
            </a:extLst>
          </p:cNvPr>
          <p:cNvSpPr>
            <a:spLocks noGrp="1"/>
          </p:cNvSpPr>
          <p:nvPr>
            <p:ph type="title"/>
          </p:nvPr>
        </p:nvSpPr>
        <p:spPr>
          <a:xfrm>
            <a:off x="777011" y="369942"/>
            <a:ext cx="10637977" cy="413285"/>
          </a:xfrm>
        </p:spPr>
        <p:txBody>
          <a:bodyPr vert="horz">
            <a:normAutofit/>
          </a:bodyPr>
          <a:lstStyle/>
          <a:p>
            <a:r>
              <a:rPr lang="en-US" sz="1800" b="1" kern="0" dirty="0">
                <a:latin typeface="Arial"/>
                <a:cs typeface="Arial"/>
                <a:sym typeface="Arial"/>
              </a:rPr>
              <a:t>Review Provisions to Allow Women in Most of the Factories</a:t>
            </a:r>
            <a:endParaRPr lang="en-US" sz="1800" dirty="0"/>
          </a:p>
        </p:txBody>
      </p:sp>
      <p:sp>
        <p:nvSpPr>
          <p:cNvPr id="29" name="Rectangle 28">
            <a:extLst>
              <a:ext uri="{FF2B5EF4-FFF2-40B4-BE49-F238E27FC236}">
                <a16:creationId xmlns:a16="http://schemas.microsoft.com/office/drawing/2014/main" id="{1B955520-419D-2BD8-D213-1D01F88F627F}"/>
              </a:ext>
            </a:extLst>
          </p:cNvPr>
          <p:cNvSpPr/>
          <p:nvPr/>
        </p:nvSpPr>
        <p:spPr>
          <a:xfrm>
            <a:off x="407193" y="1591176"/>
            <a:ext cx="4054452" cy="137369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r>
              <a:rPr lang="en-US" sz="1200" dirty="0"/>
              <a:t>Prohibitions on women to work in 15 factory operations such as to work at bath/ any lead process or in any room in which the manipulation of raw oxide of lead or pasting is carried on/ any operation of sand blasting and many more</a:t>
            </a:r>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a:p>
            <a:pPr algn="ctr" defTabSz="1219170">
              <a:lnSpc>
                <a:spcPct val="150000"/>
              </a:lnSpc>
              <a:buClr>
                <a:schemeClr val="bg1"/>
              </a:buClr>
            </a:pPr>
            <a:endParaRPr lang="en-US" sz="1200" dirty="0"/>
          </a:p>
        </p:txBody>
      </p:sp>
      <p:sp>
        <p:nvSpPr>
          <p:cNvPr id="3" name="Oval 2">
            <a:extLst>
              <a:ext uri="{FF2B5EF4-FFF2-40B4-BE49-F238E27FC236}">
                <a16:creationId xmlns:a16="http://schemas.microsoft.com/office/drawing/2014/main" id="{73870EC4-1F37-EDA6-5224-83935DB889DB}"/>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US" b="1" dirty="0">
              <a:solidFill>
                <a:srgbClr val="FFFFFF"/>
              </a:solidFill>
              <a:latin typeface="Arial"/>
              <a:sym typeface="Arial"/>
            </a:endParaRPr>
          </a:p>
        </p:txBody>
      </p:sp>
      <p:sp>
        <p:nvSpPr>
          <p:cNvPr id="9" name="TextBox 8">
            <a:extLst>
              <a:ext uri="{FF2B5EF4-FFF2-40B4-BE49-F238E27FC236}">
                <a16:creationId xmlns:a16="http://schemas.microsoft.com/office/drawing/2014/main" id="{98CD6477-8B2B-53B3-839E-C2FFAA4E8281}"/>
              </a:ext>
            </a:extLst>
          </p:cNvPr>
          <p:cNvSpPr txBox="1"/>
          <p:nvPr/>
        </p:nvSpPr>
        <p:spPr>
          <a:xfrm>
            <a:off x="5938982" y="3667019"/>
            <a:ext cx="5135418" cy="2023631"/>
          </a:xfrm>
          <a:prstGeom prst="rect">
            <a:avLst/>
          </a:prstGeom>
          <a:noFill/>
        </p:spPr>
        <p:txBody>
          <a:bodyPr wrap="square" rtlCol="0">
            <a:spAutoFit/>
          </a:bodyPr>
          <a:lstStyle/>
          <a:p>
            <a:endParaRPr lang="en-IN" sz="1350" dirty="0"/>
          </a:p>
          <a:p>
            <a:pPr algn="ctr"/>
            <a:r>
              <a:rPr lang="en-US" sz="1400" b="1" dirty="0">
                <a:solidFill>
                  <a:schemeClr val="accent2"/>
                </a:solidFill>
              </a:rPr>
              <a:t>Review all existing provisions and allow women to work in factories listed under the Rajasthan Factories Rule 1951 (Rule 100) with requisite safeguards such as medical check-ups, protective equipment and clothing. </a:t>
            </a:r>
          </a:p>
          <a:p>
            <a:pPr algn="ctr"/>
            <a:endParaRPr lang="en-US" sz="1400" b="1" dirty="0">
              <a:solidFill>
                <a:schemeClr val="accent2"/>
              </a:solidFill>
            </a:endParaRPr>
          </a:p>
          <a:p>
            <a:pPr algn="ctr"/>
            <a:r>
              <a:rPr lang="en-US" sz="1400" b="1" dirty="0">
                <a:solidFill>
                  <a:schemeClr val="accent2"/>
                </a:solidFill>
              </a:rPr>
              <a:t>Safety measures and equipment should be available for all irrespective of gender as per OSH Code</a:t>
            </a:r>
          </a:p>
          <a:p>
            <a:pPr algn="ctr"/>
            <a:endParaRPr lang="en-US" sz="1400" b="1" dirty="0">
              <a:solidFill>
                <a:schemeClr val="accent2"/>
              </a:solidFill>
            </a:endParaRPr>
          </a:p>
        </p:txBody>
      </p:sp>
      <p:pic>
        <p:nvPicPr>
          <p:cNvPr id="2" name="Picture 1">
            <a:extLst>
              <a:ext uri="{FF2B5EF4-FFF2-40B4-BE49-F238E27FC236}">
                <a16:creationId xmlns:a16="http://schemas.microsoft.com/office/drawing/2014/main" id="{775AA1F4-35B3-EDF6-21EA-E48A85FE7D2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10" name="Slide Number Placeholder 6">
            <a:extLst>
              <a:ext uri="{FF2B5EF4-FFF2-40B4-BE49-F238E27FC236}">
                <a16:creationId xmlns:a16="http://schemas.microsoft.com/office/drawing/2014/main" id="{2D8EC2D2-DB8C-EBB1-A997-78C85F38602F}"/>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23</a:t>
            </a:fld>
            <a:endParaRPr lang="en-US" sz="1050" dirty="0"/>
          </a:p>
        </p:txBody>
      </p:sp>
      <p:graphicFrame>
        <p:nvGraphicFramePr>
          <p:cNvPr id="12" name="Table 11">
            <a:extLst>
              <a:ext uri="{FF2B5EF4-FFF2-40B4-BE49-F238E27FC236}">
                <a16:creationId xmlns:a16="http://schemas.microsoft.com/office/drawing/2014/main" id="{BE56A651-FB87-C38C-EE00-6C773FE68DF1}"/>
              </a:ext>
            </a:extLst>
          </p:cNvPr>
          <p:cNvGraphicFramePr>
            <a:graphicFrameLocks noGrp="1"/>
          </p:cNvGraphicFramePr>
          <p:nvPr/>
        </p:nvGraphicFramePr>
        <p:xfrm>
          <a:off x="407194" y="3583693"/>
          <a:ext cx="4054452" cy="2011680"/>
        </p:xfrm>
        <a:graphic>
          <a:graphicData uri="http://schemas.openxmlformats.org/drawingml/2006/table">
            <a:tbl>
              <a:tblPr firstRow="1" bandRow="1">
                <a:tableStyleId>{69012ECD-51FC-41F1-AA8D-1B2483CD663E}</a:tableStyleId>
              </a:tblPr>
              <a:tblGrid>
                <a:gridCol w="4054452">
                  <a:extLst>
                    <a:ext uri="{9D8B030D-6E8A-4147-A177-3AD203B41FA5}">
                      <a16:colId xmlns:a16="http://schemas.microsoft.com/office/drawing/2014/main" val="1384232815"/>
                    </a:ext>
                  </a:extLst>
                </a:gridCol>
              </a:tblGrid>
              <a:tr h="625550">
                <a:tc>
                  <a:txBody>
                    <a:bodyPr/>
                    <a:lstStyle/>
                    <a:p>
                      <a:pPr marL="627063" marR="0" lvl="0" indent="-355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This limits opportunities of employment for women by assuming some industrial processes may be too dangerous for women</a:t>
                      </a: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500063"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Processes that women are prohibited from participating in—such as glass manufacturing and the processing of oils and fats—are generally better compensated</a:t>
                      </a:r>
                    </a:p>
                    <a:p>
                      <a:pPr marL="534988" marR="0" lvl="0" indent="-263525"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3" name="Rectangle 12">
            <a:extLst>
              <a:ext uri="{FF2B5EF4-FFF2-40B4-BE49-F238E27FC236}">
                <a16:creationId xmlns:a16="http://schemas.microsoft.com/office/drawing/2014/main" id="{5D25573F-04C4-50F4-9AEA-822A59F3DDD4}"/>
              </a:ext>
            </a:extLst>
          </p:cNvPr>
          <p:cNvSpPr/>
          <p:nvPr/>
        </p:nvSpPr>
        <p:spPr>
          <a:xfrm>
            <a:off x="1315392" y="3395329"/>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8" name="TextBox 7">
            <a:extLst>
              <a:ext uri="{FF2B5EF4-FFF2-40B4-BE49-F238E27FC236}">
                <a16:creationId xmlns:a16="http://schemas.microsoft.com/office/drawing/2014/main" id="{FC634459-4A79-4764-EF05-5CBC399B1C10}"/>
              </a:ext>
            </a:extLst>
          </p:cNvPr>
          <p:cNvSpPr txBox="1"/>
          <p:nvPr/>
        </p:nvSpPr>
        <p:spPr>
          <a:xfrm>
            <a:off x="342905" y="417864"/>
            <a:ext cx="525775" cy="307777"/>
          </a:xfrm>
          <a:prstGeom prst="rect">
            <a:avLst/>
          </a:prstGeom>
          <a:noFill/>
        </p:spPr>
        <p:txBody>
          <a:bodyPr wrap="square" rtlCol="0">
            <a:spAutoFit/>
          </a:bodyPr>
          <a:lstStyle/>
          <a:p>
            <a:r>
              <a:rPr lang="en-IN" sz="1400" b="1" dirty="0">
                <a:solidFill>
                  <a:schemeClr val="bg1"/>
                </a:solidFill>
              </a:rPr>
              <a:t>14</a:t>
            </a:r>
          </a:p>
        </p:txBody>
      </p:sp>
      <p:sp>
        <p:nvSpPr>
          <p:cNvPr id="15" name="Rectangle 14">
            <a:extLst>
              <a:ext uri="{FF2B5EF4-FFF2-40B4-BE49-F238E27FC236}">
                <a16:creationId xmlns:a16="http://schemas.microsoft.com/office/drawing/2014/main" id="{FDBAA848-0F9B-0E05-98E7-15158491D362}"/>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Best Practices</a:t>
            </a:r>
            <a:endParaRPr lang="en-US" sz="1400" dirty="0">
              <a:solidFill>
                <a:srgbClr val="FFFFFF"/>
              </a:solidFill>
              <a:latin typeface="Arial"/>
              <a:sym typeface="Arial"/>
            </a:endParaRPr>
          </a:p>
        </p:txBody>
      </p:sp>
      <p:graphicFrame>
        <p:nvGraphicFramePr>
          <p:cNvPr id="16" name="Table 15">
            <a:extLst>
              <a:ext uri="{FF2B5EF4-FFF2-40B4-BE49-F238E27FC236}">
                <a16:creationId xmlns:a16="http://schemas.microsoft.com/office/drawing/2014/main" id="{7718DFAA-072F-4C07-3BCC-A2435763F252}"/>
              </a:ext>
            </a:extLst>
          </p:cNvPr>
          <p:cNvGraphicFramePr>
            <a:graphicFrameLocks noGrp="1"/>
          </p:cNvGraphicFramePr>
          <p:nvPr>
            <p:extLst>
              <p:ext uri="{D42A27DB-BD31-4B8C-83A1-F6EECF244321}">
                <p14:modId xmlns:p14="http://schemas.microsoft.com/office/powerpoint/2010/main" val="2893091763"/>
              </p:ext>
            </p:extLst>
          </p:nvPr>
        </p:nvGraphicFramePr>
        <p:xfrm>
          <a:off x="4983416" y="1586357"/>
          <a:ext cx="6695570" cy="1005840"/>
        </p:xfrm>
        <a:graphic>
          <a:graphicData uri="http://schemas.openxmlformats.org/drawingml/2006/table">
            <a:tbl>
              <a:tblPr firstRow="1" bandRow="1">
                <a:tableStyleId>{5C22544A-7EE6-4342-B048-85BDC9FD1C3A}</a:tableStyleId>
              </a:tblPr>
              <a:tblGrid>
                <a:gridCol w="6695570">
                  <a:extLst>
                    <a:ext uri="{9D8B030D-6E8A-4147-A177-3AD203B41FA5}">
                      <a16:colId xmlns:a16="http://schemas.microsoft.com/office/drawing/2014/main" val="43439467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b="0" dirty="0">
                          <a:solidFill>
                            <a:schemeClr val="tx1"/>
                          </a:solidFill>
                        </a:rPr>
                        <a:t>Andhra Pradesh, Assam, Chhattisgarh, Dadra and Nagar Haveli, Daman and Diu, Gujarat, Haryana, Himachal Pradesh, Jammu &amp; Kashmir, Karnataka, Kerala, Madhya Pradesh, Maharashtra, Odisha, Rajasthan, Telangana, Uttar Pradesh, Uttarakhand, and West Bengal have taken steps to remove some provisions on women working in certain “hazardous” industries under the OSH draft rules</a:t>
                      </a:r>
                      <a:endParaRPr lang="en-IN" sz="1200" b="0" dirty="0">
                        <a:solidFill>
                          <a:schemeClr val="tx1"/>
                        </a:solidFill>
                      </a:endParaRPr>
                    </a:p>
                  </a:txBody>
                  <a:tcPr>
                    <a:solidFill>
                      <a:schemeClr val="bg2">
                        <a:lumMod val="20000"/>
                        <a:lumOff val="80000"/>
                      </a:schemeClr>
                    </a:solidFill>
                  </a:tcPr>
                </a:tc>
                <a:extLst>
                  <a:ext uri="{0D108BD9-81ED-4DB2-BD59-A6C34878D82A}">
                    <a16:rowId xmlns:a16="http://schemas.microsoft.com/office/drawing/2014/main" val="1189824311"/>
                  </a:ext>
                </a:extLst>
              </a:tr>
            </a:tbl>
          </a:graphicData>
        </a:graphic>
      </p:graphicFrame>
    </p:spTree>
    <p:extLst>
      <p:ext uri="{BB962C8B-B14F-4D97-AF65-F5344CB8AC3E}">
        <p14:creationId xmlns:p14="http://schemas.microsoft.com/office/powerpoint/2010/main" val="2983062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7D3C9A-427D-03E1-DB67-6673E7393B43}"/>
              </a:ext>
            </a:extLst>
          </p:cNvPr>
          <p:cNvSpPr txBox="1"/>
          <p:nvPr/>
        </p:nvSpPr>
        <p:spPr>
          <a:xfrm>
            <a:off x="1209962" y="3429000"/>
            <a:ext cx="9522691" cy="830997"/>
          </a:xfrm>
          <a:prstGeom prst="rect">
            <a:avLst/>
          </a:prstGeom>
          <a:solidFill>
            <a:schemeClr val="accent2"/>
          </a:solidFill>
        </p:spPr>
        <p:txBody>
          <a:bodyPr wrap="square" rtlCol="0">
            <a:spAutoFit/>
          </a:bodyPr>
          <a:lstStyle/>
          <a:p>
            <a:r>
              <a:rPr lang="en-IN" sz="2400" b="1" dirty="0"/>
              <a:t>Priority Area: Rajasthan Shops &amp; Commercial Establishment Act, 1958-Working Hours</a:t>
            </a:r>
          </a:p>
        </p:txBody>
      </p:sp>
      <p:pic>
        <p:nvPicPr>
          <p:cNvPr id="4" name="Picture 3">
            <a:extLst>
              <a:ext uri="{FF2B5EF4-FFF2-40B4-BE49-F238E27FC236}">
                <a16:creationId xmlns:a16="http://schemas.microsoft.com/office/drawing/2014/main" id="{6B3BC1E3-E5E7-613F-3FDA-D8C2E0BF8B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0E1BFFE5-C2CD-410B-F4A8-87158D9CB437}"/>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24</a:t>
            </a:fld>
            <a:endParaRPr lang="en-US" sz="1050" dirty="0"/>
          </a:p>
        </p:txBody>
      </p:sp>
    </p:spTree>
    <p:extLst>
      <p:ext uri="{BB962C8B-B14F-4D97-AF65-F5344CB8AC3E}">
        <p14:creationId xmlns:p14="http://schemas.microsoft.com/office/powerpoint/2010/main" val="2186544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C559E-A8DD-7249-DB63-3D8587EA27C4}"/>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991483D-4E71-595A-DA98-AEB64D83EDB1}"/>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2A7A9F40-050B-E188-30C3-114FAAB1FA6A}"/>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EC768D30-0058-3258-ABA5-8C9E45764B2D}"/>
              </a:ext>
            </a:extLst>
          </p:cNvPr>
          <p:cNvGraphicFramePr>
            <a:graphicFrameLocks noGrp="1"/>
          </p:cNvGraphicFramePr>
          <p:nvPr>
            <p:extLst>
              <p:ext uri="{D42A27DB-BD31-4B8C-83A1-F6EECF244321}">
                <p14:modId xmlns:p14="http://schemas.microsoft.com/office/powerpoint/2010/main" val="3082069549"/>
              </p:ext>
            </p:extLst>
          </p:nvPr>
        </p:nvGraphicFramePr>
        <p:xfrm>
          <a:off x="5182630" y="2843034"/>
          <a:ext cx="6123709" cy="1613463"/>
        </p:xfrm>
        <a:graphic>
          <a:graphicData uri="http://schemas.openxmlformats.org/drawingml/2006/table">
            <a:tbl>
              <a:tblPr firstRow="1" bandRow="1">
                <a:tableStyleId>{69012ECD-51FC-41F1-AA8D-1B2483CD663E}</a:tableStyleId>
              </a:tblPr>
              <a:tblGrid>
                <a:gridCol w="6123709">
                  <a:extLst>
                    <a:ext uri="{9D8B030D-6E8A-4147-A177-3AD203B41FA5}">
                      <a16:colId xmlns:a16="http://schemas.microsoft.com/office/drawing/2014/main" val="1384232815"/>
                    </a:ext>
                  </a:extLst>
                </a:gridCol>
              </a:tblGrid>
              <a:tr h="1613463">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120D356E-87DC-A9A7-CF30-C15A52E0DC57}"/>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42CE756E-1F5F-EA92-6CB3-2334EB97C16A}"/>
              </a:ext>
            </a:extLst>
          </p:cNvPr>
          <p:cNvSpPr/>
          <p:nvPr/>
        </p:nvSpPr>
        <p:spPr>
          <a:xfrm>
            <a:off x="7232868" y="2694806"/>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6286E315-286C-A5CE-9FA0-CFD01BB4F65B}"/>
              </a:ext>
            </a:extLst>
          </p:cNvPr>
          <p:cNvSpPr>
            <a:spLocks noGrp="1"/>
          </p:cNvSpPr>
          <p:nvPr>
            <p:ph type="title"/>
          </p:nvPr>
        </p:nvSpPr>
        <p:spPr>
          <a:xfrm>
            <a:off x="885661" y="365110"/>
            <a:ext cx="10637977" cy="413285"/>
          </a:xfrm>
        </p:spPr>
        <p:txBody>
          <a:bodyPr vert="horz">
            <a:normAutofit/>
          </a:bodyPr>
          <a:lstStyle/>
          <a:p>
            <a:r>
              <a:rPr lang="en-IN" sz="1800" dirty="0"/>
              <a:t>Extend Daily Work Hours</a:t>
            </a:r>
            <a:endParaRPr lang="en-US" sz="1800" dirty="0"/>
          </a:p>
        </p:txBody>
      </p:sp>
      <p:sp>
        <p:nvSpPr>
          <p:cNvPr id="29" name="Rectangle 28">
            <a:extLst>
              <a:ext uri="{FF2B5EF4-FFF2-40B4-BE49-F238E27FC236}">
                <a16:creationId xmlns:a16="http://schemas.microsoft.com/office/drawing/2014/main" id="{8CEDAE25-F17A-F63C-883D-C1D76215AECA}"/>
              </a:ext>
            </a:extLst>
          </p:cNvPr>
          <p:cNvSpPr/>
          <p:nvPr/>
        </p:nvSpPr>
        <p:spPr>
          <a:xfrm>
            <a:off x="407194" y="1611437"/>
            <a:ext cx="3270996" cy="5748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Daily Working Hours: </a:t>
            </a:r>
            <a:r>
              <a:rPr lang="en-US" sz="1200" b="1" kern="0" dirty="0">
                <a:solidFill>
                  <a:schemeClr val="bg1"/>
                </a:solidFill>
                <a:latin typeface="Arial"/>
                <a:sym typeface="Arial"/>
              </a:rPr>
              <a:t>9</a:t>
            </a:r>
          </a:p>
        </p:txBody>
      </p:sp>
      <p:pic>
        <p:nvPicPr>
          <p:cNvPr id="22" name="Picture 21">
            <a:extLst>
              <a:ext uri="{FF2B5EF4-FFF2-40B4-BE49-F238E27FC236}">
                <a16:creationId xmlns:a16="http://schemas.microsoft.com/office/drawing/2014/main" id="{81AAE77C-2AF7-EC5C-11FA-4B94CD8A2D3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F559E329-1CA6-A5DA-E269-FD835F51044B}"/>
              </a:ext>
            </a:extLst>
          </p:cNvPr>
          <p:cNvSpPr txBox="1">
            <a:spLocks/>
          </p:cNvSpPr>
          <p:nvPr/>
        </p:nvSpPr>
        <p:spPr>
          <a:xfrm>
            <a:off x="11378573" y="6353463"/>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25</a:t>
            </a:fld>
            <a:endParaRPr lang="en-US" sz="1050" dirty="0"/>
          </a:p>
        </p:txBody>
      </p:sp>
      <p:sp>
        <p:nvSpPr>
          <p:cNvPr id="7" name="TextBox 6">
            <a:extLst>
              <a:ext uri="{FF2B5EF4-FFF2-40B4-BE49-F238E27FC236}">
                <a16:creationId xmlns:a16="http://schemas.microsoft.com/office/drawing/2014/main" id="{10752C5D-6B60-8B95-D254-497B1D5779C9}"/>
              </a:ext>
            </a:extLst>
          </p:cNvPr>
          <p:cNvSpPr txBox="1"/>
          <p:nvPr/>
        </p:nvSpPr>
        <p:spPr>
          <a:xfrm>
            <a:off x="5699537" y="3075412"/>
            <a:ext cx="5089893" cy="1261884"/>
          </a:xfrm>
          <a:prstGeom prst="rect">
            <a:avLst/>
          </a:prstGeom>
          <a:noFill/>
        </p:spPr>
        <p:txBody>
          <a:bodyPr wrap="square" rtlCol="0">
            <a:spAutoFit/>
          </a:bodyPr>
          <a:lstStyle/>
          <a:p>
            <a:pPr algn="ctr"/>
            <a:r>
              <a:rPr lang="en-US" sz="1400" b="1" dirty="0">
                <a:solidFill>
                  <a:schemeClr val="accent2"/>
                </a:solidFill>
              </a:rPr>
              <a:t>Extend daily work hours to 10 hours</a:t>
            </a:r>
          </a:p>
          <a:p>
            <a:pPr algn="ctr"/>
            <a:endParaRPr lang="en-US" sz="14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 Helps businesses manage seasonal demand </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Increases potential for earnings</a:t>
            </a:r>
            <a:endParaRPr lang="en-IN" sz="1200" b="1" dirty="0">
              <a:solidFill>
                <a:schemeClr val="bg2"/>
              </a:solidFill>
            </a:endParaRPr>
          </a:p>
          <a:p>
            <a:pPr algn="ctr"/>
            <a:endParaRPr lang="en-US" sz="1200" b="1" dirty="0">
              <a:solidFill>
                <a:schemeClr val="accent2"/>
              </a:solidFill>
            </a:endParaRPr>
          </a:p>
        </p:txBody>
      </p:sp>
      <p:sp>
        <p:nvSpPr>
          <p:cNvPr id="21" name="Rectangle 20">
            <a:extLst>
              <a:ext uri="{FF2B5EF4-FFF2-40B4-BE49-F238E27FC236}">
                <a16:creationId xmlns:a16="http://schemas.microsoft.com/office/drawing/2014/main" id="{73D6BE1D-160C-9831-6CC0-039956075E0E}"/>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24" name="Table 23">
            <a:extLst>
              <a:ext uri="{FF2B5EF4-FFF2-40B4-BE49-F238E27FC236}">
                <a16:creationId xmlns:a16="http://schemas.microsoft.com/office/drawing/2014/main" id="{5451256E-4DD0-CDEA-6816-CE6DAB3B0205}"/>
              </a:ext>
            </a:extLst>
          </p:cNvPr>
          <p:cNvGraphicFramePr>
            <a:graphicFrameLocks noGrp="1"/>
          </p:cNvGraphicFramePr>
          <p:nvPr>
            <p:extLst>
              <p:ext uri="{D42A27DB-BD31-4B8C-83A1-F6EECF244321}">
                <p14:modId xmlns:p14="http://schemas.microsoft.com/office/powerpoint/2010/main" val="3613014764"/>
              </p:ext>
            </p:extLst>
          </p:nvPr>
        </p:nvGraphicFramePr>
        <p:xfrm>
          <a:off x="5852159" y="1459731"/>
          <a:ext cx="4405746" cy="741680"/>
        </p:xfrm>
        <a:graphic>
          <a:graphicData uri="http://schemas.openxmlformats.org/drawingml/2006/table">
            <a:tbl>
              <a:tblPr firstRow="1" bandRow="1">
                <a:tableStyleId>{5C22544A-7EE6-4342-B048-85BDC9FD1C3A}</a:tableStyleId>
              </a:tblPr>
              <a:tblGrid>
                <a:gridCol w="2202873">
                  <a:extLst>
                    <a:ext uri="{9D8B030D-6E8A-4147-A177-3AD203B41FA5}">
                      <a16:colId xmlns:a16="http://schemas.microsoft.com/office/drawing/2014/main" val="434394676"/>
                    </a:ext>
                  </a:extLst>
                </a:gridCol>
                <a:gridCol w="2202873">
                  <a:extLst>
                    <a:ext uri="{9D8B030D-6E8A-4147-A177-3AD203B41FA5}">
                      <a16:colId xmlns:a16="http://schemas.microsoft.com/office/drawing/2014/main" val="2906445350"/>
                    </a:ext>
                  </a:extLst>
                </a:gridCol>
              </a:tblGrid>
              <a:tr h="370840">
                <a:tc>
                  <a:txBody>
                    <a:bodyPr/>
                    <a:lstStyle/>
                    <a:p>
                      <a:pPr algn="ctr"/>
                      <a:r>
                        <a:rPr lang="en-IN" sz="1200" dirty="0"/>
                        <a:t>Karnataka</a:t>
                      </a:r>
                    </a:p>
                  </a:txBody>
                  <a:tcPr/>
                </a:tc>
                <a:tc>
                  <a:txBody>
                    <a:bodyPr/>
                    <a:lstStyle/>
                    <a:p>
                      <a:pPr algn="ctr"/>
                      <a:r>
                        <a:rPr lang="en-IN" sz="1200" dirty="0"/>
                        <a:t>Andhra Pradesh</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10 </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10</a:t>
                      </a:r>
                    </a:p>
                  </a:txBody>
                  <a:tcPr/>
                </a:tc>
                <a:extLst>
                  <a:ext uri="{0D108BD9-81ED-4DB2-BD59-A6C34878D82A}">
                    <a16:rowId xmlns:a16="http://schemas.microsoft.com/office/drawing/2014/main" val="1189824311"/>
                  </a:ext>
                </a:extLst>
              </a:tr>
            </a:tbl>
          </a:graphicData>
        </a:graphic>
      </p:graphicFrame>
      <p:graphicFrame>
        <p:nvGraphicFramePr>
          <p:cNvPr id="8" name="Table 7">
            <a:extLst>
              <a:ext uri="{FF2B5EF4-FFF2-40B4-BE49-F238E27FC236}">
                <a16:creationId xmlns:a16="http://schemas.microsoft.com/office/drawing/2014/main" id="{CCD1B881-E33F-14DA-6A24-5B340A52FCB6}"/>
              </a:ext>
            </a:extLst>
          </p:cNvPr>
          <p:cNvGraphicFramePr>
            <a:graphicFrameLocks noGrp="1"/>
          </p:cNvGraphicFramePr>
          <p:nvPr>
            <p:extLst>
              <p:ext uri="{D42A27DB-BD31-4B8C-83A1-F6EECF244321}">
                <p14:modId xmlns:p14="http://schemas.microsoft.com/office/powerpoint/2010/main" val="948169992"/>
              </p:ext>
            </p:extLst>
          </p:nvPr>
        </p:nvGraphicFramePr>
        <p:xfrm>
          <a:off x="233106" y="2830652"/>
          <a:ext cx="3966413" cy="2377440"/>
        </p:xfrm>
        <a:graphic>
          <a:graphicData uri="http://schemas.openxmlformats.org/drawingml/2006/table">
            <a:tbl>
              <a:tblPr firstRow="1" bandRow="1">
                <a:tableStyleId>{69012ECD-51FC-41F1-AA8D-1B2483CD663E}</a:tableStyleId>
              </a:tblPr>
              <a:tblGrid>
                <a:gridCol w="3966413">
                  <a:extLst>
                    <a:ext uri="{9D8B030D-6E8A-4147-A177-3AD203B41FA5}">
                      <a16:colId xmlns:a16="http://schemas.microsoft.com/office/drawing/2014/main" val="1384232815"/>
                    </a:ext>
                  </a:extLst>
                </a:gridCol>
              </a:tblGrid>
              <a:tr h="1518256">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Limits flexibility for demand-based work, </a:t>
                      </a:r>
                      <a:r>
                        <a:rPr lang="en-US" sz="1200" b="0" dirty="0">
                          <a:solidFill>
                            <a:schemeClr val="bg2"/>
                          </a:solidFill>
                        </a:rPr>
                        <a:t>In retail, hospitality, and service sectors, customer footfall varies widely by time of day and season</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Employers need to hire more workers or add shifts to maintain output  which </a:t>
                      </a:r>
                      <a:r>
                        <a:rPr kumimoji="0" lang="en-US" sz="1200" b="1" i="0" u="none" strike="noStrike" kern="1200" cap="none" spc="0" normalizeH="0" baseline="0" noProof="0" dirty="0">
                          <a:ln>
                            <a:noFill/>
                          </a:ln>
                          <a:solidFill>
                            <a:schemeClr val="bg2"/>
                          </a:solidFill>
                          <a:effectLst/>
                          <a:uLnTx/>
                          <a:uFillTx/>
                          <a:latin typeface="+mn-lt"/>
                          <a:ea typeface="+mn-ea"/>
                          <a:cs typeface="+mn-cs"/>
                        </a:rPr>
                        <a:t>raises administrative</a:t>
                      </a:r>
                      <a:r>
                        <a:rPr kumimoji="0" lang="en-US" sz="1200" b="0" i="0" u="none" strike="noStrike" kern="1200" cap="none" spc="0" normalizeH="0" baseline="0" noProof="0" dirty="0">
                          <a:ln>
                            <a:noFill/>
                          </a:ln>
                          <a:solidFill>
                            <a:schemeClr val="bg2"/>
                          </a:solidFill>
                          <a:effectLst/>
                          <a:uLnTx/>
                          <a:uFillTx/>
                          <a:latin typeface="+mn-lt"/>
                          <a:ea typeface="+mn-ea"/>
                          <a:cs typeface="+mn-cs"/>
                        </a:rPr>
                        <a:t> and </a:t>
                      </a:r>
                      <a:r>
                        <a:rPr kumimoji="0" lang="en-US" sz="1200" b="1" i="0" u="none" strike="noStrike" kern="1200" cap="none" spc="0" normalizeH="0" baseline="0" noProof="0" dirty="0">
                          <a:ln>
                            <a:noFill/>
                          </a:ln>
                          <a:solidFill>
                            <a:schemeClr val="bg2"/>
                          </a:solidFill>
                          <a:effectLst/>
                          <a:uLnTx/>
                          <a:uFillTx/>
                          <a:latin typeface="+mn-lt"/>
                          <a:ea typeface="+mn-ea"/>
                          <a:cs typeface="+mn-cs"/>
                        </a:rPr>
                        <a:t>wage costs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GB" sz="1200" b="0" i="0" u="none" strike="noStrike" dirty="0">
                          <a:solidFill>
                            <a:schemeClr val="bg2"/>
                          </a:solidFill>
                          <a:effectLst/>
                          <a:latin typeface="+mj-lt"/>
                        </a:rPr>
                        <a:t>Restricts voluntary overtime and extra income potential</a:t>
                      </a:r>
                    </a:p>
                    <a:p>
                      <a:pPr marL="85725" marR="0" lvl="0" indent="0" algn="l" defTabSz="914400" rtl="0" eaLnBrk="1" fontAlgn="auto" latinLnBrk="0" hangingPunct="1">
                        <a:lnSpc>
                          <a:spcPct val="100000"/>
                        </a:lnSpc>
                        <a:spcBef>
                          <a:spcPts val="0"/>
                        </a:spcBef>
                        <a:spcAft>
                          <a:spcPts val="0"/>
                        </a:spcAft>
                        <a:buClrTx/>
                        <a:buSzTx/>
                        <a:buFont typeface="+mj-lt"/>
                        <a:buNone/>
                        <a:tabLst/>
                        <a:defRPr/>
                      </a:pPr>
                      <a:endParaRPr lang="en-GB" sz="1200" b="0" i="0" u="none" strike="noStrike" dirty="0">
                        <a:solidFill>
                          <a:schemeClr val="bg2"/>
                        </a:solidFill>
                        <a:effectLst/>
                        <a:latin typeface="+mj-lt"/>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9" name="Rectangle 8">
            <a:extLst>
              <a:ext uri="{FF2B5EF4-FFF2-40B4-BE49-F238E27FC236}">
                <a16:creationId xmlns:a16="http://schemas.microsoft.com/office/drawing/2014/main" id="{1A25242E-73C5-124F-5BD4-260ACB198B08}"/>
              </a:ext>
            </a:extLst>
          </p:cNvPr>
          <p:cNvSpPr/>
          <p:nvPr/>
        </p:nvSpPr>
        <p:spPr>
          <a:xfrm>
            <a:off x="885661" y="269480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0" name="TextBox 9">
            <a:extLst>
              <a:ext uri="{FF2B5EF4-FFF2-40B4-BE49-F238E27FC236}">
                <a16:creationId xmlns:a16="http://schemas.microsoft.com/office/drawing/2014/main" id="{EC7D321A-A0AE-19E0-75A8-DF08CD399B3D}"/>
              </a:ext>
            </a:extLst>
          </p:cNvPr>
          <p:cNvSpPr txBox="1"/>
          <p:nvPr/>
        </p:nvSpPr>
        <p:spPr>
          <a:xfrm>
            <a:off x="745938" y="5590053"/>
            <a:ext cx="10632635" cy="646331"/>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The proposed extension of working hours under the Rajasthan Shops and Commercial Establishment Act aligns with central guidelines and aims to boost state productivity. The state further eases business operations by reducing compliance burdens and expanding opportunities.</a:t>
            </a:r>
            <a:r>
              <a:rPr lang="en-IN" sz="1200" b="1" i="1" dirty="0">
                <a:solidFill>
                  <a:schemeClr val="accent1"/>
                </a:solidFill>
              </a:rPr>
              <a:t>.”- Stakeholder Feedback</a:t>
            </a:r>
          </a:p>
        </p:txBody>
      </p:sp>
      <p:sp>
        <p:nvSpPr>
          <p:cNvPr id="12" name="Oval 11">
            <a:extLst>
              <a:ext uri="{FF2B5EF4-FFF2-40B4-BE49-F238E27FC236}">
                <a16:creationId xmlns:a16="http://schemas.microsoft.com/office/drawing/2014/main" id="{24B328F9-7871-4E4A-EA64-6789D9FBDD9D}"/>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1</a:t>
            </a:r>
          </a:p>
        </p:txBody>
      </p:sp>
    </p:spTree>
    <p:extLst>
      <p:ext uri="{BB962C8B-B14F-4D97-AF65-F5344CB8AC3E}">
        <p14:creationId xmlns:p14="http://schemas.microsoft.com/office/powerpoint/2010/main" val="176882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ECB09-F52B-05E8-DC5D-802714E8C43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A7A9F40-050B-E188-30C3-114FAAB1FA6A}"/>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AAF7758-34D4-1C88-8111-6E7C7E9E4B75}"/>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F43470A4-2941-2218-EF5F-922B467F7D4B}"/>
              </a:ext>
            </a:extLst>
          </p:cNvPr>
          <p:cNvGraphicFramePr>
            <a:graphicFrameLocks noGrp="1"/>
          </p:cNvGraphicFramePr>
          <p:nvPr>
            <p:extLst>
              <p:ext uri="{D42A27DB-BD31-4B8C-83A1-F6EECF244321}">
                <p14:modId xmlns:p14="http://schemas.microsoft.com/office/powerpoint/2010/main" val="747542916"/>
              </p:ext>
            </p:extLst>
          </p:nvPr>
        </p:nvGraphicFramePr>
        <p:xfrm>
          <a:off x="3131088" y="4568597"/>
          <a:ext cx="6651267" cy="1222742"/>
        </p:xfrm>
        <a:graphic>
          <a:graphicData uri="http://schemas.openxmlformats.org/drawingml/2006/table">
            <a:tbl>
              <a:tblPr firstRow="1" bandRow="1">
                <a:tableStyleId>{69012ECD-51FC-41F1-AA8D-1B2483CD663E}</a:tableStyleId>
              </a:tblPr>
              <a:tblGrid>
                <a:gridCol w="6651267">
                  <a:extLst>
                    <a:ext uri="{9D8B030D-6E8A-4147-A177-3AD203B41FA5}">
                      <a16:colId xmlns:a16="http://schemas.microsoft.com/office/drawing/2014/main" val="1384232815"/>
                    </a:ext>
                  </a:extLst>
                </a:gridCol>
              </a:tblGrid>
              <a:tr h="1222742">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54D764D0-8813-C4DA-CAC7-DFD0AAAB33F5}"/>
              </a:ext>
            </a:extLst>
          </p:cNvPr>
          <p:cNvSpPr/>
          <p:nvPr/>
        </p:nvSpPr>
        <p:spPr>
          <a:xfrm>
            <a:off x="407194" y="1038077"/>
            <a:ext cx="3308595" cy="4132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200C2057-2E71-817F-F6CE-84AD1412D559}"/>
              </a:ext>
            </a:extLst>
          </p:cNvPr>
          <p:cNvSpPr/>
          <p:nvPr/>
        </p:nvSpPr>
        <p:spPr>
          <a:xfrm>
            <a:off x="5072106" y="4432752"/>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EAEA77CB-3566-C8A0-2382-8FA175676AD7}"/>
              </a:ext>
            </a:extLst>
          </p:cNvPr>
          <p:cNvSpPr>
            <a:spLocks noGrp="1"/>
          </p:cNvSpPr>
          <p:nvPr>
            <p:ph type="title"/>
          </p:nvPr>
        </p:nvSpPr>
        <p:spPr>
          <a:xfrm>
            <a:off x="777011" y="373201"/>
            <a:ext cx="10637977" cy="413285"/>
          </a:xfrm>
        </p:spPr>
        <p:txBody>
          <a:bodyPr vert="horz">
            <a:normAutofit/>
          </a:bodyPr>
          <a:lstStyle/>
          <a:p>
            <a:r>
              <a:rPr lang="en-IN" sz="1800" dirty="0"/>
              <a:t>Extend Quarterly Overtime Hours</a:t>
            </a:r>
            <a:endParaRPr lang="en-US" sz="1800" dirty="0"/>
          </a:p>
        </p:txBody>
      </p:sp>
      <p:sp>
        <p:nvSpPr>
          <p:cNvPr id="29" name="Rectangle 28">
            <a:extLst>
              <a:ext uri="{FF2B5EF4-FFF2-40B4-BE49-F238E27FC236}">
                <a16:creationId xmlns:a16="http://schemas.microsoft.com/office/drawing/2014/main" id="{45EDF088-5BE6-9588-8280-1ADD7037376D}"/>
              </a:ext>
            </a:extLst>
          </p:cNvPr>
          <p:cNvSpPr/>
          <p:nvPr/>
        </p:nvSpPr>
        <p:spPr>
          <a:xfrm>
            <a:off x="407195" y="1611437"/>
            <a:ext cx="3308594" cy="5145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Quarterly Overtime Hours: </a:t>
            </a:r>
            <a:r>
              <a:rPr lang="en-US" sz="1200" b="1" kern="0" dirty="0">
                <a:solidFill>
                  <a:schemeClr val="bg1"/>
                </a:solidFill>
                <a:latin typeface="Arial"/>
                <a:sym typeface="Arial"/>
              </a:rPr>
              <a:t>50</a:t>
            </a:r>
          </a:p>
        </p:txBody>
      </p:sp>
      <p:pic>
        <p:nvPicPr>
          <p:cNvPr id="22" name="Picture 21">
            <a:extLst>
              <a:ext uri="{FF2B5EF4-FFF2-40B4-BE49-F238E27FC236}">
                <a16:creationId xmlns:a16="http://schemas.microsoft.com/office/drawing/2014/main" id="{114BBB9F-144B-5E4D-638B-67BCE1C018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ED3F1384-E0A8-68F3-7445-A5E6D92D9B32}"/>
              </a:ext>
            </a:extLst>
          </p:cNvPr>
          <p:cNvSpPr txBox="1">
            <a:spLocks/>
          </p:cNvSpPr>
          <p:nvPr/>
        </p:nvSpPr>
        <p:spPr>
          <a:xfrm>
            <a:off x="11356594"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26</a:t>
            </a:fld>
            <a:endParaRPr lang="en-US" sz="1050" dirty="0"/>
          </a:p>
        </p:txBody>
      </p:sp>
      <p:sp>
        <p:nvSpPr>
          <p:cNvPr id="16" name="TextBox 15">
            <a:extLst>
              <a:ext uri="{FF2B5EF4-FFF2-40B4-BE49-F238E27FC236}">
                <a16:creationId xmlns:a16="http://schemas.microsoft.com/office/drawing/2014/main" id="{F5878045-B8A0-EE8D-6B6A-FFE8683D3149}"/>
              </a:ext>
            </a:extLst>
          </p:cNvPr>
          <p:cNvSpPr txBox="1"/>
          <p:nvPr/>
        </p:nvSpPr>
        <p:spPr>
          <a:xfrm>
            <a:off x="3229957" y="4840288"/>
            <a:ext cx="6446982" cy="892552"/>
          </a:xfrm>
          <a:prstGeom prst="rect">
            <a:avLst/>
          </a:prstGeom>
          <a:noFill/>
        </p:spPr>
        <p:txBody>
          <a:bodyPr wrap="square" rtlCol="0">
            <a:spAutoFit/>
          </a:bodyPr>
          <a:lstStyle/>
          <a:p>
            <a:pPr algn="ctr"/>
            <a:r>
              <a:rPr lang="en-US" sz="1400" b="1" dirty="0">
                <a:solidFill>
                  <a:schemeClr val="accent2"/>
                </a:solidFill>
              </a:rPr>
              <a:t>Set quarterly overtime limit to 144 hours</a:t>
            </a:r>
          </a:p>
          <a:p>
            <a:pPr algn="ctr"/>
            <a:endParaRPr lang="en-US" sz="1400" b="1" dirty="0">
              <a:solidFill>
                <a:schemeClr val="accent2"/>
              </a:solidFill>
            </a:endParaRPr>
          </a:p>
          <a:p>
            <a:pPr algn="ctr"/>
            <a:r>
              <a:rPr lang="en-US" sz="1200" b="1" dirty="0">
                <a:solidFill>
                  <a:schemeClr val="bg2"/>
                </a:solidFill>
              </a:rPr>
              <a:t>Increases annual overtime earnings by 376 hours</a:t>
            </a:r>
            <a:r>
              <a:rPr lang="en-IN" sz="1200" b="1" dirty="0">
                <a:solidFill>
                  <a:schemeClr val="bg2"/>
                </a:solidFill>
              </a:rPr>
              <a:t> as well as productivity by optimal utilisation of production capacity</a:t>
            </a:r>
            <a:endParaRPr lang="en-US" sz="1200" b="1" dirty="0">
              <a:solidFill>
                <a:schemeClr val="bg2"/>
              </a:solidFill>
            </a:endParaRPr>
          </a:p>
        </p:txBody>
      </p:sp>
      <p:sp>
        <p:nvSpPr>
          <p:cNvPr id="21" name="Rectangle 20">
            <a:extLst>
              <a:ext uri="{FF2B5EF4-FFF2-40B4-BE49-F238E27FC236}">
                <a16:creationId xmlns:a16="http://schemas.microsoft.com/office/drawing/2014/main" id="{5B422E21-886F-8591-9F90-DD4AF0FFA0CA}"/>
              </a:ext>
            </a:extLst>
          </p:cNvPr>
          <p:cNvSpPr/>
          <p:nvPr/>
        </p:nvSpPr>
        <p:spPr>
          <a:xfrm>
            <a:off x="5159074" y="2952469"/>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24" name="Table 23">
            <a:extLst>
              <a:ext uri="{FF2B5EF4-FFF2-40B4-BE49-F238E27FC236}">
                <a16:creationId xmlns:a16="http://schemas.microsoft.com/office/drawing/2014/main" id="{12F95138-9261-E11D-E804-92B5940B1173}"/>
              </a:ext>
            </a:extLst>
          </p:cNvPr>
          <p:cNvGraphicFramePr>
            <a:graphicFrameLocks noGrp="1"/>
          </p:cNvGraphicFramePr>
          <p:nvPr>
            <p:extLst>
              <p:ext uri="{D42A27DB-BD31-4B8C-83A1-F6EECF244321}">
                <p14:modId xmlns:p14="http://schemas.microsoft.com/office/powerpoint/2010/main" val="198308636"/>
              </p:ext>
            </p:extLst>
          </p:nvPr>
        </p:nvGraphicFramePr>
        <p:xfrm>
          <a:off x="342905" y="3314058"/>
          <a:ext cx="11610794" cy="914400"/>
        </p:xfrm>
        <a:graphic>
          <a:graphicData uri="http://schemas.openxmlformats.org/drawingml/2006/table">
            <a:tbl>
              <a:tblPr firstRow="1" bandRow="1">
                <a:tableStyleId>{5C22544A-7EE6-4342-B048-85BDC9FD1C3A}</a:tableStyleId>
              </a:tblPr>
              <a:tblGrid>
                <a:gridCol w="1142180">
                  <a:extLst>
                    <a:ext uri="{9D8B030D-6E8A-4147-A177-3AD203B41FA5}">
                      <a16:colId xmlns:a16="http://schemas.microsoft.com/office/drawing/2014/main" val="434394676"/>
                    </a:ext>
                  </a:extLst>
                </a:gridCol>
                <a:gridCol w="1018923">
                  <a:extLst>
                    <a:ext uri="{9D8B030D-6E8A-4147-A177-3AD203B41FA5}">
                      <a16:colId xmlns:a16="http://schemas.microsoft.com/office/drawing/2014/main" val="1042453669"/>
                    </a:ext>
                  </a:extLst>
                </a:gridCol>
                <a:gridCol w="780628">
                  <a:extLst>
                    <a:ext uri="{9D8B030D-6E8A-4147-A177-3AD203B41FA5}">
                      <a16:colId xmlns:a16="http://schemas.microsoft.com/office/drawing/2014/main" val="145020354"/>
                    </a:ext>
                  </a:extLst>
                </a:gridCol>
                <a:gridCol w="1010706">
                  <a:extLst>
                    <a:ext uri="{9D8B030D-6E8A-4147-A177-3AD203B41FA5}">
                      <a16:colId xmlns:a16="http://schemas.microsoft.com/office/drawing/2014/main" val="1506180570"/>
                    </a:ext>
                  </a:extLst>
                </a:gridCol>
                <a:gridCol w="1232569">
                  <a:extLst>
                    <a:ext uri="{9D8B030D-6E8A-4147-A177-3AD203B41FA5}">
                      <a16:colId xmlns:a16="http://schemas.microsoft.com/office/drawing/2014/main" val="2906445350"/>
                    </a:ext>
                  </a:extLst>
                </a:gridCol>
                <a:gridCol w="780627">
                  <a:extLst>
                    <a:ext uri="{9D8B030D-6E8A-4147-A177-3AD203B41FA5}">
                      <a16:colId xmlns:a16="http://schemas.microsoft.com/office/drawing/2014/main" val="153236829"/>
                    </a:ext>
                  </a:extLst>
                </a:gridCol>
                <a:gridCol w="1006662">
                  <a:extLst>
                    <a:ext uri="{9D8B030D-6E8A-4147-A177-3AD203B41FA5}">
                      <a16:colId xmlns:a16="http://schemas.microsoft.com/office/drawing/2014/main" val="2427900849"/>
                    </a:ext>
                  </a:extLst>
                </a:gridCol>
                <a:gridCol w="1130531">
                  <a:extLst>
                    <a:ext uri="{9D8B030D-6E8A-4147-A177-3AD203B41FA5}">
                      <a16:colId xmlns:a16="http://schemas.microsoft.com/office/drawing/2014/main" val="2313806008"/>
                    </a:ext>
                  </a:extLst>
                </a:gridCol>
                <a:gridCol w="897774">
                  <a:extLst>
                    <a:ext uri="{9D8B030D-6E8A-4147-A177-3AD203B41FA5}">
                      <a16:colId xmlns:a16="http://schemas.microsoft.com/office/drawing/2014/main" val="4098068765"/>
                    </a:ext>
                  </a:extLst>
                </a:gridCol>
                <a:gridCol w="972590">
                  <a:extLst>
                    <a:ext uri="{9D8B030D-6E8A-4147-A177-3AD203B41FA5}">
                      <a16:colId xmlns:a16="http://schemas.microsoft.com/office/drawing/2014/main" val="2751607319"/>
                    </a:ext>
                  </a:extLst>
                </a:gridCol>
                <a:gridCol w="656705">
                  <a:extLst>
                    <a:ext uri="{9D8B030D-6E8A-4147-A177-3AD203B41FA5}">
                      <a16:colId xmlns:a16="http://schemas.microsoft.com/office/drawing/2014/main" val="1948736478"/>
                    </a:ext>
                  </a:extLst>
                </a:gridCol>
                <a:gridCol w="980899">
                  <a:extLst>
                    <a:ext uri="{9D8B030D-6E8A-4147-A177-3AD203B41FA5}">
                      <a16:colId xmlns:a16="http://schemas.microsoft.com/office/drawing/2014/main" val="1540900999"/>
                    </a:ext>
                  </a:extLst>
                </a:gridCol>
              </a:tblGrid>
              <a:tr h="370840">
                <a:tc>
                  <a:txBody>
                    <a:bodyPr/>
                    <a:lstStyle/>
                    <a:p>
                      <a:pPr algn="ctr"/>
                      <a:r>
                        <a:rPr lang="en-IN" sz="1200" dirty="0"/>
                        <a:t>Chhattisgarh</a:t>
                      </a:r>
                    </a:p>
                  </a:txBody>
                  <a:tcPr/>
                </a:tc>
                <a:tc>
                  <a:txBody>
                    <a:bodyPr/>
                    <a:lstStyle/>
                    <a:p>
                      <a:pPr algn="ctr"/>
                      <a:r>
                        <a:rPr lang="en-IN" sz="1200" dirty="0"/>
                        <a:t>Karnataka</a:t>
                      </a:r>
                    </a:p>
                  </a:txBody>
                  <a:tcPr/>
                </a:tc>
                <a:tc>
                  <a:txBody>
                    <a:bodyPr/>
                    <a:lstStyle/>
                    <a:p>
                      <a:pPr algn="ctr"/>
                      <a:r>
                        <a:rPr lang="en-IN" sz="1200" dirty="0"/>
                        <a:t>Punjab</a:t>
                      </a:r>
                    </a:p>
                  </a:txBody>
                  <a:tcPr/>
                </a:tc>
                <a:tc>
                  <a:txBody>
                    <a:bodyPr/>
                    <a:lstStyle/>
                    <a:p>
                      <a:pPr algn="ctr"/>
                      <a:r>
                        <a:rPr lang="en-IN" sz="1200" dirty="0"/>
                        <a:t>Andhra Pradesh</a:t>
                      </a:r>
                    </a:p>
                  </a:txBody>
                  <a:tcPr/>
                </a:tc>
                <a:tc>
                  <a:txBody>
                    <a:bodyPr/>
                    <a:lstStyle/>
                    <a:p>
                      <a:pPr algn="ctr"/>
                      <a:r>
                        <a:rPr lang="en-IN" sz="1200" dirty="0"/>
                        <a:t>Uttarakhand</a:t>
                      </a:r>
                    </a:p>
                  </a:txBody>
                  <a:tcPr/>
                </a:tc>
                <a:tc>
                  <a:txBody>
                    <a:bodyPr/>
                    <a:lstStyle/>
                    <a:p>
                      <a:pPr algn="ctr"/>
                      <a:r>
                        <a:rPr lang="en-US" sz="1200" dirty="0"/>
                        <a:t>Gujarat</a:t>
                      </a:r>
                      <a:endParaRPr lang="en-IN" sz="1200" dirty="0"/>
                    </a:p>
                  </a:txBody>
                  <a:tcPr/>
                </a:tc>
                <a:tc>
                  <a:txBody>
                    <a:bodyPr/>
                    <a:lstStyle/>
                    <a:p>
                      <a:pPr algn="ctr"/>
                      <a:r>
                        <a:rPr lang="en-US" sz="1200" dirty="0"/>
                        <a:t>Uttar Pradesh</a:t>
                      </a:r>
                      <a:endParaRPr lang="en-IN" sz="1200" dirty="0"/>
                    </a:p>
                  </a:txBody>
                  <a:tcPr/>
                </a:tc>
                <a:tc>
                  <a:txBody>
                    <a:bodyPr/>
                    <a:lstStyle/>
                    <a:p>
                      <a:pPr algn="ctr"/>
                      <a:r>
                        <a:rPr lang="en-US" sz="1200" dirty="0"/>
                        <a:t>Maharashtra</a:t>
                      </a:r>
                      <a:endParaRPr lang="en-IN" sz="1200" dirty="0"/>
                    </a:p>
                  </a:txBody>
                  <a:tcPr/>
                </a:tc>
                <a:tc>
                  <a:txBody>
                    <a:bodyPr/>
                    <a:lstStyle/>
                    <a:p>
                      <a:pPr algn="ctr"/>
                      <a:r>
                        <a:rPr lang="en-IN" sz="1200" dirty="0"/>
                        <a:t>Indonesia</a:t>
                      </a:r>
                    </a:p>
                  </a:txBody>
                  <a:tcPr/>
                </a:tc>
                <a:tc>
                  <a:txBody>
                    <a:bodyPr/>
                    <a:lstStyle/>
                    <a:p>
                      <a:pPr algn="ctr"/>
                      <a:r>
                        <a:rPr lang="en-IN" sz="1200" dirty="0"/>
                        <a:t>Singapore</a:t>
                      </a:r>
                    </a:p>
                  </a:txBody>
                  <a:tcPr/>
                </a:tc>
                <a:tc>
                  <a:txBody>
                    <a:bodyPr/>
                    <a:lstStyle/>
                    <a:p>
                      <a:pPr algn="ctr"/>
                      <a:r>
                        <a:rPr lang="en-IN" sz="1200" dirty="0"/>
                        <a:t>Japan</a:t>
                      </a:r>
                    </a:p>
                  </a:txBody>
                  <a:tcPr/>
                </a:tc>
                <a:tc>
                  <a:txBody>
                    <a:bodyPr/>
                    <a:lstStyle/>
                    <a:p>
                      <a:pPr algn="ctr"/>
                      <a:r>
                        <a:rPr lang="en-IN" sz="1200" dirty="0"/>
                        <a:t>Malaysia</a:t>
                      </a:r>
                    </a:p>
                  </a:txBody>
                  <a:tcPr/>
                </a:tc>
                <a:extLst>
                  <a:ext uri="{0D108BD9-81ED-4DB2-BD59-A6C34878D82A}">
                    <a16:rowId xmlns:a16="http://schemas.microsoft.com/office/drawing/2014/main" val="3749494670"/>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125 </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144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144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144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125</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125</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125</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125</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182</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216</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240</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IN" sz="1200" dirty="0"/>
                        <a:t>312</a:t>
                      </a:r>
                    </a:p>
                  </a:txBody>
                  <a:tcPr/>
                </a:tc>
                <a:extLst>
                  <a:ext uri="{0D108BD9-81ED-4DB2-BD59-A6C34878D82A}">
                    <a16:rowId xmlns:a16="http://schemas.microsoft.com/office/drawing/2014/main" val="1189824311"/>
                  </a:ext>
                </a:extLst>
              </a:tr>
            </a:tbl>
          </a:graphicData>
        </a:graphic>
      </p:graphicFrame>
      <p:graphicFrame>
        <p:nvGraphicFramePr>
          <p:cNvPr id="25" name="Table 24">
            <a:extLst>
              <a:ext uri="{FF2B5EF4-FFF2-40B4-BE49-F238E27FC236}">
                <a16:creationId xmlns:a16="http://schemas.microsoft.com/office/drawing/2014/main" id="{727A5797-4134-644C-31C5-C63E39F8B3C9}"/>
              </a:ext>
            </a:extLst>
          </p:cNvPr>
          <p:cNvGraphicFramePr>
            <a:graphicFrameLocks noGrp="1"/>
          </p:cNvGraphicFramePr>
          <p:nvPr>
            <p:extLst>
              <p:ext uri="{D42A27DB-BD31-4B8C-83A1-F6EECF244321}">
                <p14:modId xmlns:p14="http://schemas.microsoft.com/office/powerpoint/2010/main" val="2719802269"/>
              </p:ext>
            </p:extLst>
          </p:nvPr>
        </p:nvGraphicFramePr>
        <p:xfrm>
          <a:off x="4549149" y="1106765"/>
          <a:ext cx="7173245" cy="1652037"/>
        </p:xfrm>
        <a:graphic>
          <a:graphicData uri="http://schemas.openxmlformats.org/drawingml/2006/table">
            <a:tbl>
              <a:tblPr firstRow="1" bandRow="1">
                <a:tableStyleId>{69012ECD-51FC-41F1-AA8D-1B2483CD663E}</a:tableStyleId>
              </a:tblPr>
              <a:tblGrid>
                <a:gridCol w="7173245">
                  <a:extLst>
                    <a:ext uri="{9D8B030D-6E8A-4147-A177-3AD203B41FA5}">
                      <a16:colId xmlns:a16="http://schemas.microsoft.com/office/drawing/2014/main" val="1384232815"/>
                    </a:ext>
                  </a:extLst>
                </a:gridCol>
              </a:tblGrid>
              <a:tr h="1652037">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Current 50-hour cap limits shift extension during peak demand, forcing extra hires or underutilised capacity, increasing unit cost</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Many shop workers welcome overtime for additional income. The cap restricts earning potential, reducing their motivation and financial resilience.</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26" name="Rectangle 25">
            <a:extLst>
              <a:ext uri="{FF2B5EF4-FFF2-40B4-BE49-F238E27FC236}">
                <a16:creationId xmlns:a16="http://schemas.microsoft.com/office/drawing/2014/main" id="{24D9D437-D669-D41E-BC07-C0B321FE48C0}"/>
              </a:ext>
            </a:extLst>
          </p:cNvPr>
          <p:cNvSpPr/>
          <p:nvPr/>
        </p:nvSpPr>
        <p:spPr>
          <a:xfrm>
            <a:off x="7016744" y="103807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27" name="Oval 26">
            <a:extLst>
              <a:ext uri="{FF2B5EF4-FFF2-40B4-BE49-F238E27FC236}">
                <a16:creationId xmlns:a16="http://schemas.microsoft.com/office/drawing/2014/main" id="{5900E5D8-E896-F4D8-979D-81331BBA396B}"/>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2</a:t>
            </a:r>
          </a:p>
        </p:txBody>
      </p:sp>
    </p:spTree>
    <p:extLst>
      <p:ext uri="{BB962C8B-B14F-4D97-AF65-F5344CB8AC3E}">
        <p14:creationId xmlns:p14="http://schemas.microsoft.com/office/powerpoint/2010/main" val="2573320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46853-BBAF-ECEE-B09C-76A8663D88E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18E9848-B75C-16E3-365F-149087323139}"/>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991483D-4E71-595A-DA98-AEB64D83EDB1}"/>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51BD04B1-F498-892C-D0B4-EBEBD1680EBB}"/>
              </a:ext>
            </a:extLst>
          </p:cNvPr>
          <p:cNvGraphicFramePr>
            <a:graphicFrameLocks noGrp="1"/>
          </p:cNvGraphicFramePr>
          <p:nvPr>
            <p:extLst>
              <p:ext uri="{D42A27DB-BD31-4B8C-83A1-F6EECF244321}">
                <p14:modId xmlns:p14="http://schemas.microsoft.com/office/powerpoint/2010/main" val="3810582519"/>
              </p:ext>
            </p:extLst>
          </p:nvPr>
        </p:nvGraphicFramePr>
        <p:xfrm>
          <a:off x="4803848" y="3895498"/>
          <a:ext cx="6168493" cy="2347359"/>
        </p:xfrm>
        <a:graphic>
          <a:graphicData uri="http://schemas.openxmlformats.org/drawingml/2006/table">
            <a:tbl>
              <a:tblPr firstRow="1" bandRow="1">
                <a:tableStyleId>{69012ECD-51FC-41F1-AA8D-1B2483CD663E}</a:tableStyleId>
              </a:tblPr>
              <a:tblGrid>
                <a:gridCol w="6168493">
                  <a:extLst>
                    <a:ext uri="{9D8B030D-6E8A-4147-A177-3AD203B41FA5}">
                      <a16:colId xmlns:a16="http://schemas.microsoft.com/office/drawing/2014/main" val="1384232815"/>
                    </a:ext>
                  </a:extLst>
                </a:gridCol>
              </a:tblGrid>
              <a:tr h="2347359">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E5430B44-2266-C18E-26FB-F66A008E27DA}"/>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69CD1EAB-23B9-1360-2366-48DEA1594DF1}"/>
              </a:ext>
            </a:extLst>
          </p:cNvPr>
          <p:cNvSpPr/>
          <p:nvPr/>
        </p:nvSpPr>
        <p:spPr>
          <a:xfrm>
            <a:off x="6934389" y="3775561"/>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C6AF6189-5446-93B9-F716-AE45F30695A4}"/>
              </a:ext>
            </a:extLst>
          </p:cNvPr>
          <p:cNvSpPr>
            <a:spLocks noGrp="1"/>
          </p:cNvSpPr>
          <p:nvPr>
            <p:ph type="title"/>
          </p:nvPr>
        </p:nvSpPr>
        <p:spPr>
          <a:xfrm>
            <a:off x="777011" y="362965"/>
            <a:ext cx="10637977" cy="413285"/>
          </a:xfrm>
        </p:spPr>
        <p:txBody>
          <a:bodyPr vert="horz">
            <a:normAutofit/>
          </a:bodyPr>
          <a:lstStyle/>
          <a:p>
            <a:r>
              <a:rPr lang="en-IN" sz="1800" dirty="0"/>
              <a:t>Extend Rest Intervals</a:t>
            </a:r>
            <a:endParaRPr lang="en-US" sz="1800" dirty="0"/>
          </a:p>
        </p:txBody>
      </p:sp>
      <p:sp>
        <p:nvSpPr>
          <p:cNvPr id="29" name="Rectangle 28">
            <a:extLst>
              <a:ext uri="{FF2B5EF4-FFF2-40B4-BE49-F238E27FC236}">
                <a16:creationId xmlns:a16="http://schemas.microsoft.com/office/drawing/2014/main" id="{4B1B7152-3089-7457-A565-A40E700105E7}"/>
              </a:ext>
            </a:extLst>
          </p:cNvPr>
          <p:cNvSpPr/>
          <p:nvPr/>
        </p:nvSpPr>
        <p:spPr>
          <a:xfrm>
            <a:off x="407194" y="1611437"/>
            <a:ext cx="3270996" cy="5748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sym typeface="Arial"/>
              </a:rPr>
              <a:t>Rest Interval: </a:t>
            </a:r>
            <a:r>
              <a:rPr lang="en-US" sz="1200" b="1" kern="0" dirty="0">
                <a:solidFill>
                  <a:schemeClr val="bg1"/>
                </a:solidFill>
                <a:sym typeface="Arial"/>
              </a:rPr>
              <a:t>≥30 minutes after ≤5</a:t>
            </a:r>
          </a:p>
          <a:p>
            <a:pPr algn="ctr" defTabSz="1219170">
              <a:lnSpc>
                <a:spcPct val="150000"/>
              </a:lnSpc>
              <a:buClr>
                <a:schemeClr val="bg1"/>
              </a:buClr>
            </a:pPr>
            <a:r>
              <a:rPr lang="en-US" sz="1200" b="1" kern="0" dirty="0">
                <a:solidFill>
                  <a:schemeClr val="bg1"/>
                </a:solidFill>
                <a:sym typeface="Arial"/>
              </a:rPr>
              <a:t>Hours</a:t>
            </a:r>
            <a:endParaRPr lang="en-US" sz="1200" b="1" kern="0" dirty="0">
              <a:solidFill>
                <a:schemeClr val="bg1"/>
              </a:solidFill>
              <a:latin typeface="Arial"/>
              <a:sym typeface="Arial"/>
            </a:endParaRPr>
          </a:p>
        </p:txBody>
      </p:sp>
      <p:pic>
        <p:nvPicPr>
          <p:cNvPr id="22" name="Picture 21">
            <a:extLst>
              <a:ext uri="{FF2B5EF4-FFF2-40B4-BE49-F238E27FC236}">
                <a16:creationId xmlns:a16="http://schemas.microsoft.com/office/drawing/2014/main" id="{B3950886-9EC1-D0D3-0BA8-434B43329C0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B02755F0-4A55-796D-EBFB-F9EAC9BD19DA}"/>
              </a:ext>
            </a:extLst>
          </p:cNvPr>
          <p:cNvSpPr txBox="1">
            <a:spLocks/>
          </p:cNvSpPr>
          <p:nvPr/>
        </p:nvSpPr>
        <p:spPr>
          <a:xfrm>
            <a:off x="11285023" y="6353463"/>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27</a:t>
            </a:fld>
            <a:endParaRPr lang="en-US" sz="1050" dirty="0"/>
          </a:p>
        </p:txBody>
      </p:sp>
      <p:sp>
        <p:nvSpPr>
          <p:cNvPr id="13" name="TextBox 12">
            <a:extLst>
              <a:ext uri="{FF2B5EF4-FFF2-40B4-BE49-F238E27FC236}">
                <a16:creationId xmlns:a16="http://schemas.microsoft.com/office/drawing/2014/main" id="{8C0CFC29-D766-D726-ECE0-9BD9D8090E1E}"/>
              </a:ext>
            </a:extLst>
          </p:cNvPr>
          <p:cNvSpPr txBox="1"/>
          <p:nvPr/>
        </p:nvSpPr>
        <p:spPr>
          <a:xfrm>
            <a:off x="4848216" y="4280655"/>
            <a:ext cx="6124125" cy="1631216"/>
          </a:xfrm>
          <a:prstGeom prst="rect">
            <a:avLst/>
          </a:prstGeom>
          <a:noFill/>
        </p:spPr>
        <p:txBody>
          <a:bodyPr wrap="square" rtlCol="0">
            <a:spAutoFit/>
          </a:bodyPr>
          <a:lstStyle/>
          <a:p>
            <a:pPr algn="ctr"/>
            <a:r>
              <a:rPr lang="en-US" sz="1400" b="1" dirty="0">
                <a:solidFill>
                  <a:schemeClr val="accent2"/>
                </a:solidFill>
              </a:rPr>
              <a:t>Rest interval flexible within shift</a:t>
            </a:r>
          </a:p>
          <a:p>
            <a:pPr algn="ct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Adopt a flexible rest interval policy allowing breaks to be scheduled anytime during the shift, rather than mandating one after 5/6 hours of work</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This will enhance productivity by allowing adequate rest intervals without enforcing a fixed 30-minute break after 5 continuous hours of work</a:t>
            </a:r>
            <a:endParaRPr lang="en-IN" sz="1200" b="1" dirty="0">
              <a:solidFill>
                <a:schemeClr val="accent2"/>
              </a:solidFill>
            </a:endParaRPr>
          </a:p>
          <a:p>
            <a:pPr algn="ctr"/>
            <a:endParaRPr lang="en-US" sz="1400" b="1" dirty="0">
              <a:solidFill>
                <a:schemeClr val="accent2"/>
              </a:solidFill>
            </a:endParaRPr>
          </a:p>
        </p:txBody>
      </p:sp>
      <p:sp>
        <p:nvSpPr>
          <p:cNvPr id="21" name="Rectangle 20">
            <a:extLst>
              <a:ext uri="{FF2B5EF4-FFF2-40B4-BE49-F238E27FC236}">
                <a16:creationId xmlns:a16="http://schemas.microsoft.com/office/drawing/2014/main" id="{86622F37-4EAE-618E-682D-1AEE883CBE6B}"/>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24" name="Table 23">
            <a:extLst>
              <a:ext uri="{FF2B5EF4-FFF2-40B4-BE49-F238E27FC236}">
                <a16:creationId xmlns:a16="http://schemas.microsoft.com/office/drawing/2014/main" id="{31CC2542-7A14-D9E5-E155-5D5C12E99956}"/>
              </a:ext>
            </a:extLst>
          </p:cNvPr>
          <p:cNvGraphicFramePr>
            <a:graphicFrameLocks noGrp="1"/>
          </p:cNvGraphicFramePr>
          <p:nvPr>
            <p:extLst>
              <p:ext uri="{D42A27DB-BD31-4B8C-83A1-F6EECF244321}">
                <p14:modId xmlns:p14="http://schemas.microsoft.com/office/powerpoint/2010/main" val="4217435682"/>
              </p:ext>
            </p:extLst>
          </p:nvPr>
        </p:nvGraphicFramePr>
        <p:xfrm>
          <a:off x="4204607" y="1564274"/>
          <a:ext cx="7080416" cy="1468120"/>
        </p:xfrm>
        <a:graphic>
          <a:graphicData uri="http://schemas.openxmlformats.org/drawingml/2006/table">
            <a:tbl>
              <a:tblPr firstRow="1" bandRow="1">
                <a:tableStyleId>{5C22544A-7EE6-4342-B048-85BDC9FD1C3A}</a:tableStyleId>
              </a:tblPr>
              <a:tblGrid>
                <a:gridCol w="1770104">
                  <a:extLst>
                    <a:ext uri="{9D8B030D-6E8A-4147-A177-3AD203B41FA5}">
                      <a16:colId xmlns:a16="http://schemas.microsoft.com/office/drawing/2014/main" val="434394676"/>
                    </a:ext>
                  </a:extLst>
                </a:gridCol>
                <a:gridCol w="1770104">
                  <a:extLst>
                    <a:ext uri="{9D8B030D-6E8A-4147-A177-3AD203B41FA5}">
                      <a16:colId xmlns:a16="http://schemas.microsoft.com/office/drawing/2014/main" val="2906445350"/>
                    </a:ext>
                  </a:extLst>
                </a:gridCol>
                <a:gridCol w="1770104">
                  <a:extLst>
                    <a:ext uri="{9D8B030D-6E8A-4147-A177-3AD203B41FA5}">
                      <a16:colId xmlns:a16="http://schemas.microsoft.com/office/drawing/2014/main" val="153236829"/>
                    </a:ext>
                  </a:extLst>
                </a:gridCol>
                <a:gridCol w="1770104">
                  <a:extLst>
                    <a:ext uri="{9D8B030D-6E8A-4147-A177-3AD203B41FA5}">
                      <a16:colId xmlns:a16="http://schemas.microsoft.com/office/drawing/2014/main" val="2427900849"/>
                    </a:ext>
                  </a:extLst>
                </a:gridCol>
              </a:tblGrid>
              <a:tr h="370840">
                <a:tc>
                  <a:txBody>
                    <a:bodyPr/>
                    <a:lstStyle/>
                    <a:p>
                      <a:pPr algn="ctr"/>
                      <a:r>
                        <a:rPr lang="en-IN" sz="1200" dirty="0"/>
                        <a:t>Singapore</a:t>
                      </a:r>
                    </a:p>
                  </a:txBody>
                  <a:tcPr/>
                </a:tc>
                <a:tc>
                  <a:txBody>
                    <a:bodyPr/>
                    <a:lstStyle/>
                    <a:p>
                      <a:pPr algn="ctr"/>
                      <a:r>
                        <a:rPr lang="en-IN" sz="1200" dirty="0"/>
                        <a:t>Vietnam</a:t>
                      </a:r>
                    </a:p>
                  </a:txBody>
                  <a:tcPr/>
                </a:tc>
                <a:tc>
                  <a:txBody>
                    <a:bodyPr/>
                    <a:lstStyle/>
                    <a:p>
                      <a:pPr algn="ctr"/>
                      <a:r>
                        <a:rPr lang="en-US" sz="1200" dirty="0"/>
                        <a:t>Japan</a:t>
                      </a:r>
                      <a:endParaRPr lang="en-IN" sz="1200" dirty="0"/>
                    </a:p>
                  </a:txBody>
                  <a:tcPr/>
                </a:tc>
                <a:tc>
                  <a:txBody>
                    <a:bodyPr/>
                    <a:lstStyle/>
                    <a:p>
                      <a:pPr algn="ctr"/>
                      <a:r>
                        <a:rPr lang="en-US" sz="1200" dirty="0"/>
                        <a:t>South Korea</a:t>
                      </a:r>
                      <a:endParaRPr lang="en-IN" sz="1200" dirty="0"/>
                    </a:p>
                  </a:txBody>
                  <a:tcPr/>
                </a:tc>
                <a:extLst>
                  <a:ext uri="{0D108BD9-81ED-4DB2-BD59-A6C34878D82A}">
                    <a16:rowId xmlns:a16="http://schemas.microsoft.com/office/drawing/2014/main" val="3749494670"/>
                  </a:ext>
                </a:extLst>
              </a:tr>
              <a:tr h="370840">
                <a:tc>
                  <a:txBody>
                    <a:bodyPr/>
                    <a:lstStyle/>
                    <a:p>
                      <a:pPr marL="0" indent="0" algn="ctr">
                        <a:buFont typeface="Arial" panose="020B0604020202020204" pitchFamily="34" charset="0"/>
                        <a:buNone/>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extLst>
                  <a:ext uri="{0D108BD9-81ED-4DB2-BD59-A6C34878D82A}">
                    <a16:rowId xmlns:a16="http://schemas.microsoft.com/office/drawing/2014/main" val="1189824311"/>
                  </a:ext>
                </a:extLst>
              </a:tr>
              <a:tr h="370840">
                <a:tc>
                  <a:txBody>
                    <a:bodyPr/>
                    <a:lstStyle/>
                    <a:p>
                      <a:pPr marL="0" indent="0" algn="ctr">
                        <a:buFont typeface="Arial" panose="020B0604020202020204" pitchFamily="34" charset="0"/>
                        <a:buNone/>
                      </a:pPr>
                      <a:r>
                        <a:rPr lang="en-US" sz="1200" dirty="0"/>
                        <a:t>45 minutes mandatory if work exceeds 8 hours</a:t>
                      </a:r>
                      <a:endParaRPr lang="en-IN" sz="1200" dirty="0"/>
                    </a:p>
                  </a:txBody>
                  <a:tcPr/>
                </a:tc>
                <a:tc>
                  <a:txBody>
                    <a:bodyPr/>
                    <a:lstStyle/>
                    <a:p>
                      <a:pPr marL="0" indent="0" algn="ctr">
                        <a:buFont typeface="Arial" panose="020B0604020202020204" pitchFamily="34" charset="0"/>
                        <a:buNone/>
                      </a:pPr>
                      <a:r>
                        <a:rPr lang="en-US" sz="1200" dirty="0"/>
                        <a:t>30 minutes mandatory if work exceeds 8 hours</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60 minutes mandatory if work exceeds 8 hours</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60 minutes mandatory if work exceeds 8 hours</a:t>
                      </a:r>
                      <a:endParaRPr lang="en-IN" sz="1200" dirty="0"/>
                    </a:p>
                  </a:txBody>
                  <a:tcPr/>
                </a:tc>
                <a:extLst>
                  <a:ext uri="{0D108BD9-81ED-4DB2-BD59-A6C34878D82A}">
                    <a16:rowId xmlns:a16="http://schemas.microsoft.com/office/drawing/2014/main" val="542607147"/>
                  </a:ext>
                </a:extLst>
              </a:tr>
            </a:tbl>
          </a:graphicData>
        </a:graphic>
      </p:graphicFrame>
      <p:graphicFrame>
        <p:nvGraphicFramePr>
          <p:cNvPr id="8" name="Table 7">
            <a:extLst>
              <a:ext uri="{FF2B5EF4-FFF2-40B4-BE49-F238E27FC236}">
                <a16:creationId xmlns:a16="http://schemas.microsoft.com/office/drawing/2014/main" id="{98FF0819-6DCB-63A4-CFD5-09699D74E0DA}"/>
              </a:ext>
            </a:extLst>
          </p:cNvPr>
          <p:cNvGraphicFramePr>
            <a:graphicFrameLocks noGrp="1"/>
          </p:cNvGraphicFramePr>
          <p:nvPr>
            <p:extLst>
              <p:ext uri="{D42A27DB-BD31-4B8C-83A1-F6EECF244321}">
                <p14:modId xmlns:p14="http://schemas.microsoft.com/office/powerpoint/2010/main" val="828989003"/>
              </p:ext>
            </p:extLst>
          </p:nvPr>
        </p:nvGraphicFramePr>
        <p:xfrm>
          <a:off x="333602" y="3891608"/>
          <a:ext cx="3737266" cy="2351249"/>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235124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Fixed break timings limit scheduling flexibility and can leave counters understaffed during rush hours especially incase of restaurants, salons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Misaligned with worker preferences as it ignores natural task fatigue or preferred break timing</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Employers must strictly monitor and record rest intervals, adding administrative complexity and potential for compliance issues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9" name="Rectangle 8">
            <a:extLst>
              <a:ext uri="{FF2B5EF4-FFF2-40B4-BE49-F238E27FC236}">
                <a16:creationId xmlns:a16="http://schemas.microsoft.com/office/drawing/2014/main" id="{2E4C69B1-456D-A802-7382-F193BB84DFBB}"/>
              </a:ext>
            </a:extLst>
          </p:cNvPr>
          <p:cNvSpPr/>
          <p:nvPr/>
        </p:nvSpPr>
        <p:spPr>
          <a:xfrm>
            <a:off x="983454" y="375576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0" name="Oval 9">
            <a:extLst>
              <a:ext uri="{FF2B5EF4-FFF2-40B4-BE49-F238E27FC236}">
                <a16:creationId xmlns:a16="http://schemas.microsoft.com/office/drawing/2014/main" id="{2E666800-1144-D205-F5F8-31ACCFF923EB}"/>
              </a:ext>
            </a:extLst>
          </p:cNvPr>
          <p:cNvSpPr/>
          <p:nvPr/>
        </p:nvSpPr>
        <p:spPr>
          <a:xfrm>
            <a:off x="342905" y="369942"/>
            <a:ext cx="414339" cy="40362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b="1" dirty="0">
                <a:solidFill>
                  <a:srgbClr val="FFFFFF"/>
                </a:solidFill>
                <a:latin typeface="Arial"/>
                <a:sym typeface="Arial"/>
              </a:rPr>
              <a:t>3</a:t>
            </a:r>
          </a:p>
        </p:txBody>
      </p:sp>
    </p:spTree>
    <p:extLst>
      <p:ext uri="{BB962C8B-B14F-4D97-AF65-F5344CB8AC3E}">
        <p14:creationId xmlns:p14="http://schemas.microsoft.com/office/powerpoint/2010/main" val="6865299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9A273-398E-8A2C-21D6-41D1D48E6E02}"/>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74A2713-64EF-B1B6-D55E-7071101E672E}"/>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82E52ABB-A2FB-2F07-F63F-83DB9CA14E84}"/>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80C80A06-F6D6-26AF-2AE1-CCCA3D5E87BE}"/>
              </a:ext>
            </a:extLst>
          </p:cNvPr>
          <p:cNvGraphicFramePr>
            <a:graphicFrameLocks noGrp="1"/>
          </p:cNvGraphicFramePr>
          <p:nvPr>
            <p:extLst>
              <p:ext uri="{D42A27DB-BD31-4B8C-83A1-F6EECF244321}">
                <p14:modId xmlns:p14="http://schemas.microsoft.com/office/powerpoint/2010/main" val="2234221541"/>
              </p:ext>
            </p:extLst>
          </p:nvPr>
        </p:nvGraphicFramePr>
        <p:xfrm>
          <a:off x="883886" y="3901705"/>
          <a:ext cx="10494687" cy="1900219"/>
        </p:xfrm>
        <a:graphic>
          <a:graphicData uri="http://schemas.openxmlformats.org/drawingml/2006/table">
            <a:tbl>
              <a:tblPr firstRow="1" bandRow="1">
                <a:tableStyleId>{69012ECD-51FC-41F1-AA8D-1B2483CD663E}</a:tableStyleId>
              </a:tblPr>
              <a:tblGrid>
                <a:gridCol w="10494687">
                  <a:extLst>
                    <a:ext uri="{9D8B030D-6E8A-4147-A177-3AD203B41FA5}">
                      <a16:colId xmlns:a16="http://schemas.microsoft.com/office/drawing/2014/main" val="1384232815"/>
                    </a:ext>
                  </a:extLst>
                </a:gridCol>
              </a:tblGrid>
              <a:tr h="1900219">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42D20403-DF77-5515-DB05-C842AA274D6C}"/>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6509FDD9-9233-3FB8-60D9-2179C747ACE9}"/>
              </a:ext>
            </a:extLst>
          </p:cNvPr>
          <p:cNvSpPr/>
          <p:nvPr/>
        </p:nvSpPr>
        <p:spPr>
          <a:xfrm>
            <a:off x="4586289" y="378006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78CA8891-F23D-7A51-C6C6-BDCCC6462D16}"/>
              </a:ext>
            </a:extLst>
          </p:cNvPr>
          <p:cNvSpPr>
            <a:spLocks noGrp="1"/>
          </p:cNvSpPr>
          <p:nvPr>
            <p:ph type="title"/>
          </p:nvPr>
        </p:nvSpPr>
        <p:spPr>
          <a:xfrm>
            <a:off x="740596" y="414275"/>
            <a:ext cx="10637977" cy="413285"/>
          </a:xfrm>
        </p:spPr>
        <p:txBody>
          <a:bodyPr vert="horz">
            <a:normAutofit/>
          </a:bodyPr>
          <a:lstStyle/>
          <a:p>
            <a:r>
              <a:rPr lang="en-IN" sz="1800" dirty="0"/>
              <a:t>Remove Weekly Hours</a:t>
            </a:r>
            <a:endParaRPr lang="en-US" sz="1800" dirty="0"/>
          </a:p>
        </p:txBody>
      </p:sp>
      <p:sp>
        <p:nvSpPr>
          <p:cNvPr id="29" name="Rectangle 28">
            <a:extLst>
              <a:ext uri="{FF2B5EF4-FFF2-40B4-BE49-F238E27FC236}">
                <a16:creationId xmlns:a16="http://schemas.microsoft.com/office/drawing/2014/main" id="{2862380B-F17F-6A86-B0F5-F45A48A1239B}"/>
              </a:ext>
            </a:extLst>
          </p:cNvPr>
          <p:cNvSpPr/>
          <p:nvPr/>
        </p:nvSpPr>
        <p:spPr>
          <a:xfrm>
            <a:off x="407194" y="1563109"/>
            <a:ext cx="3194988" cy="6276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Weekly Hours: </a:t>
            </a:r>
            <a:r>
              <a:rPr lang="en-US" sz="1200" b="1" kern="0" dirty="0">
                <a:solidFill>
                  <a:schemeClr val="bg1"/>
                </a:solidFill>
                <a:latin typeface="Arial"/>
                <a:sym typeface="Arial"/>
              </a:rPr>
              <a:t>48 Hours</a:t>
            </a:r>
          </a:p>
        </p:txBody>
      </p:sp>
      <p:pic>
        <p:nvPicPr>
          <p:cNvPr id="22" name="Picture 21">
            <a:extLst>
              <a:ext uri="{FF2B5EF4-FFF2-40B4-BE49-F238E27FC236}">
                <a16:creationId xmlns:a16="http://schemas.microsoft.com/office/drawing/2014/main" id="{2BC93C8A-08B7-19D7-F379-F5CD0D65B8D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6773D6DC-382B-03F8-33A3-8DAF4C6C0A55}"/>
              </a:ext>
            </a:extLst>
          </p:cNvPr>
          <p:cNvSpPr txBox="1">
            <a:spLocks/>
          </p:cNvSpPr>
          <p:nvPr/>
        </p:nvSpPr>
        <p:spPr>
          <a:xfrm>
            <a:off x="1129093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28</a:t>
            </a:fld>
            <a:endParaRPr lang="en-US" sz="1050" dirty="0"/>
          </a:p>
        </p:txBody>
      </p:sp>
      <p:sp>
        <p:nvSpPr>
          <p:cNvPr id="9" name="Oval 8">
            <a:extLst>
              <a:ext uri="{FF2B5EF4-FFF2-40B4-BE49-F238E27FC236}">
                <a16:creationId xmlns:a16="http://schemas.microsoft.com/office/drawing/2014/main" id="{7F19413B-CCF5-12C5-B67C-3A6A0753D9E4}"/>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4</a:t>
            </a:r>
          </a:p>
        </p:txBody>
      </p:sp>
      <p:graphicFrame>
        <p:nvGraphicFramePr>
          <p:cNvPr id="15" name="Table 14">
            <a:extLst>
              <a:ext uri="{FF2B5EF4-FFF2-40B4-BE49-F238E27FC236}">
                <a16:creationId xmlns:a16="http://schemas.microsoft.com/office/drawing/2014/main" id="{65AA48BF-CD1A-E846-9654-1FA2D2A6FD77}"/>
              </a:ext>
            </a:extLst>
          </p:cNvPr>
          <p:cNvGraphicFramePr>
            <a:graphicFrameLocks noGrp="1"/>
          </p:cNvGraphicFramePr>
          <p:nvPr>
            <p:extLst>
              <p:ext uri="{D42A27DB-BD31-4B8C-83A1-F6EECF244321}">
                <p14:modId xmlns:p14="http://schemas.microsoft.com/office/powerpoint/2010/main" val="3589403112"/>
              </p:ext>
            </p:extLst>
          </p:nvPr>
        </p:nvGraphicFramePr>
        <p:xfrm>
          <a:off x="6265177" y="1213007"/>
          <a:ext cx="4057627" cy="1889760"/>
        </p:xfrm>
        <a:graphic>
          <a:graphicData uri="http://schemas.openxmlformats.org/drawingml/2006/table">
            <a:tbl>
              <a:tblPr firstRow="1" bandRow="1">
                <a:tableStyleId>{69012ECD-51FC-41F1-AA8D-1B2483CD663E}</a:tableStyleId>
              </a:tblPr>
              <a:tblGrid>
                <a:gridCol w="4057627">
                  <a:extLst>
                    <a:ext uri="{9D8B030D-6E8A-4147-A177-3AD203B41FA5}">
                      <a16:colId xmlns:a16="http://schemas.microsoft.com/office/drawing/2014/main" val="1384232815"/>
                    </a:ext>
                  </a:extLst>
                </a:gridCol>
              </a:tblGrid>
              <a:tr h="95840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48 hours weekly limit restricts flexibility in managing peak workloads, seasonal demand, or shift rotations thus leading to over-hiring</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dirty="0">
                          <a:solidFill>
                            <a:schemeClr val="bg2"/>
                          </a:solidFill>
                        </a:rPr>
                        <a:t>Many workers in this sector are willing to work longer during peak times for overtime pay or incentives. The cap reduces their income opportunities</a:t>
                      </a: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0" indent="0" algn="l" fontAlgn="ctr">
                        <a:buFont typeface="Arial" panose="020B0604020202020204" pitchFamily="34" charset="0"/>
                        <a:buNone/>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BBAE4BA7-9A01-9F2F-8DE6-C10395977A28}"/>
              </a:ext>
            </a:extLst>
          </p:cNvPr>
          <p:cNvSpPr/>
          <p:nvPr/>
        </p:nvSpPr>
        <p:spPr>
          <a:xfrm>
            <a:off x="7295038" y="103807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7" name="TextBox 16">
            <a:extLst>
              <a:ext uri="{FF2B5EF4-FFF2-40B4-BE49-F238E27FC236}">
                <a16:creationId xmlns:a16="http://schemas.microsoft.com/office/drawing/2014/main" id="{BA68CA84-54A7-70CB-060C-8060FF859759}"/>
              </a:ext>
            </a:extLst>
          </p:cNvPr>
          <p:cNvSpPr txBox="1"/>
          <p:nvPr/>
        </p:nvSpPr>
        <p:spPr>
          <a:xfrm>
            <a:off x="1161891" y="4171038"/>
            <a:ext cx="9658510" cy="1231106"/>
          </a:xfrm>
          <a:prstGeom prst="rect">
            <a:avLst/>
          </a:prstGeom>
          <a:noFill/>
        </p:spPr>
        <p:txBody>
          <a:bodyPr wrap="square" rtlCol="0">
            <a:spAutoFit/>
          </a:bodyPr>
          <a:lstStyle/>
          <a:p>
            <a:pPr algn="ctr"/>
            <a:r>
              <a:rPr lang="en-US" sz="1400" b="1" dirty="0">
                <a:solidFill>
                  <a:schemeClr val="accent2"/>
                </a:solidFill>
              </a:rPr>
              <a:t>Remove weekly hours count of 48 hours</a:t>
            </a:r>
          </a:p>
          <a:p>
            <a:pPr marL="171450" indent="-171450">
              <a:buFont typeface="Wingdings" panose="05000000000000000000" pitchFamily="2" charset="2"/>
              <a:buChar char="Ø"/>
            </a:pP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Employers can adjust work hours based on demand. Peak weeks can have longer shifts, lean weeks shorter ones, while staying within quarterly limits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Employers can reduce costs by avoiding extra hires or overtime. Flexible staffing is easier when monitoring is done quarterly</a:t>
            </a:r>
            <a:endParaRPr lang="en-US" sz="1050" b="1" dirty="0">
              <a:solidFill>
                <a:schemeClr val="bg2"/>
              </a:solidFill>
            </a:endParaRPr>
          </a:p>
        </p:txBody>
      </p:sp>
    </p:spTree>
    <p:extLst>
      <p:ext uri="{BB962C8B-B14F-4D97-AF65-F5344CB8AC3E}">
        <p14:creationId xmlns:p14="http://schemas.microsoft.com/office/powerpoint/2010/main" val="1396297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08947-26E3-7DF6-0213-73108604D1A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B2FA2AD-C206-1D63-CADE-B7645CB9B4B9}"/>
              </a:ext>
            </a:extLst>
          </p:cNvPr>
          <p:cNvSpPr txBox="1"/>
          <p:nvPr/>
        </p:nvSpPr>
        <p:spPr>
          <a:xfrm>
            <a:off x="1209962" y="3429000"/>
            <a:ext cx="9522691" cy="830997"/>
          </a:xfrm>
          <a:prstGeom prst="rect">
            <a:avLst/>
          </a:prstGeom>
          <a:solidFill>
            <a:schemeClr val="accent2"/>
          </a:solidFill>
        </p:spPr>
        <p:txBody>
          <a:bodyPr wrap="square" rtlCol="0">
            <a:spAutoFit/>
          </a:bodyPr>
          <a:lstStyle/>
          <a:p>
            <a:r>
              <a:rPr lang="en-IN" sz="2400" b="1" dirty="0"/>
              <a:t>Priority Area: Rajasthan Shops &amp; Commercial Establishment Act, 1958- Women Employment at Night</a:t>
            </a:r>
          </a:p>
        </p:txBody>
      </p:sp>
      <p:pic>
        <p:nvPicPr>
          <p:cNvPr id="4" name="Picture 3">
            <a:extLst>
              <a:ext uri="{FF2B5EF4-FFF2-40B4-BE49-F238E27FC236}">
                <a16:creationId xmlns:a16="http://schemas.microsoft.com/office/drawing/2014/main" id="{B4CAE981-1D92-F00C-FA9B-0C41C5DD1F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7C4D7D77-C378-8B20-4239-DA3A07E4FE4F}"/>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29</a:t>
            </a:fld>
            <a:endParaRPr lang="en-US" sz="1050" dirty="0"/>
          </a:p>
        </p:txBody>
      </p:sp>
    </p:spTree>
    <p:extLst>
      <p:ext uri="{BB962C8B-B14F-4D97-AF65-F5344CB8AC3E}">
        <p14:creationId xmlns:p14="http://schemas.microsoft.com/office/powerpoint/2010/main" val="460069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F2CD9C3-DD4C-DFA2-0443-E834C316E0B7}"/>
              </a:ext>
            </a:extLst>
          </p:cNvPr>
          <p:cNvSpPr txBox="1"/>
          <p:nvPr/>
        </p:nvSpPr>
        <p:spPr>
          <a:xfrm>
            <a:off x="1570182" y="3429000"/>
            <a:ext cx="9199418" cy="461665"/>
          </a:xfrm>
          <a:prstGeom prst="rect">
            <a:avLst/>
          </a:prstGeom>
          <a:solidFill>
            <a:schemeClr val="accent2"/>
          </a:solidFill>
        </p:spPr>
        <p:txBody>
          <a:bodyPr wrap="square" rtlCol="0">
            <a:spAutoFit/>
          </a:bodyPr>
          <a:lstStyle/>
          <a:p>
            <a:r>
              <a:rPr lang="en-IN" sz="2400" b="1" dirty="0"/>
              <a:t>Priority Area: Factories Act, 1948- Working Hours</a:t>
            </a:r>
          </a:p>
        </p:txBody>
      </p:sp>
      <p:pic>
        <p:nvPicPr>
          <p:cNvPr id="5" name="Picture 4">
            <a:extLst>
              <a:ext uri="{FF2B5EF4-FFF2-40B4-BE49-F238E27FC236}">
                <a16:creationId xmlns:a16="http://schemas.microsoft.com/office/drawing/2014/main" id="{D96C48CB-08FC-32E5-F38E-29E6782BC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0437B880-CEA3-7BB9-7B6E-BA1FB2305E33}"/>
              </a:ext>
            </a:extLst>
          </p:cNvPr>
          <p:cNvSpPr txBox="1">
            <a:spLocks/>
          </p:cNvSpPr>
          <p:nvPr/>
        </p:nvSpPr>
        <p:spPr>
          <a:xfrm>
            <a:off x="11314377" y="6217029"/>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a:t>
            </a:fld>
            <a:endParaRPr lang="en-US" sz="1050" dirty="0"/>
          </a:p>
        </p:txBody>
      </p:sp>
    </p:spTree>
    <p:extLst>
      <p:ext uri="{BB962C8B-B14F-4D97-AF65-F5344CB8AC3E}">
        <p14:creationId xmlns:p14="http://schemas.microsoft.com/office/powerpoint/2010/main" val="252218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B4998-69A9-4C83-A943-75B40734936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38601C5-8295-0B3B-500C-E037F5F267A6}"/>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874A2713-64EF-B1B6-D55E-7071101E672E}"/>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BF03B48E-03B0-29BE-D779-F93762FA3920}"/>
              </a:ext>
            </a:extLst>
          </p:cNvPr>
          <p:cNvGraphicFramePr>
            <a:graphicFrameLocks noGrp="1"/>
          </p:cNvGraphicFramePr>
          <p:nvPr>
            <p:extLst>
              <p:ext uri="{D42A27DB-BD31-4B8C-83A1-F6EECF244321}">
                <p14:modId xmlns:p14="http://schemas.microsoft.com/office/powerpoint/2010/main" val="2194165274"/>
              </p:ext>
            </p:extLst>
          </p:nvPr>
        </p:nvGraphicFramePr>
        <p:xfrm>
          <a:off x="883886" y="3901705"/>
          <a:ext cx="10494687" cy="2018803"/>
        </p:xfrm>
        <a:graphic>
          <a:graphicData uri="http://schemas.openxmlformats.org/drawingml/2006/table">
            <a:tbl>
              <a:tblPr firstRow="1" bandRow="1">
                <a:tableStyleId>{69012ECD-51FC-41F1-AA8D-1B2483CD663E}</a:tableStyleId>
              </a:tblPr>
              <a:tblGrid>
                <a:gridCol w="10494687">
                  <a:extLst>
                    <a:ext uri="{9D8B030D-6E8A-4147-A177-3AD203B41FA5}">
                      <a16:colId xmlns:a16="http://schemas.microsoft.com/office/drawing/2014/main" val="1384232815"/>
                    </a:ext>
                  </a:extLst>
                </a:gridCol>
              </a:tblGrid>
              <a:tr h="2018803">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CAF5AB52-210F-8191-87A7-938B71407864}"/>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51A43B6E-DDE8-D846-1542-85811A745DFB}"/>
              </a:ext>
            </a:extLst>
          </p:cNvPr>
          <p:cNvSpPr/>
          <p:nvPr/>
        </p:nvSpPr>
        <p:spPr>
          <a:xfrm>
            <a:off x="4586289" y="378006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FC0713B1-F54A-A588-37D4-79B5AF62F022}"/>
              </a:ext>
            </a:extLst>
          </p:cNvPr>
          <p:cNvSpPr>
            <a:spLocks noGrp="1"/>
          </p:cNvSpPr>
          <p:nvPr>
            <p:ph type="title"/>
          </p:nvPr>
        </p:nvSpPr>
        <p:spPr>
          <a:xfrm>
            <a:off x="740596" y="414275"/>
            <a:ext cx="10637977" cy="413285"/>
          </a:xfrm>
        </p:spPr>
        <p:txBody>
          <a:bodyPr vert="horz">
            <a:normAutofit fontScale="90000"/>
          </a:bodyPr>
          <a:lstStyle/>
          <a:p>
            <a:r>
              <a:rPr lang="en-IN" sz="1800" dirty="0"/>
              <a:t>Ensure Adequate Implementation of Existing Guidelines to Prevent Sexual Harassment at Workplace </a:t>
            </a:r>
            <a:endParaRPr lang="en-US" sz="1800" dirty="0"/>
          </a:p>
        </p:txBody>
      </p:sp>
      <p:sp>
        <p:nvSpPr>
          <p:cNvPr id="29" name="Rectangle 28">
            <a:extLst>
              <a:ext uri="{FF2B5EF4-FFF2-40B4-BE49-F238E27FC236}">
                <a16:creationId xmlns:a16="http://schemas.microsoft.com/office/drawing/2014/main" id="{36113927-0CC2-9C50-2978-A54FE6BD7F72}"/>
              </a:ext>
            </a:extLst>
          </p:cNvPr>
          <p:cNvSpPr/>
          <p:nvPr/>
        </p:nvSpPr>
        <p:spPr>
          <a:xfrm>
            <a:off x="407194" y="1563109"/>
            <a:ext cx="3194988" cy="179030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As per Notification dated 08-07-25, the employer shall ensure that </a:t>
            </a:r>
            <a:r>
              <a:rPr lang="en-US" sz="1200" b="1" kern="0" dirty="0">
                <a:solidFill>
                  <a:schemeClr val="bg1"/>
                </a:solidFill>
                <a:latin typeface="Arial"/>
                <a:sym typeface="Arial"/>
              </a:rPr>
              <a:t>arrangements are made to prevent any possible act or incident of sexual harassment at the workplace</a:t>
            </a:r>
          </a:p>
        </p:txBody>
      </p:sp>
      <p:pic>
        <p:nvPicPr>
          <p:cNvPr id="22" name="Picture 21">
            <a:extLst>
              <a:ext uri="{FF2B5EF4-FFF2-40B4-BE49-F238E27FC236}">
                <a16:creationId xmlns:a16="http://schemas.microsoft.com/office/drawing/2014/main" id="{9F7E6DC9-D39C-263C-E48B-3E380C3BD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71BB878A-B161-BA21-02CC-A0EB3E8A175C}"/>
              </a:ext>
            </a:extLst>
          </p:cNvPr>
          <p:cNvSpPr txBox="1">
            <a:spLocks/>
          </p:cNvSpPr>
          <p:nvPr/>
        </p:nvSpPr>
        <p:spPr>
          <a:xfrm>
            <a:off x="1129093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30</a:t>
            </a:fld>
            <a:endParaRPr lang="en-US" sz="1050" dirty="0"/>
          </a:p>
        </p:txBody>
      </p:sp>
      <p:sp>
        <p:nvSpPr>
          <p:cNvPr id="9" name="Oval 8">
            <a:extLst>
              <a:ext uri="{FF2B5EF4-FFF2-40B4-BE49-F238E27FC236}">
                <a16:creationId xmlns:a16="http://schemas.microsoft.com/office/drawing/2014/main" id="{E8142A2E-E7D8-AC00-85F2-316B1BBEAA08}"/>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1</a:t>
            </a:r>
          </a:p>
        </p:txBody>
      </p:sp>
      <p:graphicFrame>
        <p:nvGraphicFramePr>
          <p:cNvPr id="15" name="Table 14">
            <a:extLst>
              <a:ext uri="{FF2B5EF4-FFF2-40B4-BE49-F238E27FC236}">
                <a16:creationId xmlns:a16="http://schemas.microsoft.com/office/drawing/2014/main" id="{A58FB648-4804-3876-E265-3ACB53E571AB}"/>
              </a:ext>
            </a:extLst>
          </p:cNvPr>
          <p:cNvGraphicFramePr>
            <a:graphicFrameLocks noGrp="1"/>
          </p:cNvGraphicFramePr>
          <p:nvPr>
            <p:extLst>
              <p:ext uri="{D42A27DB-BD31-4B8C-83A1-F6EECF244321}">
                <p14:modId xmlns:p14="http://schemas.microsoft.com/office/powerpoint/2010/main" val="756468924"/>
              </p:ext>
            </p:extLst>
          </p:nvPr>
        </p:nvGraphicFramePr>
        <p:xfrm>
          <a:off x="6265177" y="1213007"/>
          <a:ext cx="4057627" cy="2255520"/>
        </p:xfrm>
        <a:graphic>
          <a:graphicData uri="http://schemas.openxmlformats.org/drawingml/2006/table">
            <a:tbl>
              <a:tblPr firstRow="1" bandRow="1">
                <a:tableStyleId>{69012ECD-51FC-41F1-AA8D-1B2483CD663E}</a:tableStyleId>
              </a:tblPr>
              <a:tblGrid>
                <a:gridCol w="4057627">
                  <a:extLst>
                    <a:ext uri="{9D8B030D-6E8A-4147-A177-3AD203B41FA5}">
                      <a16:colId xmlns:a16="http://schemas.microsoft.com/office/drawing/2014/main" val="1384232815"/>
                    </a:ext>
                  </a:extLst>
                </a:gridCol>
              </a:tblGrid>
              <a:tr h="95840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 phrase “arrangements are made” is broad, vague and lacks clarity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dirty="0">
                          <a:solidFill>
                            <a:schemeClr val="bg2"/>
                          </a:solidFill>
                        </a:rPr>
                        <a:t>Sexual Harassment of Women at Workplace (Prevention, Prohibition and Redressal) Act, 2013 and the Vishakha Guidelines already exist to address sexual harassment of women in the workplace</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dirty="0">
                        <a:solidFill>
                          <a:schemeClr val="bg2"/>
                        </a:solidFill>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dirty="0">
                          <a:solidFill>
                            <a:schemeClr val="bg2"/>
                          </a:solidFill>
                        </a:rPr>
                        <a:t>Discourages night-shift employment of women</a:t>
                      </a:r>
                    </a:p>
                    <a:p>
                      <a:pPr marL="0" indent="0" algn="l" fontAlgn="ctr">
                        <a:buFont typeface="Arial" panose="020B0604020202020204" pitchFamily="34" charset="0"/>
                        <a:buNone/>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1EB1966A-2558-7571-59EA-30E991BAC4D4}"/>
              </a:ext>
            </a:extLst>
          </p:cNvPr>
          <p:cNvSpPr/>
          <p:nvPr/>
        </p:nvSpPr>
        <p:spPr>
          <a:xfrm>
            <a:off x="7295038" y="103807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7" name="TextBox 16">
            <a:extLst>
              <a:ext uri="{FF2B5EF4-FFF2-40B4-BE49-F238E27FC236}">
                <a16:creationId xmlns:a16="http://schemas.microsoft.com/office/drawing/2014/main" id="{3BFB0BC3-66B6-03A7-1D6D-27ED84C273CD}"/>
              </a:ext>
            </a:extLst>
          </p:cNvPr>
          <p:cNvSpPr txBox="1"/>
          <p:nvPr/>
        </p:nvSpPr>
        <p:spPr>
          <a:xfrm>
            <a:off x="1161891" y="4171038"/>
            <a:ext cx="9658510" cy="1977464"/>
          </a:xfrm>
          <a:prstGeom prst="rect">
            <a:avLst/>
          </a:prstGeom>
          <a:noFill/>
        </p:spPr>
        <p:txBody>
          <a:bodyPr wrap="square" rtlCol="0">
            <a:spAutoFit/>
          </a:bodyPr>
          <a:lstStyle/>
          <a:p>
            <a:pPr algn="ctr"/>
            <a:r>
              <a:rPr lang="en-US" sz="1400" b="1" dirty="0">
                <a:solidFill>
                  <a:schemeClr val="accent2"/>
                </a:solidFill>
              </a:rPr>
              <a:t>Remove ambiguity and ensure adequate implementation of existing guidelines to prevent sexual harassment at workplace</a:t>
            </a:r>
          </a:p>
          <a:p>
            <a:pPr marL="171450" indent="-171450">
              <a:buFont typeface="Wingdings" panose="05000000000000000000" pitchFamily="2" charset="2"/>
              <a:buChar char="Ø"/>
            </a:pP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Since there are existing guidelines for preventing sexual harassment at workplace, focus should be directed towards ensuring their effective implementation rather than designing new conditions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Employers should have some flexibility in conditions as overly rigid or ambiguous conditions often discourages them from employing women in night shifts due to concerns over safety and administrative complexities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endParaRPr lang="en-US" sz="1050" b="1" dirty="0">
              <a:solidFill>
                <a:schemeClr val="bg2"/>
              </a:solidFill>
            </a:endParaRPr>
          </a:p>
        </p:txBody>
      </p:sp>
    </p:spTree>
    <p:extLst>
      <p:ext uri="{BB962C8B-B14F-4D97-AF65-F5344CB8AC3E}">
        <p14:creationId xmlns:p14="http://schemas.microsoft.com/office/powerpoint/2010/main" val="22125021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D5010-1561-E3A7-388D-B12800E4482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2374DEF-198D-254D-4174-7DB727D1AA0E}"/>
              </a:ext>
            </a:extLst>
          </p:cNvPr>
          <p:cNvSpPr txBox="1"/>
          <p:nvPr/>
        </p:nvSpPr>
        <p:spPr>
          <a:xfrm>
            <a:off x="1209962" y="3429000"/>
            <a:ext cx="9522691" cy="830997"/>
          </a:xfrm>
          <a:prstGeom prst="rect">
            <a:avLst/>
          </a:prstGeom>
          <a:solidFill>
            <a:schemeClr val="accent2"/>
          </a:solidFill>
        </p:spPr>
        <p:txBody>
          <a:bodyPr wrap="square" rtlCol="0">
            <a:spAutoFit/>
          </a:bodyPr>
          <a:lstStyle/>
          <a:p>
            <a:r>
              <a:rPr lang="en-IN" sz="2400" b="1" dirty="0"/>
              <a:t>Priority Area: Rajasthan Shops &amp; Commercial Establishment Act, 1958-Threshold for Compliance</a:t>
            </a:r>
          </a:p>
        </p:txBody>
      </p:sp>
      <p:pic>
        <p:nvPicPr>
          <p:cNvPr id="4" name="Picture 3">
            <a:extLst>
              <a:ext uri="{FF2B5EF4-FFF2-40B4-BE49-F238E27FC236}">
                <a16:creationId xmlns:a16="http://schemas.microsoft.com/office/drawing/2014/main" id="{B75B6E86-747A-D9CD-15BE-CC25582AE6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304D63B0-021D-3CC3-C38F-5E3EC1B13E1D}"/>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31</a:t>
            </a:fld>
            <a:endParaRPr lang="en-US" sz="1050" dirty="0"/>
          </a:p>
        </p:txBody>
      </p:sp>
    </p:spTree>
    <p:extLst>
      <p:ext uri="{BB962C8B-B14F-4D97-AF65-F5344CB8AC3E}">
        <p14:creationId xmlns:p14="http://schemas.microsoft.com/office/powerpoint/2010/main" val="10234649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6DBBD-B888-C035-35FA-DAF58305164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A7322DC-3E29-2379-38F7-16254A7ABC89}"/>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874A2713-64EF-B1B6-D55E-7071101E672E}"/>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45E1ABB1-6AEB-83E6-4DE9-BCDC74C7B14A}"/>
              </a:ext>
            </a:extLst>
          </p:cNvPr>
          <p:cNvGraphicFramePr>
            <a:graphicFrameLocks noGrp="1"/>
          </p:cNvGraphicFramePr>
          <p:nvPr>
            <p:extLst>
              <p:ext uri="{D42A27DB-BD31-4B8C-83A1-F6EECF244321}">
                <p14:modId xmlns:p14="http://schemas.microsoft.com/office/powerpoint/2010/main" val="3084343802"/>
              </p:ext>
            </p:extLst>
          </p:nvPr>
        </p:nvGraphicFramePr>
        <p:xfrm>
          <a:off x="4345191" y="3587261"/>
          <a:ext cx="6945746" cy="1623849"/>
        </p:xfrm>
        <a:graphic>
          <a:graphicData uri="http://schemas.openxmlformats.org/drawingml/2006/table">
            <a:tbl>
              <a:tblPr firstRow="1" bandRow="1">
                <a:tableStyleId>{69012ECD-51FC-41F1-AA8D-1B2483CD663E}</a:tableStyleId>
              </a:tblPr>
              <a:tblGrid>
                <a:gridCol w="6945746">
                  <a:extLst>
                    <a:ext uri="{9D8B030D-6E8A-4147-A177-3AD203B41FA5}">
                      <a16:colId xmlns:a16="http://schemas.microsoft.com/office/drawing/2014/main" val="1384232815"/>
                    </a:ext>
                  </a:extLst>
                </a:gridCol>
              </a:tblGrid>
              <a:tr h="1623849">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09D15F7F-45C8-6C3B-BCFA-20BF01BBD511}"/>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B6EE81FE-2DA7-2CD2-29E6-87AB383ABF0E}"/>
              </a:ext>
            </a:extLst>
          </p:cNvPr>
          <p:cNvSpPr/>
          <p:nvPr/>
        </p:nvSpPr>
        <p:spPr>
          <a:xfrm>
            <a:off x="7014074" y="3187327"/>
            <a:ext cx="2078684"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1092F91B-F6F1-9249-DEB4-52070D827CF9}"/>
              </a:ext>
            </a:extLst>
          </p:cNvPr>
          <p:cNvSpPr>
            <a:spLocks noGrp="1"/>
          </p:cNvSpPr>
          <p:nvPr>
            <p:ph type="title"/>
          </p:nvPr>
        </p:nvSpPr>
        <p:spPr>
          <a:xfrm>
            <a:off x="740596" y="414275"/>
            <a:ext cx="10637977" cy="413285"/>
          </a:xfrm>
        </p:spPr>
        <p:txBody>
          <a:bodyPr vert="horz">
            <a:normAutofit/>
          </a:bodyPr>
          <a:lstStyle/>
          <a:p>
            <a:r>
              <a:rPr lang="en-IN" sz="1800" dirty="0"/>
              <a:t>Increase Threshold for Compliance</a:t>
            </a:r>
            <a:endParaRPr lang="en-US" sz="1800" dirty="0"/>
          </a:p>
        </p:txBody>
      </p:sp>
      <p:sp>
        <p:nvSpPr>
          <p:cNvPr id="29" name="Rectangle 28">
            <a:extLst>
              <a:ext uri="{FF2B5EF4-FFF2-40B4-BE49-F238E27FC236}">
                <a16:creationId xmlns:a16="http://schemas.microsoft.com/office/drawing/2014/main" id="{9C091DC7-B27B-473C-7EC6-B70940D4D805}"/>
              </a:ext>
            </a:extLst>
          </p:cNvPr>
          <p:cNvSpPr/>
          <p:nvPr/>
        </p:nvSpPr>
        <p:spPr>
          <a:xfrm>
            <a:off x="407194" y="1563109"/>
            <a:ext cx="3194988" cy="7736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dirty="0"/>
              <a:t>Applies to </a:t>
            </a:r>
            <a:r>
              <a:rPr lang="en-US" sz="1200" b="1" dirty="0"/>
              <a:t>all commercial establishments with ≥0 worker</a:t>
            </a:r>
          </a:p>
        </p:txBody>
      </p:sp>
      <p:pic>
        <p:nvPicPr>
          <p:cNvPr id="22" name="Picture 21">
            <a:extLst>
              <a:ext uri="{FF2B5EF4-FFF2-40B4-BE49-F238E27FC236}">
                <a16:creationId xmlns:a16="http://schemas.microsoft.com/office/drawing/2014/main" id="{FB811608-9495-60A1-D0A1-4AAE2609251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A8583367-3D78-8291-6868-743379F6D63D}"/>
              </a:ext>
            </a:extLst>
          </p:cNvPr>
          <p:cNvSpPr txBox="1">
            <a:spLocks/>
          </p:cNvSpPr>
          <p:nvPr/>
        </p:nvSpPr>
        <p:spPr>
          <a:xfrm>
            <a:off x="1129093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32</a:t>
            </a:fld>
            <a:endParaRPr lang="en-US" sz="1050" dirty="0"/>
          </a:p>
        </p:txBody>
      </p:sp>
      <p:sp>
        <p:nvSpPr>
          <p:cNvPr id="9" name="Oval 8">
            <a:extLst>
              <a:ext uri="{FF2B5EF4-FFF2-40B4-BE49-F238E27FC236}">
                <a16:creationId xmlns:a16="http://schemas.microsoft.com/office/drawing/2014/main" id="{CA79C988-3200-6AE0-9808-E668B2D999AF}"/>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1</a:t>
            </a:r>
          </a:p>
        </p:txBody>
      </p:sp>
      <p:graphicFrame>
        <p:nvGraphicFramePr>
          <p:cNvPr id="15" name="Table 14">
            <a:extLst>
              <a:ext uri="{FF2B5EF4-FFF2-40B4-BE49-F238E27FC236}">
                <a16:creationId xmlns:a16="http://schemas.microsoft.com/office/drawing/2014/main" id="{F0B9701C-BF28-C688-1433-3F3D5A62CED4}"/>
              </a:ext>
            </a:extLst>
          </p:cNvPr>
          <p:cNvGraphicFramePr>
            <a:graphicFrameLocks noGrp="1"/>
          </p:cNvGraphicFramePr>
          <p:nvPr>
            <p:extLst>
              <p:ext uri="{D42A27DB-BD31-4B8C-83A1-F6EECF244321}">
                <p14:modId xmlns:p14="http://schemas.microsoft.com/office/powerpoint/2010/main" val="2678758536"/>
              </p:ext>
            </p:extLst>
          </p:nvPr>
        </p:nvGraphicFramePr>
        <p:xfrm>
          <a:off x="245893" y="3256693"/>
          <a:ext cx="3517589" cy="1524384"/>
        </p:xfrm>
        <a:graphic>
          <a:graphicData uri="http://schemas.openxmlformats.org/drawingml/2006/table">
            <a:tbl>
              <a:tblPr firstRow="1" bandRow="1">
                <a:tableStyleId>{69012ECD-51FC-41F1-AA8D-1B2483CD663E}</a:tableStyleId>
              </a:tblPr>
              <a:tblGrid>
                <a:gridCol w="3517589">
                  <a:extLst>
                    <a:ext uri="{9D8B030D-6E8A-4147-A177-3AD203B41FA5}">
                      <a16:colId xmlns:a16="http://schemas.microsoft.com/office/drawing/2014/main" val="1384232815"/>
                    </a:ext>
                  </a:extLst>
                </a:gridCol>
              </a:tblGrid>
              <a:tr h="1524384">
                <a:tc>
                  <a:txBody>
                    <a:bodyPr/>
                    <a:lstStyle/>
                    <a:p>
                      <a:pPr marL="85725" marR="0" lvl="0" indent="0" algn="ctr" defTabSz="914400" rtl="0" eaLnBrk="1" fontAlgn="auto" latinLnBrk="0" hangingPunct="1">
                        <a:lnSpc>
                          <a:spcPct val="100000"/>
                        </a:lnSpc>
                        <a:spcBef>
                          <a:spcPts val="0"/>
                        </a:spcBef>
                        <a:spcAft>
                          <a:spcPts val="0"/>
                        </a:spcAft>
                        <a:buClrTx/>
                        <a:buSzTx/>
                        <a:buFont typeface="+mj-lt"/>
                        <a:buNone/>
                        <a:tabLst/>
                        <a:defRPr/>
                      </a:pPr>
                      <a:r>
                        <a:rPr lang="en-US" sz="1200" b="0" dirty="0">
                          <a:solidFill>
                            <a:schemeClr val="bg2"/>
                          </a:solidFill>
                        </a:rPr>
                        <a:t>Despite the 5-year exemption, the absence of a threshold for compliance means that MSMEs in Rajasthan will face the full regulatory burden thereafter, significantly adding to their cost of operations disproportionately</a:t>
                      </a:r>
                      <a:endParaRPr lang="en-US" sz="1200" b="0" i="0" u="none" strike="noStrike" dirty="0">
                        <a:solidFill>
                          <a:schemeClr val="bg2"/>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FE7FD0BE-F167-B69A-0727-12EEE3904729}"/>
              </a:ext>
            </a:extLst>
          </p:cNvPr>
          <p:cNvSpPr/>
          <p:nvPr/>
        </p:nvSpPr>
        <p:spPr>
          <a:xfrm>
            <a:off x="830482" y="2714702"/>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7" name="TextBox 16">
            <a:extLst>
              <a:ext uri="{FF2B5EF4-FFF2-40B4-BE49-F238E27FC236}">
                <a16:creationId xmlns:a16="http://schemas.microsoft.com/office/drawing/2014/main" id="{C0BCA594-2E78-0D47-8BED-5986AB855AA4}"/>
              </a:ext>
            </a:extLst>
          </p:cNvPr>
          <p:cNvSpPr txBox="1"/>
          <p:nvPr/>
        </p:nvSpPr>
        <p:spPr>
          <a:xfrm>
            <a:off x="4857248" y="3707551"/>
            <a:ext cx="6392336" cy="1231106"/>
          </a:xfrm>
          <a:prstGeom prst="rect">
            <a:avLst/>
          </a:prstGeom>
          <a:noFill/>
        </p:spPr>
        <p:txBody>
          <a:bodyPr wrap="square" rtlCol="0">
            <a:spAutoFit/>
          </a:bodyPr>
          <a:lstStyle/>
          <a:p>
            <a:pPr algn="ctr"/>
            <a:r>
              <a:rPr lang="en-US" sz="1400" b="1" dirty="0">
                <a:solidFill>
                  <a:schemeClr val="accent2"/>
                </a:solidFill>
              </a:rPr>
              <a:t>Increase threshold to 20 workers </a:t>
            </a:r>
          </a:p>
          <a:p>
            <a:pPr marL="171450" indent="-171450">
              <a:buFont typeface="Wingdings" panose="05000000000000000000" pitchFamily="2" charset="2"/>
              <a:buChar char="Ø"/>
            </a:pP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Increasing threshold limit will promote ease of doing business for MSMEs, by reducing time and cost involved in complying with regulations </a:t>
            </a:r>
          </a:p>
          <a:p>
            <a:pPr marL="171450" indent="-171450">
              <a:buFont typeface="Wingdings" panose="05000000000000000000" pitchFamily="2" charset="2"/>
              <a:buChar char="Ø"/>
            </a:pPr>
            <a:endParaRPr lang="en-US" sz="1200" b="1" dirty="0">
              <a:solidFill>
                <a:schemeClr val="bg2"/>
              </a:solidFill>
            </a:endParaRPr>
          </a:p>
          <a:p>
            <a:endParaRPr lang="en-US" sz="1200" b="1" dirty="0">
              <a:solidFill>
                <a:schemeClr val="bg2"/>
              </a:solidFill>
            </a:endParaRPr>
          </a:p>
        </p:txBody>
      </p:sp>
      <p:sp>
        <p:nvSpPr>
          <p:cNvPr id="2" name="Rectangle 1">
            <a:extLst>
              <a:ext uri="{FF2B5EF4-FFF2-40B4-BE49-F238E27FC236}">
                <a16:creationId xmlns:a16="http://schemas.microsoft.com/office/drawing/2014/main" id="{729FA91D-4D49-BD9C-3402-5D12875B2BBA}"/>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4" name="Table 3">
            <a:extLst>
              <a:ext uri="{FF2B5EF4-FFF2-40B4-BE49-F238E27FC236}">
                <a16:creationId xmlns:a16="http://schemas.microsoft.com/office/drawing/2014/main" id="{28AB4DF4-9518-900B-6472-5AEC8B63BCCD}"/>
              </a:ext>
            </a:extLst>
          </p:cNvPr>
          <p:cNvGraphicFramePr>
            <a:graphicFrameLocks noGrp="1"/>
          </p:cNvGraphicFramePr>
          <p:nvPr>
            <p:extLst>
              <p:ext uri="{D42A27DB-BD31-4B8C-83A1-F6EECF244321}">
                <p14:modId xmlns:p14="http://schemas.microsoft.com/office/powerpoint/2010/main" val="3590729338"/>
              </p:ext>
            </p:extLst>
          </p:nvPr>
        </p:nvGraphicFramePr>
        <p:xfrm>
          <a:off x="3763482" y="1564273"/>
          <a:ext cx="8104672" cy="1469155"/>
        </p:xfrm>
        <a:graphic>
          <a:graphicData uri="http://schemas.openxmlformats.org/drawingml/2006/table">
            <a:tbl>
              <a:tblPr firstRow="1" bandRow="1">
                <a:tableStyleId>{5C22544A-7EE6-4342-B048-85BDC9FD1C3A}</a:tableStyleId>
              </a:tblPr>
              <a:tblGrid>
                <a:gridCol w="771573">
                  <a:extLst>
                    <a:ext uri="{9D8B030D-6E8A-4147-A177-3AD203B41FA5}">
                      <a16:colId xmlns:a16="http://schemas.microsoft.com/office/drawing/2014/main" val="434394676"/>
                    </a:ext>
                  </a:extLst>
                </a:gridCol>
                <a:gridCol w="1034472">
                  <a:extLst>
                    <a:ext uri="{9D8B030D-6E8A-4147-A177-3AD203B41FA5}">
                      <a16:colId xmlns:a16="http://schemas.microsoft.com/office/drawing/2014/main" val="2906445350"/>
                    </a:ext>
                  </a:extLst>
                </a:gridCol>
                <a:gridCol w="794328">
                  <a:extLst>
                    <a:ext uri="{9D8B030D-6E8A-4147-A177-3AD203B41FA5}">
                      <a16:colId xmlns:a16="http://schemas.microsoft.com/office/drawing/2014/main" val="153236829"/>
                    </a:ext>
                  </a:extLst>
                </a:gridCol>
                <a:gridCol w="1145309">
                  <a:extLst>
                    <a:ext uri="{9D8B030D-6E8A-4147-A177-3AD203B41FA5}">
                      <a16:colId xmlns:a16="http://schemas.microsoft.com/office/drawing/2014/main" val="2427900849"/>
                    </a:ext>
                  </a:extLst>
                </a:gridCol>
                <a:gridCol w="868218">
                  <a:extLst>
                    <a:ext uri="{9D8B030D-6E8A-4147-A177-3AD203B41FA5}">
                      <a16:colId xmlns:a16="http://schemas.microsoft.com/office/drawing/2014/main" val="2317293552"/>
                    </a:ext>
                  </a:extLst>
                </a:gridCol>
                <a:gridCol w="1191491">
                  <a:extLst>
                    <a:ext uri="{9D8B030D-6E8A-4147-A177-3AD203B41FA5}">
                      <a16:colId xmlns:a16="http://schemas.microsoft.com/office/drawing/2014/main" val="2368936229"/>
                    </a:ext>
                  </a:extLst>
                </a:gridCol>
                <a:gridCol w="1126836">
                  <a:extLst>
                    <a:ext uri="{9D8B030D-6E8A-4147-A177-3AD203B41FA5}">
                      <a16:colId xmlns:a16="http://schemas.microsoft.com/office/drawing/2014/main" val="327659853"/>
                    </a:ext>
                  </a:extLst>
                </a:gridCol>
                <a:gridCol w="1172445">
                  <a:extLst>
                    <a:ext uri="{9D8B030D-6E8A-4147-A177-3AD203B41FA5}">
                      <a16:colId xmlns:a16="http://schemas.microsoft.com/office/drawing/2014/main" val="3898338392"/>
                    </a:ext>
                  </a:extLst>
                </a:gridCol>
              </a:tblGrid>
              <a:tr h="463315">
                <a:tc>
                  <a:txBody>
                    <a:bodyPr/>
                    <a:lstStyle/>
                    <a:p>
                      <a:pPr algn="ctr"/>
                      <a:r>
                        <a:rPr lang="en-IN" sz="1200" dirty="0"/>
                        <a:t>Punjab</a:t>
                      </a:r>
                    </a:p>
                  </a:txBody>
                  <a:tcPr/>
                </a:tc>
                <a:tc>
                  <a:txBody>
                    <a:bodyPr/>
                    <a:lstStyle/>
                    <a:p>
                      <a:pPr algn="ctr"/>
                      <a:r>
                        <a:rPr lang="en-IN" sz="1200" dirty="0"/>
                        <a:t>Andhra Pradesh</a:t>
                      </a:r>
                    </a:p>
                  </a:txBody>
                  <a:tcPr/>
                </a:tc>
                <a:tc>
                  <a:txBody>
                    <a:bodyPr/>
                    <a:lstStyle/>
                    <a:p>
                      <a:pPr algn="ctr"/>
                      <a:r>
                        <a:rPr lang="en-US" sz="1200" dirty="0"/>
                        <a:t>Gujarat</a:t>
                      </a:r>
                      <a:endParaRPr lang="en-IN" sz="1200" dirty="0"/>
                    </a:p>
                  </a:txBody>
                  <a:tcPr/>
                </a:tc>
                <a:tc>
                  <a:txBody>
                    <a:bodyPr/>
                    <a:lstStyle/>
                    <a:p>
                      <a:pPr algn="ctr"/>
                      <a:r>
                        <a:rPr lang="en-US" sz="1200" dirty="0"/>
                        <a:t>Maharashtra</a:t>
                      </a:r>
                      <a:endParaRPr lang="en-IN" sz="1200" dirty="0"/>
                    </a:p>
                  </a:txBody>
                  <a:tcPr/>
                </a:tc>
                <a:tc>
                  <a:txBody>
                    <a:bodyPr/>
                    <a:lstStyle/>
                    <a:p>
                      <a:pPr algn="ctr"/>
                      <a:r>
                        <a:rPr lang="en-US" sz="1200" dirty="0"/>
                        <a:t>Tamil Nadu</a:t>
                      </a:r>
                      <a:endParaRPr lang="en-IN" sz="1200" dirty="0"/>
                    </a:p>
                  </a:txBody>
                  <a:tcPr/>
                </a:tc>
                <a:tc>
                  <a:txBody>
                    <a:bodyPr/>
                    <a:lstStyle/>
                    <a:p>
                      <a:pPr algn="ctr"/>
                      <a:r>
                        <a:rPr lang="en-US" sz="1200" dirty="0"/>
                        <a:t>Chhattisgarh</a:t>
                      </a:r>
                      <a:endParaRPr lang="en-IN" sz="1200" dirty="0"/>
                    </a:p>
                  </a:txBody>
                  <a:tcPr/>
                </a:tc>
                <a:tc>
                  <a:txBody>
                    <a:bodyPr/>
                    <a:lstStyle/>
                    <a:p>
                      <a:pPr algn="ctr"/>
                      <a:r>
                        <a:rPr lang="en-US" sz="1200" dirty="0"/>
                        <a:t>Uttarakhand</a:t>
                      </a:r>
                      <a:endParaRPr lang="en-IN" sz="1200" dirty="0"/>
                    </a:p>
                  </a:txBody>
                  <a:tcPr/>
                </a:tc>
                <a:tc>
                  <a:txBody>
                    <a:bodyPr/>
                    <a:lstStyle/>
                    <a:p>
                      <a:pPr algn="ctr"/>
                      <a:r>
                        <a:rPr lang="en-US" sz="1200" dirty="0"/>
                        <a:t>Delhi</a:t>
                      </a:r>
                      <a:endParaRPr lang="en-IN" sz="1200" dirty="0"/>
                    </a:p>
                  </a:txBody>
                  <a:tcPr/>
                </a:tc>
                <a:extLst>
                  <a:ext uri="{0D108BD9-81ED-4DB2-BD59-A6C34878D82A}">
                    <a16:rowId xmlns:a16="http://schemas.microsoft.com/office/drawing/2014/main" val="3749494670"/>
                  </a:ext>
                </a:extLst>
              </a:tr>
              <a:tr h="734662">
                <a:tc>
                  <a:txBody>
                    <a:bodyPr/>
                    <a:lstStyle/>
                    <a:p>
                      <a:pPr marL="0" indent="0" algn="ctr">
                        <a:buFont typeface="Arial" panose="020B0604020202020204" pitchFamily="34" charset="0"/>
                        <a:buNone/>
                      </a:pPr>
                      <a:r>
                        <a:rPr lang="en-US" sz="1200" dirty="0"/>
                        <a:t>Increased threshold to 20 workers</a:t>
                      </a:r>
                      <a:endParaRPr lang="en-IN" sz="1200" dirty="0"/>
                    </a:p>
                  </a:txBody>
                  <a:tcPr/>
                </a:tc>
                <a:tc>
                  <a:txBody>
                    <a:bodyPr/>
                    <a:lstStyle/>
                    <a:p>
                      <a:pPr marL="0" indent="0" algn="ctr">
                        <a:buFont typeface="Arial" panose="020B0604020202020204" pitchFamily="34" charset="0"/>
                        <a:buNone/>
                      </a:pPr>
                      <a:r>
                        <a:rPr lang="en-US" sz="1200" dirty="0"/>
                        <a:t>Increased threshold to 20 workers</a:t>
                      </a:r>
                      <a:endParaRPr lang="en-IN" sz="1200" dirty="0"/>
                    </a:p>
                  </a:txBody>
                  <a:tcPr/>
                </a:tc>
                <a:tc>
                  <a:txBody>
                    <a:bodyPr/>
                    <a:lstStyle/>
                    <a:p>
                      <a:pPr marL="0" indent="0" algn="ctr">
                        <a:buFont typeface="Arial" panose="020B0604020202020204" pitchFamily="34" charset="0"/>
                        <a:buNone/>
                      </a:pPr>
                      <a:r>
                        <a:rPr lang="en-US" sz="1200" dirty="0"/>
                        <a:t>Increased threshold to ≥10 workers</a:t>
                      </a:r>
                      <a:endParaRPr lang="en-IN" sz="1200" dirty="0"/>
                    </a:p>
                  </a:txBody>
                  <a:tcPr/>
                </a:tc>
                <a:tc>
                  <a:txBody>
                    <a:bodyPr/>
                    <a:lstStyle/>
                    <a:p>
                      <a:pPr marL="0" indent="0" algn="ctr">
                        <a:buFont typeface="Arial" panose="020B0604020202020204" pitchFamily="34" charset="0"/>
                        <a:buNone/>
                      </a:pPr>
                      <a:r>
                        <a:rPr lang="en-US" sz="1200" dirty="0"/>
                        <a:t>Increased threshold to ≥10 workers</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Increased threshold to ≥10 workers</a:t>
                      </a:r>
                      <a:endParaRPr lang="en-IN" sz="1200" dirty="0"/>
                    </a:p>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Increased threshold to ≥10 workers</a:t>
                      </a:r>
                      <a:endParaRPr lang="en-IN" sz="1200" dirty="0"/>
                    </a:p>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Increased threshold to ≥10 workers</a:t>
                      </a:r>
                      <a:endParaRPr lang="en-IN" sz="1200" dirty="0"/>
                    </a:p>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Increased threshold to ≥10 workers</a:t>
                      </a:r>
                      <a:endParaRPr lang="en-IN" sz="1200" dirty="0"/>
                    </a:p>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endParaRPr lang="en-IN" sz="1200" dirty="0"/>
                    </a:p>
                  </a:txBody>
                  <a:tcPr/>
                </a:tc>
                <a:extLst>
                  <a:ext uri="{0D108BD9-81ED-4DB2-BD59-A6C34878D82A}">
                    <a16:rowId xmlns:a16="http://schemas.microsoft.com/office/drawing/2014/main" val="1189824311"/>
                  </a:ext>
                </a:extLst>
              </a:tr>
            </a:tbl>
          </a:graphicData>
        </a:graphic>
      </p:graphicFrame>
    </p:spTree>
    <p:extLst>
      <p:ext uri="{BB962C8B-B14F-4D97-AF65-F5344CB8AC3E}">
        <p14:creationId xmlns:p14="http://schemas.microsoft.com/office/powerpoint/2010/main" val="28529249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507F6-19D6-BA15-6A24-B998788149C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4961BEE-BE22-971A-97E3-ABB50B2721E9}"/>
              </a:ext>
            </a:extLst>
          </p:cNvPr>
          <p:cNvSpPr txBox="1"/>
          <p:nvPr/>
        </p:nvSpPr>
        <p:spPr>
          <a:xfrm>
            <a:off x="1209962" y="3429000"/>
            <a:ext cx="9522691" cy="830997"/>
          </a:xfrm>
          <a:prstGeom prst="rect">
            <a:avLst/>
          </a:prstGeom>
          <a:solidFill>
            <a:schemeClr val="accent2"/>
          </a:solidFill>
        </p:spPr>
        <p:txBody>
          <a:bodyPr wrap="square" rtlCol="0">
            <a:spAutoFit/>
          </a:bodyPr>
          <a:lstStyle/>
          <a:p>
            <a:r>
              <a:rPr lang="en-IN" sz="2400" b="1" dirty="0"/>
              <a:t>Priority Area: Industrial Disputes Act 1947- Retrenchment, Lay-off and Closure</a:t>
            </a:r>
          </a:p>
        </p:txBody>
      </p:sp>
      <p:pic>
        <p:nvPicPr>
          <p:cNvPr id="4" name="Picture 3">
            <a:extLst>
              <a:ext uri="{FF2B5EF4-FFF2-40B4-BE49-F238E27FC236}">
                <a16:creationId xmlns:a16="http://schemas.microsoft.com/office/drawing/2014/main" id="{183A7FC7-43A4-B714-9492-6523EFAF67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DEA23038-7314-3747-3A2B-72D5147A6E0E}"/>
              </a:ext>
            </a:extLst>
          </p:cNvPr>
          <p:cNvSpPr txBox="1">
            <a:spLocks/>
          </p:cNvSpPr>
          <p:nvPr/>
        </p:nvSpPr>
        <p:spPr>
          <a:xfrm>
            <a:off x="11354810"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33</a:t>
            </a:fld>
            <a:endParaRPr lang="en-US" sz="1050" dirty="0"/>
          </a:p>
        </p:txBody>
      </p:sp>
    </p:spTree>
    <p:extLst>
      <p:ext uri="{BB962C8B-B14F-4D97-AF65-F5344CB8AC3E}">
        <p14:creationId xmlns:p14="http://schemas.microsoft.com/office/powerpoint/2010/main" val="3113654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2D3E2-9FED-E34B-0496-453DB6EE8DB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E333453-E39A-E5B2-4CF9-D09D183D02B3}"/>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4E333453-E39A-E5B2-4CF9-D09D183D02B3}"/>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sp>
        <p:nvSpPr>
          <p:cNvPr id="18" name="Rectangle 17">
            <a:extLst>
              <a:ext uri="{FF2B5EF4-FFF2-40B4-BE49-F238E27FC236}">
                <a16:creationId xmlns:a16="http://schemas.microsoft.com/office/drawing/2014/main" id="{B6777843-2120-6E97-510E-7F669AA2902A}"/>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7CD60ED1-20D7-C21E-92D1-5FBDA3E4D08A}"/>
              </a:ext>
            </a:extLst>
          </p:cNvPr>
          <p:cNvSpPr>
            <a:spLocks noGrp="1"/>
          </p:cNvSpPr>
          <p:nvPr>
            <p:ph type="title"/>
          </p:nvPr>
        </p:nvSpPr>
        <p:spPr>
          <a:xfrm>
            <a:off x="740596" y="414275"/>
            <a:ext cx="10637977" cy="413285"/>
          </a:xfrm>
        </p:spPr>
        <p:txBody>
          <a:bodyPr vert="horz">
            <a:normAutofit/>
          </a:bodyPr>
          <a:lstStyle/>
          <a:p>
            <a:r>
              <a:rPr lang="en-IN" sz="1800" dirty="0"/>
              <a:t>Remove Prior Government Approval for Retrenchment, Layoffs and Closure</a:t>
            </a:r>
            <a:endParaRPr lang="en-US" sz="1800" dirty="0"/>
          </a:p>
        </p:txBody>
      </p:sp>
      <p:sp>
        <p:nvSpPr>
          <p:cNvPr id="29" name="Rectangle 28">
            <a:extLst>
              <a:ext uri="{FF2B5EF4-FFF2-40B4-BE49-F238E27FC236}">
                <a16:creationId xmlns:a16="http://schemas.microsoft.com/office/drawing/2014/main" id="{DF4A5F18-3C19-219B-5A41-EA1FD84469F0}"/>
              </a:ext>
            </a:extLst>
          </p:cNvPr>
          <p:cNvSpPr/>
          <p:nvPr/>
        </p:nvSpPr>
        <p:spPr>
          <a:xfrm>
            <a:off x="407194" y="1563108"/>
            <a:ext cx="3194988" cy="18640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defTabSz="1219170">
              <a:lnSpc>
                <a:spcPct val="150000"/>
              </a:lnSpc>
              <a:buClr>
                <a:schemeClr val="bg1"/>
              </a:buClr>
              <a:buFontTx/>
              <a:buChar char="-"/>
            </a:pPr>
            <a:r>
              <a:rPr lang="en-US" sz="1200" b="1" dirty="0"/>
              <a:t>Prior government permission</a:t>
            </a:r>
            <a:r>
              <a:rPr lang="en-US" sz="1200" dirty="0"/>
              <a:t> required for all </a:t>
            </a:r>
            <a:r>
              <a:rPr lang="en-IN" sz="1200" dirty="0"/>
              <a:t>establishments with  </a:t>
            </a:r>
            <a:r>
              <a:rPr lang="en-IN" sz="1200" b="1" dirty="0"/>
              <a:t>&gt;300 workers</a:t>
            </a:r>
          </a:p>
          <a:p>
            <a:pPr defTabSz="1219170">
              <a:lnSpc>
                <a:spcPct val="150000"/>
              </a:lnSpc>
              <a:buClr>
                <a:schemeClr val="bg1"/>
              </a:buClr>
            </a:pPr>
            <a:endParaRPr lang="en-IN" sz="1200" b="1" dirty="0"/>
          </a:p>
          <a:p>
            <a:pPr marL="171450" indent="-171450" defTabSz="1219170">
              <a:lnSpc>
                <a:spcPct val="150000"/>
              </a:lnSpc>
              <a:buClr>
                <a:schemeClr val="bg1"/>
              </a:buClr>
              <a:buFontTx/>
              <a:buChar char="-"/>
            </a:pPr>
            <a:r>
              <a:rPr lang="en-IN" sz="1200" kern="0" dirty="0">
                <a:solidFill>
                  <a:schemeClr val="bg1"/>
                </a:solidFill>
                <a:latin typeface="Arial"/>
                <a:sym typeface="Arial"/>
              </a:rPr>
              <a:t>This covers </a:t>
            </a:r>
            <a:r>
              <a:rPr lang="en-IN" sz="1200" b="1" kern="0" dirty="0">
                <a:solidFill>
                  <a:schemeClr val="bg1"/>
                </a:solidFill>
                <a:latin typeface="Arial"/>
                <a:sym typeface="Arial"/>
              </a:rPr>
              <a:t>Factories, Mines and Plantations</a:t>
            </a:r>
            <a:endParaRPr lang="en-US" sz="1200" b="1" kern="0" dirty="0">
              <a:solidFill>
                <a:schemeClr val="bg1"/>
              </a:solidFill>
              <a:latin typeface="Arial"/>
              <a:sym typeface="Arial"/>
            </a:endParaRPr>
          </a:p>
        </p:txBody>
      </p:sp>
      <p:pic>
        <p:nvPicPr>
          <p:cNvPr id="22" name="Picture 21">
            <a:extLst>
              <a:ext uri="{FF2B5EF4-FFF2-40B4-BE49-F238E27FC236}">
                <a16:creationId xmlns:a16="http://schemas.microsoft.com/office/drawing/2014/main" id="{1BF233B6-E329-4F7D-1D1D-3AC4A6683AC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3712C67E-B379-3462-B99A-6A89530983B4}"/>
              </a:ext>
            </a:extLst>
          </p:cNvPr>
          <p:cNvSpPr txBox="1">
            <a:spLocks/>
          </p:cNvSpPr>
          <p:nvPr/>
        </p:nvSpPr>
        <p:spPr>
          <a:xfrm>
            <a:off x="11290937"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34</a:t>
            </a:fld>
            <a:endParaRPr lang="en-US" sz="1050" dirty="0"/>
          </a:p>
        </p:txBody>
      </p:sp>
      <p:sp>
        <p:nvSpPr>
          <p:cNvPr id="9" name="Oval 8">
            <a:extLst>
              <a:ext uri="{FF2B5EF4-FFF2-40B4-BE49-F238E27FC236}">
                <a16:creationId xmlns:a16="http://schemas.microsoft.com/office/drawing/2014/main" id="{2855E420-1A2C-A4C2-EF30-CA82566833A1}"/>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1</a:t>
            </a:r>
          </a:p>
        </p:txBody>
      </p:sp>
      <p:graphicFrame>
        <p:nvGraphicFramePr>
          <p:cNvPr id="15" name="Table 14">
            <a:extLst>
              <a:ext uri="{FF2B5EF4-FFF2-40B4-BE49-F238E27FC236}">
                <a16:creationId xmlns:a16="http://schemas.microsoft.com/office/drawing/2014/main" id="{530B37EF-52FD-2479-995A-E583AAA5D735}"/>
              </a:ext>
            </a:extLst>
          </p:cNvPr>
          <p:cNvGraphicFramePr>
            <a:graphicFrameLocks noGrp="1"/>
          </p:cNvGraphicFramePr>
          <p:nvPr>
            <p:extLst>
              <p:ext uri="{D42A27DB-BD31-4B8C-83A1-F6EECF244321}">
                <p14:modId xmlns:p14="http://schemas.microsoft.com/office/powerpoint/2010/main" val="4191622570"/>
              </p:ext>
            </p:extLst>
          </p:nvPr>
        </p:nvGraphicFramePr>
        <p:xfrm>
          <a:off x="206122" y="3982364"/>
          <a:ext cx="4458242" cy="2667818"/>
        </p:xfrm>
        <a:graphic>
          <a:graphicData uri="http://schemas.openxmlformats.org/drawingml/2006/table">
            <a:tbl>
              <a:tblPr firstRow="1" bandRow="1">
                <a:tableStyleId>{69012ECD-51FC-41F1-AA8D-1B2483CD663E}</a:tableStyleId>
              </a:tblPr>
              <a:tblGrid>
                <a:gridCol w="4458242">
                  <a:extLst>
                    <a:ext uri="{9D8B030D-6E8A-4147-A177-3AD203B41FA5}">
                      <a16:colId xmlns:a16="http://schemas.microsoft.com/office/drawing/2014/main" val="1384232815"/>
                    </a:ext>
                  </a:extLst>
                </a:gridCol>
              </a:tblGrid>
              <a:tr h="2667818">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Prior government approval process leads to administrative delays and is also deterrent to investment</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Discourages formal employment as firms prefer contractual or informal hiring to avoid such cumbersome regulations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There are provisions on compensation of </a:t>
                      </a:r>
                      <a:r>
                        <a:rPr lang="en-IN" sz="1200" b="0" dirty="0">
                          <a:solidFill>
                            <a:schemeClr val="bg2"/>
                          </a:solidFill>
                        </a:rPr>
                        <a:t>15 days’ average pay for every completed year of service and also with an amount equivalent to 3 month’s average pay for retrenchment and closure </a:t>
                      </a:r>
                      <a:r>
                        <a:rPr lang="en-US" sz="1200" b="0" dirty="0">
                          <a:solidFill>
                            <a:schemeClr val="bg2"/>
                          </a:solidFill>
                        </a:rPr>
                        <a:t>and 50% total wages for 45 days in case of lay-offs. No lay-off compensation if suitable alternative employment is provided</a:t>
                      </a: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D46838A8-C0B2-0479-BD20-9884A2AC1ABC}"/>
              </a:ext>
            </a:extLst>
          </p:cNvPr>
          <p:cNvSpPr/>
          <p:nvPr/>
        </p:nvSpPr>
        <p:spPr>
          <a:xfrm>
            <a:off x="968129" y="3579020"/>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2" name="Rectangle 1">
            <a:extLst>
              <a:ext uri="{FF2B5EF4-FFF2-40B4-BE49-F238E27FC236}">
                <a16:creationId xmlns:a16="http://schemas.microsoft.com/office/drawing/2014/main" id="{1D37146D-9C74-68DC-82FF-923CA5E37A67}"/>
              </a:ext>
            </a:extLst>
          </p:cNvPr>
          <p:cNvSpPr/>
          <p:nvPr/>
        </p:nvSpPr>
        <p:spPr>
          <a:xfrm>
            <a:off x="7232868" y="103441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graphicFrame>
        <p:nvGraphicFramePr>
          <p:cNvPr id="4" name="Table 3">
            <a:extLst>
              <a:ext uri="{FF2B5EF4-FFF2-40B4-BE49-F238E27FC236}">
                <a16:creationId xmlns:a16="http://schemas.microsoft.com/office/drawing/2014/main" id="{0A1C440E-B1B7-E6B9-71FE-2DB8A0CF8D50}"/>
              </a:ext>
            </a:extLst>
          </p:cNvPr>
          <p:cNvGraphicFramePr>
            <a:graphicFrameLocks noGrp="1"/>
          </p:cNvGraphicFramePr>
          <p:nvPr/>
        </p:nvGraphicFramePr>
        <p:xfrm>
          <a:off x="3870036" y="1564273"/>
          <a:ext cx="7998120" cy="1197977"/>
        </p:xfrm>
        <a:graphic>
          <a:graphicData uri="http://schemas.openxmlformats.org/drawingml/2006/table">
            <a:tbl>
              <a:tblPr firstRow="1" bandRow="1">
                <a:tableStyleId>{5C22544A-7EE6-4342-B048-85BDC9FD1C3A}</a:tableStyleId>
              </a:tblPr>
              <a:tblGrid>
                <a:gridCol w="822037">
                  <a:extLst>
                    <a:ext uri="{9D8B030D-6E8A-4147-A177-3AD203B41FA5}">
                      <a16:colId xmlns:a16="http://schemas.microsoft.com/office/drawing/2014/main" val="434394676"/>
                    </a:ext>
                  </a:extLst>
                </a:gridCol>
                <a:gridCol w="955323">
                  <a:extLst>
                    <a:ext uri="{9D8B030D-6E8A-4147-A177-3AD203B41FA5}">
                      <a16:colId xmlns:a16="http://schemas.microsoft.com/office/drawing/2014/main" val="2906445350"/>
                    </a:ext>
                  </a:extLst>
                </a:gridCol>
                <a:gridCol w="888680">
                  <a:extLst>
                    <a:ext uri="{9D8B030D-6E8A-4147-A177-3AD203B41FA5}">
                      <a16:colId xmlns:a16="http://schemas.microsoft.com/office/drawing/2014/main" val="153236829"/>
                    </a:ext>
                  </a:extLst>
                </a:gridCol>
                <a:gridCol w="888680">
                  <a:extLst>
                    <a:ext uri="{9D8B030D-6E8A-4147-A177-3AD203B41FA5}">
                      <a16:colId xmlns:a16="http://schemas.microsoft.com/office/drawing/2014/main" val="2427900849"/>
                    </a:ext>
                  </a:extLst>
                </a:gridCol>
                <a:gridCol w="888680">
                  <a:extLst>
                    <a:ext uri="{9D8B030D-6E8A-4147-A177-3AD203B41FA5}">
                      <a16:colId xmlns:a16="http://schemas.microsoft.com/office/drawing/2014/main" val="2317293552"/>
                    </a:ext>
                  </a:extLst>
                </a:gridCol>
                <a:gridCol w="888680">
                  <a:extLst>
                    <a:ext uri="{9D8B030D-6E8A-4147-A177-3AD203B41FA5}">
                      <a16:colId xmlns:a16="http://schemas.microsoft.com/office/drawing/2014/main" val="2368936229"/>
                    </a:ext>
                  </a:extLst>
                </a:gridCol>
                <a:gridCol w="888680">
                  <a:extLst>
                    <a:ext uri="{9D8B030D-6E8A-4147-A177-3AD203B41FA5}">
                      <a16:colId xmlns:a16="http://schemas.microsoft.com/office/drawing/2014/main" val="327659853"/>
                    </a:ext>
                  </a:extLst>
                </a:gridCol>
                <a:gridCol w="888680">
                  <a:extLst>
                    <a:ext uri="{9D8B030D-6E8A-4147-A177-3AD203B41FA5}">
                      <a16:colId xmlns:a16="http://schemas.microsoft.com/office/drawing/2014/main" val="571307455"/>
                    </a:ext>
                  </a:extLst>
                </a:gridCol>
                <a:gridCol w="888680">
                  <a:extLst>
                    <a:ext uri="{9D8B030D-6E8A-4147-A177-3AD203B41FA5}">
                      <a16:colId xmlns:a16="http://schemas.microsoft.com/office/drawing/2014/main" val="960536306"/>
                    </a:ext>
                  </a:extLst>
                </a:gridCol>
              </a:tblGrid>
              <a:tr h="463315">
                <a:tc>
                  <a:txBody>
                    <a:bodyPr/>
                    <a:lstStyle/>
                    <a:p>
                      <a:pPr algn="ctr"/>
                      <a:r>
                        <a:rPr lang="en-IN" sz="1200" dirty="0"/>
                        <a:t>Malaysia</a:t>
                      </a:r>
                    </a:p>
                  </a:txBody>
                  <a:tcPr/>
                </a:tc>
                <a:tc>
                  <a:txBody>
                    <a:bodyPr/>
                    <a:lstStyle/>
                    <a:p>
                      <a:pPr algn="ctr"/>
                      <a:r>
                        <a:rPr lang="en-IN" sz="1200" dirty="0"/>
                        <a:t>Singapore</a:t>
                      </a:r>
                    </a:p>
                  </a:txBody>
                  <a:tcPr/>
                </a:tc>
                <a:tc>
                  <a:txBody>
                    <a:bodyPr/>
                    <a:lstStyle/>
                    <a:p>
                      <a:pPr algn="ctr"/>
                      <a:r>
                        <a:rPr lang="en-US" sz="1200" dirty="0"/>
                        <a:t>Vietnam</a:t>
                      </a:r>
                      <a:endParaRPr lang="en-IN" sz="1200" dirty="0"/>
                    </a:p>
                  </a:txBody>
                  <a:tcPr/>
                </a:tc>
                <a:tc>
                  <a:txBody>
                    <a:bodyPr/>
                    <a:lstStyle/>
                    <a:p>
                      <a:pPr algn="ctr"/>
                      <a:r>
                        <a:rPr lang="en-US" sz="1200" dirty="0"/>
                        <a:t>Japan</a:t>
                      </a:r>
                      <a:endParaRPr lang="en-IN" sz="1200" dirty="0"/>
                    </a:p>
                  </a:txBody>
                  <a:tcPr/>
                </a:tc>
                <a:tc>
                  <a:txBody>
                    <a:bodyPr/>
                    <a:lstStyle/>
                    <a:p>
                      <a:pPr algn="ctr"/>
                      <a:r>
                        <a:rPr lang="en-US" sz="1200" dirty="0"/>
                        <a:t>Thailand</a:t>
                      </a:r>
                      <a:endParaRPr lang="en-IN" sz="1200" dirty="0"/>
                    </a:p>
                  </a:txBody>
                  <a:tcPr/>
                </a:tc>
                <a:tc>
                  <a:txBody>
                    <a:bodyPr/>
                    <a:lstStyle/>
                    <a:p>
                      <a:pPr algn="ctr"/>
                      <a:r>
                        <a:rPr lang="en-US" sz="1200" dirty="0"/>
                        <a:t>South Korea</a:t>
                      </a:r>
                      <a:endParaRPr lang="en-IN" sz="1200" dirty="0"/>
                    </a:p>
                  </a:txBody>
                  <a:tcPr/>
                </a:tc>
                <a:tc>
                  <a:txBody>
                    <a:bodyPr/>
                    <a:lstStyle/>
                    <a:p>
                      <a:pPr algn="ctr"/>
                      <a:r>
                        <a:rPr lang="en-US" sz="1200" dirty="0"/>
                        <a:t>Germany</a:t>
                      </a:r>
                      <a:endParaRPr lang="en-IN" sz="1200" dirty="0"/>
                    </a:p>
                  </a:txBody>
                  <a:tcPr/>
                </a:tc>
                <a:tc>
                  <a:txBody>
                    <a:bodyPr/>
                    <a:lstStyle/>
                    <a:p>
                      <a:pPr algn="ctr"/>
                      <a:r>
                        <a:rPr lang="en-IN" sz="1200" dirty="0"/>
                        <a:t>UK</a:t>
                      </a:r>
                    </a:p>
                  </a:txBody>
                  <a:tcPr/>
                </a:tc>
                <a:tc>
                  <a:txBody>
                    <a:bodyPr/>
                    <a:lstStyle/>
                    <a:p>
                      <a:pPr algn="ctr"/>
                      <a:r>
                        <a:rPr lang="en-IN" sz="1200" dirty="0"/>
                        <a:t>USA</a:t>
                      </a:r>
                    </a:p>
                  </a:txBody>
                  <a:tcPr/>
                </a:tc>
                <a:extLst>
                  <a:ext uri="{0D108BD9-81ED-4DB2-BD59-A6C34878D82A}">
                    <a16:rowId xmlns:a16="http://schemas.microsoft.com/office/drawing/2014/main" val="3749494670"/>
                  </a:ext>
                </a:extLst>
              </a:tr>
              <a:tr h="734662">
                <a:tc>
                  <a:txBody>
                    <a:bodyPr/>
                    <a:lstStyle/>
                    <a:p>
                      <a:pPr marL="0" indent="0" algn="ctr">
                        <a:buFont typeface="Arial" panose="020B0604020202020204" pitchFamily="34" charset="0"/>
                        <a:buNone/>
                      </a:pPr>
                      <a:r>
                        <a:rPr lang="en-IN" sz="1200" dirty="0"/>
                        <a:t>No prior approval of Govt.</a:t>
                      </a:r>
                    </a:p>
                  </a:txBody>
                  <a:tcPr/>
                </a:tc>
                <a:tc>
                  <a:txBody>
                    <a:bodyPr/>
                    <a:lstStyle/>
                    <a:p>
                      <a:pPr marL="0" indent="0" algn="ctr">
                        <a:buFont typeface="Arial" panose="020B0604020202020204" pitchFamily="34" charset="0"/>
                        <a:buNone/>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indent="0" algn="ctr">
                        <a:buFont typeface="Arial" panose="020B0604020202020204" pitchFamily="34" charset="0"/>
                        <a:buNone/>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indent="0" algn="ctr">
                        <a:buFont typeface="Arial" panose="020B0604020202020204" pitchFamily="34" charset="0"/>
                        <a:buNone/>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kumimoji="0" lang="en-IN" sz="1200" b="0" i="0" u="none" strike="noStrike" kern="0" cap="none" spc="0" normalizeH="0" baseline="0" noProof="0">
                          <a:ln>
                            <a:noFill/>
                          </a:ln>
                          <a:solidFill>
                            <a:srgbClr val="000000"/>
                          </a:solidFill>
                          <a:effectLst/>
                          <a:uLnTx/>
                          <a:uFillTx/>
                          <a:latin typeface="Arial"/>
                          <a:ea typeface="+mn-ea"/>
                          <a:cs typeface="+mn-cs"/>
                          <a:sym typeface="Arial"/>
                        </a:rPr>
                        <a:t>No prior approval of Govt</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kumimoji="0" lang="en-IN" sz="1200" b="0" i="0" u="none" strike="noStrike" kern="0" cap="none" spc="0" normalizeH="0" baseline="0" noProof="0" dirty="0">
                          <a:ln>
                            <a:noFill/>
                          </a:ln>
                          <a:solidFill>
                            <a:srgbClr val="000000"/>
                          </a:solidFill>
                          <a:effectLst/>
                          <a:uLnTx/>
                          <a:uFillTx/>
                          <a:latin typeface="Arial"/>
                          <a:ea typeface="+mn-ea"/>
                          <a:cs typeface="+mn-cs"/>
                          <a:sym typeface="Arial"/>
                        </a:rPr>
                        <a:t>No prior approval of Govt</a:t>
                      </a:r>
                      <a:endParaRPr lang="en-IN" sz="1200" dirty="0"/>
                    </a:p>
                  </a:txBody>
                  <a:tcPr/>
                </a:tc>
                <a:extLst>
                  <a:ext uri="{0D108BD9-81ED-4DB2-BD59-A6C34878D82A}">
                    <a16:rowId xmlns:a16="http://schemas.microsoft.com/office/drawing/2014/main" val="1189824311"/>
                  </a:ext>
                </a:extLst>
              </a:tr>
            </a:tbl>
          </a:graphicData>
        </a:graphic>
      </p:graphicFrame>
      <p:graphicFrame>
        <p:nvGraphicFramePr>
          <p:cNvPr id="10" name="Table 9">
            <a:extLst>
              <a:ext uri="{FF2B5EF4-FFF2-40B4-BE49-F238E27FC236}">
                <a16:creationId xmlns:a16="http://schemas.microsoft.com/office/drawing/2014/main" id="{1F81E4DE-684D-C315-C125-115326C8BFD4}"/>
              </a:ext>
            </a:extLst>
          </p:cNvPr>
          <p:cNvGraphicFramePr>
            <a:graphicFrameLocks noGrp="1"/>
          </p:cNvGraphicFramePr>
          <p:nvPr>
            <p:extLst>
              <p:ext uri="{D42A27DB-BD31-4B8C-83A1-F6EECF244321}">
                <p14:modId xmlns:p14="http://schemas.microsoft.com/office/powerpoint/2010/main" val="2444938419"/>
              </p:ext>
            </p:extLst>
          </p:nvPr>
        </p:nvGraphicFramePr>
        <p:xfrm>
          <a:off x="4986237" y="3714865"/>
          <a:ext cx="6881919" cy="2559142"/>
        </p:xfrm>
        <a:graphic>
          <a:graphicData uri="http://schemas.openxmlformats.org/drawingml/2006/table">
            <a:tbl>
              <a:tblPr firstRow="1" bandRow="1">
                <a:tableStyleId>{69012ECD-51FC-41F1-AA8D-1B2483CD663E}</a:tableStyleId>
              </a:tblPr>
              <a:tblGrid>
                <a:gridCol w="6881919">
                  <a:extLst>
                    <a:ext uri="{9D8B030D-6E8A-4147-A177-3AD203B41FA5}">
                      <a16:colId xmlns:a16="http://schemas.microsoft.com/office/drawing/2014/main" val="1384232815"/>
                    </a:ext>
                  </a:extLst>
                </a:gridCol>
              </a:tblGrid>
              <a:tr h="2559142">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2" name="TextBox 11">
            <a:extLst>
              <a:ext uri="{FF2B5EF4-FFF2-40B4-BE49-F238E27FC236}">
                <a16:creationId xmlns:a16="http://schemas.microsoft.com/office/drawing/2014/main" id="{8B7D31CB-6D35-256B-33C4-8F631F2B09EA}"/>
              </a:ext>
            </a:extLst>
          </p:cNvPr>
          <p:cNvSpPr txBox="1"/>
          <p:nvPr/>
        </p:nvSpPr>
        <p:spPr>
          <a:xfrm>
            <a:off x="5231028" y="3732552"/>
            <a:ext cx="6392336" cy="2523768"/>
          </a:xfrm>
          <a:prstGeom prst="rect">
            <a:avLst/>
          </a:prstGeom>
          <a:noFill/>
        </p:spPr>
        <p:txBody>
          <a:bodyPr wrap="square" rtlCol="0">
            <a:spAutoFit/>
          </a:bodyPr>
          <a:lstStyle/>
          <a:p>
            <a:pPr algn="ctr"/>
            <a:r>
              <a:rPr lang="en-US" sz="1400" b="1" dirty="0">
                <a:solidFill>
                  <a:schemeClr val="accent2"/>
                </a:solidFill>
              </a:rPr>
              <a:t>Remove prior government permission</a:t>
            </a:r>
          </a:p>
          <a:p>
            <a:pPr marL="171450" indent="-171450">
              <a:buFont typeface="Wingdings" panose="05000000000000000000" pitchFamily="2" charset="2"/>
              <a:buChar char="Ø"/>
            </a:pP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It will streamline processes, reduce compliance burdens, and substantially enhance the ease of business cycle, thereby making Rajasthan a more attractive destination for investment</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Will encourage formal employment, which will not only ensure access to social security for workers but also boost their productivity by fostering a sense of job security and well-being</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This will enhance transparency in employer-employee contracts by minimizing unnecessary government intervention and promoting direct engagement between the parties</a:t>
            </a:r>
          </a:p>
        </p:txBody>
      </p:sp>
      <p:sp>
        <p:nvSpPr>
          <p:cNvPr id="13" name="Rectangle 12">
            <a:extLst>
              <a:ext uri="{FF2B5EF4-FFF2-40B4-BE49-F238E27FC236}">
                <a16:creationId xmlns:a16="http://schemas.microsoft.com/office/drawing/2014/main" id="{5925CF96-7CBF-C015-3E60-00FCE814F8D4}"/>
              </a:ext>
            </a:extLst>
          </p:cNvPr>
          <p:cNvSpPr/>
          <p:nvPr/>
        </p:nvSpPr>
        <p:spPr>
          <a:xfrm>
            <a:off x="7143063" y="3291357"/>
            <a:ext cx="2078684"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2015592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9E482-89CC-5DFA-911A-DD2B313D4CA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AAF7758-34D4-1C88-8111-6E7C7E9E4B75}"/>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AAF7758-34D4-1C88-8111-6E7C7E9E4B75}"/>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0EB19357-D3E5-5506-5B3F-2C52E34AFF02}"/>
              </a:ext>
            </a:extLst>
          </p:cNvPr>
          <p:cNvGraphicFramePr>
            <a:graphicFrameLocks noGrp="1"/>
          </p:cNvGraphicFramePr>
          <p:nvPr>
            <p:extLst>
              <p:ext uri="{D42A27DB-BD31-4B8C-83A1-F6EECF244321}">
                <p14:modId xmlns:p14="http://schemas.microsoft.com/office/powerpoint/2010/main" val="3208887187"/>
              </p:ext>
            </p:extLst>
          </p:nvPr>
        </p:nvGraphicFramePr>
        <p:xfrm>
          <a:off x="4727147" y="3228617"/>
          <a:ext cx="6550454" cy="1752957"/>
        </p:xfrm>
        <a:graphic>
          <a:graphicData uri="http://schemas.openxmlformats.org/drawingml/2006/table">
            <a:tbl>
              <a:tblPr firstRow="1" bandRow="1">
                <a:tableStyleId>{69012ECD-51FC-41F1-AA8D-1B2483CD663E}</a:tableStyleId>
              </a:tblPr>
              <a:tblGrid>
                <a:gridCol w="6550454">
                  <a:extLst>
                    <a:ext uri="{9D8B030D-6E8A-4147-A177-3AD203B41FA5}">
                      <a16:colId xmlns:a16="http://schemas.microsoft.com/office/drawing/2014/main" val="1384232815"/>
                    </a:ext>
                  </a:extLst>
                </a:gridCol>
              </a:tblGrid>
              <a:tr h="1752957">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548C86A4-E9E1-9917-828E-04F70DBAA046}"/>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C7CB1C5D-B785-1257-9566-7156A9177C1C}"/>
              </a:ext>
            </a:extLst>
          </p:cNvPr>
          <p:cNvSpPr/>
          <p:nvPr/>
        </p:nvSpPr>
        <p:spPr>
          <a:xfrm>
            <a:off x="7030459" y="304246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25D1D0E8-95B6-326D-B500-DAC1DA27D2D8}"/>
              </a:ext>
            </a:extLst>
          </p:cNvPr>
          <p:cNvSpPr/>
          <p:nvPr/>
        </p:nvSpPr>
        <p:spPr>
          <a:xfrm>
            <a:off x="7328940" y="1038076"/>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FD60D210-65D4-E9D5-1DCD-3EC3149C2F4F}"/>
              </a:ext>
            </a:extLst>
          </p:cNvPr>
          <p:cNvSpPr>
            <a:spLocks noGrp="1"/>
          </p:cNvSpPr>
          <p:nvPr>
            <p:ph type="title"/>
          </p:nvPr>
        </p:nvSpPr>
        <p:spPr>
          <a:xfrm>
            <a:off x="740596" y="414275"/>
            <a:ext cx="10637977" cy="413285"/>
          </a:xfrm>
        </p:spPr>
        <p:txBody>
          <a:bodyPr vert="horz">
            <a:normAutofit/>
          </a:bodyPr>
          <a:lstStyle/>
          <a:p>
            <a:r>
              <a:rPr lang="en-IN" sz="1800" dirty="0"/>
              <a:t>Extend Daily Work Hours</a:t>
            </a:r>
            <a:endParaRPr lang="en-US" sz="1800" dirty="0"/>
          </a:p>
        </p:txBody>
      </p:sp>
      <p:sp>
        <p:nvSpPr>
          <p:cNvPr id="29" name="Rectangle 28">
            <a:extLst>
              <a:ext uri="{FF2B5EF4-FFF2-40B4-BE49-F238E27FC236}">
                <a16:creationId xmlns:a16="http://schemas.microsoft.com/office/drawing/2014/main" id="{31BB0E19-0431-A505-6BAF-6432F0C8B967}"/>
              </a:ext>
            </a:extLst>
          </p:cNvPr>
          <p:cNvSpPr/>
          <p:nvPr/>
        </p:nvSpPr>
        <p:spPr>
          <a:xfrm>
            <a:off x="423796" y="1520285"/>
            <a:ext cx="3194988" cy="6276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Daily Working Hours: </a:t>
            </a:r>
            <a:r>
              <a:rPr lang="en-US" sz="1200" b="1" kern="0" dirty="0">
                <a:solidFill>
                  <a:schemeClr val="bg1"/>
                </a:solidFill>
                <a:latin typeface="Arial"/>
                <a:sym typeface="Arial"/>
              </a:rPr>
              <a:t>9 Hours</a:t>
            </a:r>
          </a:p>
        </p:txBody>
      </p:sp>
      <p:graphicFrame>
        <p:nvGraphicFramePr>
          <p:cNvPr id="7" name="Table 6">
            <a:extLst>
              <a:ext uri="{FF2B5EF4-FFF2-40B4-BE49-F238E27FC236}">
                <a16:creationId xmlns:a16="http://schemas.microsoft.com/office/drawing/2014/main" id="{3C22C36B-4E50-2433-03B5-33D238CBD02E}"/>
              </a:ext>
            </a:extLst>
          </p:cNvPr>
          <p:cNvGraphicFramePr>
            <a:graphicFrameLocks noGrp="1"/>
          </p:cNvGraphicFramePr>
          <p:nvPr>
            <p:extLst>
              <p:ext uri="{D42A27DB-BD31-4B8C-83A1-F6EECF244321}">
                <p14:modId xmlns:p14="http://schemas.microsoft.com/office/powerpoint/2010/main" val="2918734858"/>
              </p:ext>
            </p:extLst>
          </p:nvPr>
        </p:nvGraphicFramePr>
        <p:xfrm>
          <a:off x="4274819" y="1423998"/>
          <a:ext cx="7412359" cy="1173114"/>
        </p:xfrm>
        <a:graphic>
          <a:graphicData uri="http://schemas.openxmlformats.org/drawingml/2006/table">
            <a:tbl>
              <a:tblPr firstRow="1" bandRow="1">
                <a:tableStyleId>{5C22544A-7EE6-4342-B048-85BDC9FD1C3A}</a:tableStyleId>
              </a:tblPr>
              <a:tblGrid>
                <a:gridCol w="2602231">
                  <a:extLst>
                    <a:ext uri="{9D8B030D-6E8A-4147-A177-3AD203B41FA5}">
                      <a16:colId xmlns:a16="http://schemas.microsoft.com/office/drawing/2014/main" val="253413697"/>
                    </a:ext>
                  </a:extLst>
                </a:gridCol>
                <a:gridCol w="1543050">
                  <a:extLst>
                    <a:ext uri="{9D8B030D-6E8A-4147-A177-3AD203B41FA5}">
                      <a16:colId xmlns:a16="http://schemas.microsoft.com/office/drawing/2014/main" val="1291935323"/>
                    </a:ext>
                  </a:extLst>
                </a:gridCol>
                <a:gridCol w="1676400">
                  <a:extLst>
                    <a:ext uri="{9D8B030D-6E8A-4147-A177-3AD203B41FA5}">
                      <a16:colId xmlns:a16="http://schemas.microsoft.com/office/drawing/2014/main" val="1001541673"/>
                    </a:ext>
                  </a:extLst>
                </a:gridCol>
                <a:gridCol w="1590678">
                  <a:extLst>
                    <a:ext uri="{9D8B030D-6E8A-4147-A177-3AD203B41FA5}">
                      <a16:colId xmlns:a16="http://schemas.microsoft.com/office/drawing/2014/main" val="3181563320"/>
                    </a:ext>
                  </a:extLst>
                </a:gridCol>
              </a:tblGrid>
              <a:tr h="207414">
                <a:tc>
                  <a:txBody>
                    <a:bodyPr/>
                    <a:lstStyle/>
                    <a:p>
                      <a:pPr algn="ctr"/>
                      <a:r>
                        <a:rPr lang="en-IN" sz="1200" dirty="0"/>
                        <a:t>Karnataka</a:t>
                      </a:r>
                    </a:p>
                  </a:txBody>
                  <a:tcPr/>
                </a:tc>
                <a:tc>
                  <a:txBody>
                    <a:bodyPr/>
                    <a:lstStyle/>
                    <a:p>
                      <a:pPr algn="ctr"/>
                      <a:r>
                        <a:rPr lang="en-IN" sz="1200" dirty="0"/>
                        <a:t>Uttar Pradesh</a:t>
                      </a:r>
                    </a:p>
                  </a:txBody>
                  <a:tcPr/>
                </a:tc>
                <a:tc>
                  <a:txBody>
                    <a:bodyPr/>
                    <a:lstStyle/>
                    <a:p>
                      <a:pPr algn="ctr"/>
                      <a:r>
                        <a:rPr lang="en-IN" sz="1200" dirty="0"/>
                        <a:t>Andhra Pradesh</a:t>
                      </a:r>
                    </a:p>
                  </a:txBody>
                  <a:tcPr/>
                </a:tc>
                <a:tc>
                  <a:txBody>
                    <a:bodyPr/>
                    <a:lstStyle/>
                    <a:p>
                      <a:pPr algn="ctr"/>
                      <a:r>
                        <a:rPr lang="en-IN" sz="1200" dirty="0"/>
                        <a:t>Punjab</a:t>
                      </a:r>
                    </a:p>
                  </a:txBody>
                  <a:tcPr/>
                </a:tc>
                <a:extLst>
                  <a:ext uri="{0D108BD9-81ED-4DB2-BD59-A6C34878D82A}">
                    <a16:rowId xmlns:a16="http://schemas.microsoft.com/office/drawing/2014/main" val="564699328"/>
                  </a:ext>
                </a:extLst>
              </a:tr>
              <a:tr h="898794">
                <a:tc>
                  <a:txBody>
                    <a:bodyPr/>
                    <a:lstStyle/>
                    <a:p>
                      <a:pPr marL="285750" indent="-285750">
                        <a:buFont typeface="Arial" panose="020B0604020202020204" pitchFamily="34" charset="0"/>
                        <a:buChar char="•"/>
                      </a:pPr>
                      <a:r>
                        <a:rPr lang="en-US" sz="1200" dirty="0"/>
                        <a:t>4 Day Work Week- 11.5 Hours</a:t>
                      </a:r>
                    </a:p>
                    <a:p>
                      <a:pPr marL="285750" indent="-285750">
                        <a:buFont typeface="Arial" panose="020B0604020202020204" pitchFamily="34" charset="0"/>
                        <a:buChar char="•"/>
                      </a:pPr>
                      <a:r>
                        <a:rPr lang="en-US" sz="1200" dirty="0"/>
                        <a:t>5 Day Work Week- 9.5 Hours</a:t>
                      </a:r>
                    </a:p>
                    <a:p>
                      <a:pPr marL="285750" indent="-285750">
                        <a:buFont typeface="Arial" panose="020B0604020202020204" pitchFamily="34" charset="0"/>
                        <a:buChar char="•"/>
                      </a:pPr>
                      <a:r>
                        <a:rPr lang="en-US" sz="1200" dirty="0"/>
                        <a:t>6 Day Work Week- 8 Hours</a:t>
                      </a:r>
                      <a:endParaRPr lang="en-IN" sz="1200" dirty="0"/>
                    </a:p>
                  </a:txBody>
                  <a:tcPr/>
                </a:tc>
                <a:tc>
                  <a:txBody>
                    <a:bodyPr/>
                    <a:lstStyle/>
                    <a:p>
                      <a:pPr marL="0" indent="0">
                        <a:buFont typeface="Arial" panose="020B0604020202020204" pitchFamily="34" charset="0"/>
                        <a:buNone/>
                      </a:pPr>
                      <a:r>
                        <a:rPr lang="en-IN" sz="1200" dirty="0"/>
                        <a:t>12 Hours Per Day</a:t>
                      </a:r>
                    </a:p>
                  </a:txBody>
                  <a:tcPr/>
                </a:tc>
                <a:tc>
                  <a:txBody>
                    <a:bodyPr/>
                    <a:lstStyle/>
                    <a:p>
                      <a:pPr marL="0" indent="0">
                        <a:buFont typeface="Arial" panose="020B0604020202020204" pitchFamily="34" charset="0"/>
                        <a:buNone/>
                      </a:pPr>
                      <a:r>
                        <a:rPr lang="en-IN" sz="1200" dirty="0"/>
                        <a:t>10 Hours Per Day</a:t>
                      </a:r>
                    </a:p>
                  </a:txBody>
                  <a:tcPr/>
                </a:tc>
                <a:tc>
                  <a:txBody>
                    <a:bodyPr/>
                    <a:lstStyle/>
                    <a:p>
                      <a:pPr marL="0" indent="0">
                        <a:buFont typeface="Arial" panose="020B0604020202020204" pitchFamily="34" charset="0"/>
                        <a:buNone/>
                      </a:pPr>
                      <a:r>
                        <a:rPr lang="en-IN" sz="1200" dirty="0"/>
                        <a:t>12 Hours Per Day</a:t>
                      </a:r>
                    </a:p>
                  </a:txBody>
                  <a:tcPr/>
                </a:tc>
                <a:extLst>
                  <a:ext uri="{0D108BD9-81ED-4DB2-BD59-A6C34878D82A}">
                    <a16:rowId xmlns:a16="http://schemas.microsoft.com/office/drawing/2014/main" val="1943403412"/>
                  </a:ext>
                </a:extLst>
              </a:tr>
            </a:tbl>
          </a:graphicData>
        </a:graphic>
      </p:graphicFrame>
      <p:sp>
        <p:nvSpPr>
          <p:cNvPr id="8" name="TextBox 7">
            <a:extLst>
              <a:ext uri="{FF2B5EF4-FFF2-40B4-BE49-F238E27FC236}">
                <a16:creationId xmlns:a16="http://schemas.microsoft.com/office/drawing/2014/main" id="{79B56B07-DE56-FC5B-C90E-E9A6B54A3155}"/>
              </a:ext>
            </a:extLst>
          </p:cNvPr>
          <p:cNvSpPr txBox="1"/>
          <p:nvPr/>
        </p:nvSpPr>
        <p:spPr>
          <a:xfrm>
            <a:off x="4727148" y="3614932"/>
            <a:ext cx="6455202" cy="1231106"/>
          </a:xfrm>
          <a:prstGeom prst="rect">
            <a:avLst/>
          </a:prstGeom>
          <a:noFill/>
        </p:spPr>
        <p:txBody>
          <a:bodyPr wrap="square" rtlCol="0">
            <a:spAutoFit/>
          </a:bodyPr>
          <a:lstStyle/>
          <a:p>
            <a:pPr algn="ctr"/>
            <a:r>
              <a:rPr lang="en-US" sz="1400" b="1" dirty="0">
                <a:solidFill>
                  <a:schemeClr val="accent2"/>
                </a:solidFill>
              </a:rPr>
              <a:t>Extend daily working hours to minimum 10 hours and extendable upto 12 hours</a:t>
            </a:r>
          </a:p>
          <a:p>
            <a:pPr algn="ctr"/>
            <a:endParaRPr lang="en-US" sz="1400" b="1" dirty="0">
              <a:solidFill>
                <a:schemeClr val="accent2"/>
              </a:solidFill>
            </a:endParaRPr>
          </a:p>
          <a:p>
            <a:endParaRPr lang="en-US" sz="800" dirty="0"/>
          </a:p>
          <a:p>
            <a:pPr marL="171450" indent="-171450">
              <a:buFont typeface="Wingdings" panose="05000000000000000000" pitchFamily="2" charset="2"/>
              <a:buChar char="Ø"/>
            </a:pPr>
            <a:r>
              <a:rPr lang="en-US" sz="1200" b="1" dirty="0">
                <a:solidFill>
                  <a:schemeClr val="bg2"/>
                </a:solidFill>
              </a:rPr>
              <a:t>Extending the daily work limit to 10 hours increases production capacity by 11.11%, while a 12-hour limit leads to a 33.33% rise</a:t>
            </a:r>
            <a:endParaRPr lang="en-IN" sz="1200" b="1" dirty="0">
              <a:solidFill>
                <a:schemeClr val="bg2"/>
              </a:solidFill>
            </a:endParaRPr>
          </a:p>
        </p:txBody>
      </p:sp>
      <p:pic>
        <p:nvPicPr>
          <p:cNvPr id="22" name="Picture 21">
            <a:extLst>
              <a:ext uri="{FF2B5EF4-FFF2-40B4-BE49-F238E27FC236}">
                <a16:creationId xmlns:a16="http://schemas.microsoft.com/office/drawing/2014/main" id="{57D3574E-A70C-BACB-211E-0F4DB1D84F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2" name="TextBox 1">
            <a:extLst>
              <a:ext uri="{FF2B5EF4-FFF2-40B4-BE49-F238E27FC236}">
                <a16:creationId xmlns:a16="http://schemas.microsoft.com/office/drawing/2014/main" id="{E75709E1-D81B-679B-817E-E1AF8D7EB147}"/>
              </a:ext>
            </a:extLst>
          </p:cNvPr>
          <p:cNvSpPr txBox="1"/>
          <p:nvPr/>
        </p:nvSpPr>
        <p:spPr>
          <a:xfrm>
            <a:off x="1374823" y="5484380"/>
            <a:ext cx="9597518" cy="461665"/>
          </a:xfrm>
          <a:prstGeom prst="rect">
            <a:avLst/>
          </a:prstGeom>
          <a:solidFill>
            <a:schemeClr val="tx2">
              <a:lumMod val="9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The proposed extension in working hours aligns with the objectives of ease of doing business and aims to enhance Rajasthan’s productivity, in line with similar reforms in other Indian states.</a:t>
            </a:r>
            <a:r>
              <a:rPr lang="en-IN" sz="1200" b="1" i="1" dirty="0">
                <a:solidFill>
                  <a:schemeClr val="accent1"/>
                </a:solidFill>
              </a:rPr>
              <a:t>”- Stakeholder Feedback</a:t>
            </a:r>
          </a:p>
        </p:txBody>
      </p:sp>
      <p:sp>
        <p:nvSpPr>
          <p:cNvPr id="3" name="Slide Number Placeholder 6">
            <a:extLst>
              <a:ext uri="{FF2B5EF4-FFF2-40B4-BE49-F238E27FC236}">
                <a16:creationId xmlns:a16="http://schemas.microsoft.com/office/drawing/2014/main" id="{8F6AF1AC-C626-17EB-79FF-4F1923D8746F}"/>
              </a:ext>
            </a:extLst>
          </p:cNvPr>
          <p:cNvSpPr txBox="1">
            <a:spLocks/>
          </p:cNvSpPr>
          <p:nvPr/>
        </p:nvSpPr>
        <p:spPr>
          <a:xfrm>
            <a:off x="11321378"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4</a:t>
            </a:fld>
            <a:endParaRPr lang="en-US" sz="1050" dirty="0"/>
          </a:p>
        </p:txBody>
      </p:sp>
      <p:sp>
        <p:nvSpPr>
          <p:cNvPr id="9" name="Oval 8">
            <a:extLst>
              <a:ext uri="{FF2B5EF4-FFF2-40B4-BE49-F238E27FC236}">
                <a16:creationId xmlns:a16="http://schemas.microsoft.com/office/drawing/2014/main" id="{2C319395-31A6-86A1-4A90-6A531CD7FF7F}"/>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1</a:t>
            </a:r>
          </a:p>
        </p:txBody>
      </p:sp>
      <p:graphicFrame>
        <p:nvGraphicFramePr>
          <p:cNvPr id="15" name="Table 14">
            <a:extLst>
              <a:ext uri="{FF2B5EF4-FFF2-40B4-BE49-F238E27FC236}">
                <a16:creationId xmlns:a16="http://schemas.microsoft.com/office/drawing/2014/main" id="{874383DA-75F5-A7AC-EFFD-BE686D2FEB50}"/>
              </a:ext>
            </a:extLst>
          </p:cNvPr>
          <p:cNvGraphicFramePr>
            <a:graphicFrameLocks noGrp="1"/>
          </p:cNvGraphicFramePr>
          <p:nvPr>
            <p:extLst>
              <p:ext uri="{D42A27DB-BD31-4B8C-83A1-F6EECF244321}">
                <p14:modId xmlns:p14="http://schemas.microsoft.com/office/powerpoint/2010/main" val="956850594"/>
              </p:ext>
            </p:extLst>
          </p:nvPr>
        </p:nvGraphicFramePr>
        <p:xfrm>
          <a:off x="308406" y="3228618"/>
          <a:ext cx="3966413" cy="1518256"/>
        </p:xfrm>
        <a:graphic>
          <a:graphicData uri="http://schemas.openxmlformats.org/drawingml/2006/table">
            <a:tbl>
              <a:tblPr firstRow="1" bandRow="1">
                <a:tableStyleId>{69012ECD-51FC-41F1-AA8D-1B2483CD663E}</a:tableStyleId>
              </a:tblPr>
              <a:tblGrid>
                <a:gridCol w="3966413">
                  <a:extLst>
                    <a:ext uri="{9D8B030D-6E8A-4147-A177-3AD203B41FA5}">
                      <a16:colId xmlns:a16="http://schemas.microsoft.com/office/drawing/2014/main" val="1384232815"/>
                    </a:ext>
                  </a:extLst>
                </a:gridCol>
              </a:tblGrid>
              <a:tr h="1518256">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 9-hour daily limit restricts total weekly production capacity </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Employers need to hire more workers or add shifts to maintain output  which </a:t>
                      </a:r>
                      <a:r>
                        <a:rPr kumimoji="0" lang="en-US" sz="1200" b="1" i="0" u="none" strike="noStrike" kern="1200" cap="none" spc="0" normalizeH="0" baseline="0" noProof="0" dirty="0">
                          <a:ln>
                            <a:noFill/>
                          </a:ln>
                          <a:solidFill>
                            <a:schemeClr val="bg2"/>
                          </a:solidFill>
                          <a:effectLst/>
                          <a:uLnTx/>
                          <a:uFillTx/>
                          <a:latin typeface="+mn-lt"/>
                          <a:ea typeface="+mn-ea"/>
                          <a:cs typeface="+mn-cs"/>
                        </a:rPr>
                        <a:t>raises administrative</a:t>
                      </a:r>
                      <a:r>
                        <a:rPr kumimoji="0" lang="en-US" sz="1200" b="0" i="0" u="none" strike="noStrike" kern="1200" cap="none" spc="0" normalizeH="0" baseline="0" noProof="0" dirty="0">
                          <a:ln>
                            <a:noFill/>
                          </a:ln>
                          <a:solidFill>
                            <a:schemeClr val="bg2"/>
                          </a:solidFill>
                          <a:effectLst/>
                          <a:uLnTx/>
                          <a:uFillTx/>
                          <a:latin typeface="+mn-lt"/>
                          <a:ea typeface="+mn-ea"/>
                          <a:cs typeface="+mn-cs"/>
                        </a:rPr>
                        <a:t> and </a:t>
                      </a:r>
                      <a:r>
                        <a:rPr kumimoji="0" lang="en-US" sz="1200" b="1" i="0" u="none" strike="noStrike" kern="1200" cap="none" spc="0" normalizeH="0" baseline="0" noProof="0" dirty="0">
                          <a:ln>
                            <a:noFill/>
                          </a:ln>
                          <a:solidFill>
                            <a:schemeClr val="bg2"/>
                          </a:solidFill>
                          <a:effectLst/>
                          <a:uLnTx/>
                          <a:uFillTx/>
                          <a:latin typeface="+mn-lt"/>
                          <a:ea typeface="+mn-ea"/>
                          <a:cs typeface="+mn-cs"/>
                        </a:rPr>
                        <a:t>wage costs</a:t>
                      </a: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F1BEEA92-8965-1555-7357-2C0789F07F05}"/>
              </a:ext>
            </a:extLst>
          </p:cNvPr>
          <p:cNvSpPr/>
          <p:nvPr/>
        </p:nvSpPr>
        <p:spPr>
          <a:xfrm>
            <a:off x="1007815" y="304246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3966246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7963E-3DBB-5D36-84A7-3CD7084F862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2505CC3-DDC6-69BD-C9AC-5AF205A5D737}"/>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DC78E688-597A-3EB2-8DE2-E888BC332B99}"/>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3168F089-9C68-D170-057E-2423883EC228}"/>
              </a:ext>
            </a:extLst>
          </p:cNvPr>
          <p:cNvGraphicFramePr>
            <a:graphicFrameLocks noGrp="1"/>
          </p:cNvGraphicFramePr>
          <p:nvPr>
            <p:extLst>
              <p:ext uri="{D42A27DB-BD31-4B8C-83A1-F6EECF244321}">
                <p14:modId xmlns:p14="http://schemas.microsoft.com/office/powerpoint/2010/main" val="71774868"/>
              </p:ext>
            </p:extLst>
          </p:nvPr>
        </p:nvGraphicFramePr>
        <p:xfrm>
          <a:off x="4522785" y="3188708"/>
          <a:ext cx="6773288" cy="1660937"/>
        </p:xfrm>
        <a:graphic>
          <a:graphicData uri="http://schemas.openxmlformats.org/drawingml/2006/table">
            <a:tbl>
              <a:tblPr firstRow="1" bandRow="1">
                <a:tableStyleId>{69012ECD-51FC-41F1-AA8D-1B2483CD663E}</a:tableStyleId>
              </a:tblPr>
              <a:tblGrid>
                <a:gridCol w="6773288">
                  <a:extLst>
                    <a:ext uri="{9D8B030D-6E8A-4147-A177-3AD203B41FA5}">
                      <a16:colId xmlns:a16="http://schemas.microsoft.com/office/drawing/2014/main" val="1384232815"/>
                    </a:ext>
                  </a:extLst>
                </a:gridCol>
              </a:tblGrid>
              <a:tr h="1660937">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BC49DD24-E039-51C1-5DE3-980E71F4A2B2}"/>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FFE83096-5950-0E76-0075-04D4EF2EF7A0}"/>
              </a:ext>
            </a:extLst>
          </p:cNvPr>
          <p:cNvSpPr/>
          <p:nvPr/>
        </p:nvSpPr>
        <p:spPr>
          <a:xfrm>
            <a:off x="7030462" y="304280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FE6E8D21-6095-429B-E725-2E2F24F4A300}"/>
              </a:ext>
            </a:extLst>
          </p:cNvPr>
          <p:cNvSpPr/>
          <p:nvPr/>
        </p:nvSpPr>
        <p:spPr>
          <a:xfrm>
            <a:off x="7328941" y="104894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A807A5AC-7730-8E45-A5FF-126B84800FF9}"/>
              </a:ext>
            </a:extLst>
          </p:cNvPr>
          <p:cNvSpPr>
            <a:spLocks noGrp="1"/>
          </p:cNvSpPr>
          <p:nvPr>
            <p:ph type="title"/>
          </p:nvPr>
        </p:nvSpPr>
        <p:spPr>
          <a:xfrm>
            <a:off x="777011" y="404340"/>
            <a:ext cx="10637977" cy="413285"/>
          </a:xfrm>
        </p:spPr>
        <p:txBody>
          <a:bodyPr vert="horz">
            <a:normAutofit/>
          </a:bodyPr>
          <a:lstStyle/>
          <a:p>
            <a:r>
              <a:rPr lang="en-IN" sz="1800" dirty="0"/>
              <a:t>Extend Quarterly Overtime Hours</a:t>
            </a:r>
            <a:endParaRPr lang="en-US" sz="1800" dirty="0"/>
          </a:p>
        </p:txBody>
      </p:sp>
      <p:sp>
        <p:nvSpPr>
          <p:cNvPr id="29" name="Rectangle 28">
            <a:extLst>
              <a:ext uri="{FF2B5EF4-FFF2-40B4-BE49-F238E27FC236}">
                <a16:creationId xmlns:a16="http://schemas.microsoft.com/office/drawing/2014/main" id="{3A8191E6-6211-0071-2944-981DD56A1681}"/>
              </a:ext>
            </a:extLst>
          </p:cNvPr>
          <p:cNvSpPr/>
          <p:nvPr/>
        </p:nvSpPr>
        <p:spPr>
          <a:xfrm>
            <a:off x="407194" y="1530221"/>
            <a:ext cx="3270996" cy="9584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sym typeface="Arial"/>
              </a:rPr>
              <a:t>Quarterly Overtime Hours: </a:t>
            </a:r>
            <a:r>
              <a:rPr lang="en-US" sz="1200" b="1" dirty="0"/>
              <a:t>50 hours</a:t>
            </a:r>
            <a:r>
              <a:rPr lang="en-US" sz="1200" dirty="0"/>
              <a:t> (extendable upto 75 hours)</a:t>
            </a:r>
            <a:endParaRPr lang="en-US" sz="1200" kern="0" dirty="0">
              <a:solidFill>
                <a:schemeClr val="bg1"/>
              </a:solidFill>
              <a:sym typeface="Arial"/>
            </a:endParaRPr>
          </a:p>
        </p:txBody>
      </p:sp>
      <p:graphicFrame>
        <p:nvGraphicFramePr>
          <p:cNvPr id="7" name="Table 6">
            <a:extLst>
              <a:ext uri="{FF2B5EF4-FFF2-40B4-BE49-F238E27FC236}">
                <a16:creationId xmlns:a16="http://schemas.microsoft.com/office/drawing/2014/main" id="{E0CA4DCE-A543-873B-602F-3988D2A0D1C1}"/>
              </a:ext>
            </a:extLst>
          </p:cNvPr>
          <p:cNvGraphicFramePr>
            <a:graphicFrameLocks noGrp="1"/>
          </p:cNvGraphicFramePr>
          <p:nvPr>
            <p:extLst>
              <p:ext uri="{D42A27DB-BD31-4B8C-83A1-F6EECF244321}">
                <p14:modId xmlns:p14="http://schemas.microsoft.com/office/powerpoint/2010/main" val="404856833"/>
              </p:ext>
            </p:extLst>
          </p:nvPr>
        </p:nvGraphicFramePr>
        <p:xfrm>
          <a:off x="4054764" y="1501775"/>
          <a:ext cx="7730041" cy="741680"/>
        </p:xfrm>
        <a:graphic>
          <a:graphicData uri="http://schemas.openxmlformats.org/drawingml/2006/table">
            <a:tbl>
              <a:tblPr firstRow="1" bandRow="1">
                <a:tableStyleId>{5C22544A-7EE6-4342-B048-85BDC9FD1C3A}</a:tableStyleId>
              </a:tblPr>
              <a:tblGrid>
                <a:gridCol w="1318458">
                  <a:extLst>
                    <a:ext uri="{9D8B030D-6E8A-4147-A177-3AD203B41FA5}">
                      <a16:colId xmlns:a16="http://schemas.microsoft.com/office/drawing/2014/main" val="253413697"/>
                    </a:ext>
                  </a:extLst>
                </a:gridCol>
                <a:gridCol w="1333618">
                  <a:extLst>
                    <a:ext uri="{9D8B030D-6E8A-4147-A177-3AD203B41FA5}">
                      <a16:colId xmlns:a16="http://schemas.microsoft.com/office/drawing/2014/main" val="1291935323"/>
                    </a:ext>
                  </a:extLst>
                </a:gridCol>
                <a:gridCol w="1015593">
                  <a:extLst>
                    <a:ext uri="{9D8B030D-6E8A-4147-A177-3AD203B41FA5}">
                      <a16:colId xmlns:a16="http://schemas.microsoft.com/office/drawing/2014/main" val="3263408324"/>
                    </a:ext>
                  </a:extLst>
                </a:gridCol>
                <a:gridCol w="1015593">
                  <a:extLst>
                    <a:ext uri="{9D8B030D-6E8A-4147-A177-3AD203B41FA5}">
                      <a16:colId xmlns:a16="http://schemas.microsoft.com/office/drawing/2014/main" val="1899808917"/>
                    </a:ext>
                  </a:extLst>
                </a:gridCol>
                <a:gridCol w="1015593">
                  <a:extLst>
                    <a:ext uri="{9D8B030D-6E8A-4147-A177-3AD203B41FA5}">
                      <a16:colId xmlns:a16="http://schemas.microsoft.com/office/drawing/2014/main" val="4081196392"/>
                    </a:ext>
                  </a:extLst>
                </a:gridCol>
                <a:gridCol w="1015593">
                  <a:extLst>
                    <a:ext uri="{9D8B030D-6E8A-4147-A177-3AD203B41FA5}">
                      <a16:colId xmlns:a16="http://schemas.microsoft.com/office/drawing/2014/main" val="2415367195"/>
                    </a:ext>
                  </a:extLst>
                </a:gridCol>
                <a:gridCol w="1015593">
                  <a:extLst>
                    <a:ext uri="{9D8B030D-6E8A-4147-A177-3AD203B41FA5}">
                      <a16:colId xmlns:a16="http://schemas.microsoft.com/office/drawing/2014/main" val="2697906097"/>
                    </a:ext>
                  </a:extLst>
                </a:gridCol>
              </a:tblGrid>
              <a:tr h="370840">
                <a:tc>
                  <a:txBody>
                    <a:bodyPr/>
                    <a:lstStyle/>
                    <a:p>
                      <a:pPr algn="ctr"/>
                      <a:r>
                        <a:rPr lang="en-IN" sz="1200" dirty="0"/>
                        <a:t>Karnataka</a:t>
                      </a:r>
                    </a:p>
                  </a:txBody>
                  <a:tcPr/>
                </a:tc>
                <a:tc>
                  <a:txBody>
                    <a:bodyPr/>
                    <a:lstStyle/>
                    <a:p>
                      <a:pPr algn="ctr"/>
                      <a:r>
                        <a:rPr lang="en-IN" sz="1200" dirty="0"/>
                        <a:t>Uttar Pradesh</a:t>
                      </a:r>
                    </a:p>
                  </a:txBody>
                  <a:tcPr/>
                </a:tc>
                <a:tc>
                  <a:txBody>
                    <a:bodyPr/>
                    <a:lstStyle/>
                    <a:p>
                      <a:pPr algn="ctr"/>
                      <a:r>
                        <a:rPr lang="en-IN" sz="1200" dirty="0"/>
                        <a:t>Telangana</a:t>
                      </a:r>
                    </a:p>
                  </a:txBody>
                  <a:tcPr/>
                </a:tc>
                <a:tc>
                  <a:txBody>
                    <a:bodyPr/>
                    <a:lstStyle/>
                    <a:p>
                      <a:pPr algn="ctr"/>
                      <a:r>
                        <a:rPr lang="en-US" sz="1200" dirty="0"/>
                        <a:t>Indonesia</a:t>
                      </a:r>
                      <a:endParaRPr lang="en-IN" sz="1200" dirty="0"/>
                    </a:p>
                  </a:txBody>
                  <a:tcPr/>
                </a:tc>
                <a:tc>
                  <a:txBody>
                    <a:bodyPr/>
                    <a:lstStyle/>
                    <a:p>
                      <a:pPr algn="ctr"/>
                      <a:r>
                        <a:rPr lang="en-US" sz="1200" dirty="0"/>
                        <a:t>Singapore</a:t>
                      </a:r>
                      <a:endParaRPr lang="en-IN" sz="1200" dirty="0"/>
                    </a:p>
                  </a:txBody>
                  <a:tcPr/>
                </a:tc>
                <a:tc>
                  <a:txBody>
                    <a:bodyPr/>
                    <a:lstStyle/>
                    <a:p>
                      <a:pPr algn="ctr"/>
                      <a:r>
                        <a:rPr lang="en-US" sz="1200" dirty="0"/>
                        <a:t>Japan</a:t>
                      </a:r>
                      <a:endParaRPr lang="en-IN" sz="1200" dirty="0"/>
                    </a:p>
                  </a:txBody>
                  <a:tcPr/>
                </a:tc>
                <a:tc>
                  <a:txBody>
                    <a:bodyPr/>
                    <a:lstStyle/>
                    <a:p>
                      <a:pPr algn="ctr"/>
                      <a:r>
                        <a:rPr lang="en-US" sz="1200" dirty="0"/>
                        <a:t>Malaysia</a:t>
                      </a:r>
                      <a:endParaRPr lang="en-IN" sz="1200" dirty="0"/>
                    </a:p>
                  </a:txBody>
                  <a:tcPr/>
                </a:tc>
                <a:extLst>
                  <a:ext uri="{0D108BD9-81ED-4DB2-BD59-A6C34878D82A}">
                    <a16:rowId xmlns:a16="http://schemas.microsoft.com/office/drawing/2014/main" val="564699328"/>
                  </a:ext>
                </a:extLst>
              </a:tr>
              <a:tr h="370840">
                <a:tc>
                  <a:txBody>
                    <a:bodyPr/>
                    <a:lstStyle/>
                    <a:p>
                      <a:pPr marL="0" indent="0" algn="ctr">
                        <a:buFont typeface="Arial" panose="020B0604020202020204" pitchFamily="34" charset="0"/>
                        <a:buNone/>
                      </a:pPr>
                      <a:r>
                        <a:rPr lang="en-IN" sz="1200" dirty="0"/>
                        <a:t>144</a:t>
                      </a:r>
                    </a:p>
                  </a:txBody>
                  <a:tcPr/>
                </a:tc>
                <a:tc>
                  <a:txBody>
                    <a:bodyPr/>
                    <a:lstStyle/>
                    <a:p>
                      <a:pPr marL="0" indent="0" algn="ctr">
                        <a:buFont typeface="Arial" panose="020B0604020202020204" pitchFamily="34" charset="0"/>
                        <a:buNone/>
                      </a:pPr>
                      <a:r>
                        <a:rPr lang="en-IN" sz="1200" dirty="0"/>
                        <a:t>144</a:t>
                      </a:r>
                    </a:p>
                  </a:txBody>
                  <a:tcPr/>
                </a:tc>
                <a:tc>
                  <a:txBody>
                    <a:bodyPr/>
                    <a:lstStyle/>
                    <a:p>
                      <a:pPr marL="0" indent="0" algn="ctr">
                        <a:buFont typeface="Arial" panose="020B0604020202020204" pitchFamily="34" charset="0"/>
                        <a:buNone/>
                      </a:pPr>
                      <a:r>
                        <a:rPr lang="en-IN" sz="1200" dirty="0"/>
                        <a:t>156</a:t>
                      </a:r>
                    </a:p>
                  </a:txBody>
                  <a:tcPr/>
                </a:tc>
                <a:tc>
                  <a:txBody>
                    <a:bodyPr/>
                    <a:lstStyle/>
                    <a:p>
                      <a:pPr marL="0" indent="0" algn="ctr">
                        <a:buFont typeface="Arial" panose="020B0604020202020204" pitchFamily="34" charset="0"/>
                        <a:buNone/>
                      </a:pPr>
                      <a:r>
                        <a:rPr lang="en-US" sz="1200" dirty="0"/>
                        <a:t>182</a:t>
                      </a:r>
                      <a:endParaRPr lang="en-IN" sz="1200" dirty="0"/>
                    </a:p>
                  </a:txBody>
                  <a:tcPr/>
                </a:tc>
                <a:tc>
                  <a:txBody>
                    <a:bodyPr/>
                    <a:lstStyle/>
                    <a:p>
                      <a:pPr marL="0" indent="0" algn="ctr">
                        <a:buFont typeface="Arial" panose="020B0604020202020204" pitchFamily="34" charset="0"/>
                        <a:buNone/>
                      </a:pPr>
                      <a:r>
                        <a:rPr lang="en-US" sz="1200" dirty="0"/>
                        <a:t>216</a:t>
                      </a:r>
                      <a:endParaRPr lang="en-IN" sz="1200" dirty="0"/>
                    </a:p>
                  </a:txBody>
                  <a:tcPr/>
                </a:tc>
                <a:tc>
                  <a:txBody>
                    <a:bodyPr/>
                    <a:lstStyle/>
                    <a:p>
                      <a:pPr marL="0" indent="0" algn="ctr">
                        <a:buFont typeface="Arial" panose="020B0604020202020204" pitchFamily="34" charset="0"/>
                        <a:buNone/>
                      </a:pPr>
                      <a:r>
                        <a:rPr lang="en-US" sz="1200" dirty="0"/>
                        <a:t>240</a:t>
                      </a:r>
                      <a:endParaRPr lang="en-IN" sz="1200" dirty="0"/>
                    </a:p>
                  </a:txBody>
                  <a:tcPr/>
                </a:tc>
                <a:tc>
                  <a:txBody>
                    <a:bodyPr/>
                    <a:lstStyle/>
                    <a:p>
                      <a:pPr marL="0" indent="0" algn="ctr">
                        <a:buFont typeface="Arial" panose="020B0604020202020204" pitchFamily="34" charset="0"/>
                        <a:buNone/>
                      </a:pPr>
                      <a:r>
                        <a:rPr lang="en-US" sz="1200" dirty="0"/>
                        <a:t>312</a:t>
                      </a:r>
                      <a:endParaRPr lang="en-IN" sz="1200" dirty="0"/>
                    </a:p>
                  </a:txBody>
                  <a:tcPr/>
                </a:tc>
                <a:extLst>
                  <a:ext uri="{0D108BD9-81ED-4DB2-BD59-A6C34878D82A}">
                    <a16:rowId xmlns:a16="http://schemas.microsoft.com/office/drawing/2014/main" val="203536298"/>
                  </a:ext>
                </a:extLst>
              </a:tr>
            </a:tbl>
          </a:graphicData>
        </a:graphic>
      </p:graphicFrame>
      <p:pic>
        <p:nvPicPr>
          <p:cNvPr id="22" name="Picture 21">
            <a:extLst>
              <a:ext uri="{FF2B5EF4-FFF2-40B4-BE49-F238E27FC236}">
                <a16:creationId xmlns:a16="http://schemas.microsoft.com/office/drawing/2014/main" id="{C55EBC47-90B9-B11D-1661-24A2279A46E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8" name="Slide Number Placeholder 6">
            <a:extLst>
              <a:ext uri="{FF2B5EF4-FFF2-40B4-BE49-F238E27FC236}">
                <a16:creationId xmlns:a16="http://schemas.microsoft.com/office/drawing/2014/main" id="{F55942D2-72EB-5DDB-3C2F-578CF7E78C66}"/>
              </a:ext>
            </a:extLst>
          </p:cNvPr>
          <p:cNvSpPr txBox="1">
            <a:spLocks/>
          </p:cNvSpPr>
          <p:nvPr/>
        </p:nvSpPr>
        <p:spPr>
          <a:xfrm>
            <a:off x="11350659" y="6229212"/>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5</a:t>
            </a:fld>
            <a:endParaRPr lang="en-US" sz="1050" dirty="0"/>
          </a:p>
        </p:txBody>
      </p:sp>
      <p:sp>
        <p:nvSpPr>
          <p:cNvPr id="9" name="Oval 8">
            <a:extLst>
              <a:ext uri="{FF2B5EF4-FFF2-40B4-BE49-F238E27FC236}">
                <a16:creationId xmlns:a16="http://schemas.microsoft.com/office/drawing/2014/main" id="{FFA3EB42-48F6-E19F-15C4-24C69A7E04E0}"/>
              </a:ext>
            </a:extLst>
          </p:cNvPr>
          <p:cNvSpPr/>
          <p:nvPr/>
        </p:nvSpPr>
        <p:spPr>
          <a:xfrm>
            <a:off x="400692" y="434567"/>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2</a:t>
            </a:r>
          </a:p>
        </p:txBody>
      </p:sp>
      <p:sp>
        <p:nvSpPr>
          <p:cNvPr id="10" name="TextBox 9">
            <a:extLst>
              <a:ext uri="{FF2B5EF4-FFF2-40B4-BE49-F238E27FC236}">
                <a16:creationId xmlns:a16="http://schemas.microsoft.com/office/drawing/2014/main" id="{5022B276-003D-96D9-87E0-CA1B6D47C373}"/>
              </a:ext>
            </a:extLst>
          </p:cNvPr>
          <p:cNvSpPr txBox="1"/>
          <p:nvPr/>
        </p:nvSpPr>
        <p:spPr>
          <a:xfrm>
            <a:off x="4522785" y="3492108"/>
            <a:ext cx="7072857" cy="1423467"/>
          </a:xfrm>
          <a:prstGeom prst="rect">
            <a:avLst/>
          </a:prstGeom>
          <a:noFill/>
        </p:spPr>
        <p:txBody>
          <a:bodyPr wrap="square" rtlCol="0">
            <a:spAutoFit/>
          </a:bodyPr>
          <a:lstStyle/>
          <a:p>
            <a:pPr algn="ctr"/>
            <a:r>
              <a:rPr lang="en-US" sz="1400" b="1" dirty="0">
                <a:solidFill>
                  <a:schemeClr val="accent2"/>
                </a:solidFill>
              </a:rPr>
              <a:t>Increase overtime limit (OT) to 144 hours/quarter</a:t>
            </a:r>
          </a:p>
          <a:p>
            <a:pPr algn="ctr"/>
            <a:endParaRPr lang="en-US" sz="14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Higher cap enables workers to earn for additional 376 hours annually boosting incomes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Increases productivity and ensures optimal utilisation of production capacity</a:t>
            </a:r>
            <a:endParaRPr lang="en-IN" sz="1200" b="1" dirty="0">
              <a:solidFill>
                <a:schemeClr val="bg2"/>
              </a:solidFill>
            </a:endParaRPr>
          </a:p>
          <a:p>
            <a:pPr marL="171450" indent="-171450">
              <a:buFont typeface="Wingdings" panose="05000000000000000000" pitchFamily="2" charset="2"/>
              <a:buChar char="Ø"/>
            </a:pPr>
            <a:endParaRPr lang="en-US" sz="1200" dirty="0"/>
          </a:p>
          <a:p>
            <a:pPr marL="171450" indent="-171450">
              <a:buFont typeface="Wingdings" panose="05000000000000000000" pitchFamily="2" charset="2"/>
              <a:buChar char="Ø"/>
            </a:pPr>
            <a:endParaRPr lang="en-IN" sz="1050" b="1" dirty="0">
              <a:solidFill>
                <a:schemeClr val="bg2"/>
              </a:solidFill>
            </a:endParaRPr>
          </a:p>
        </p:txBody>
      </p:sp>
      <p:graphicFrame>
        <p:nvGraphicFramePr>
          <p:cNvPr id="15" name="Table 14">
            <a:extLst>
              <a:ext uri="{FF2B5EF4-FFF2-40B4-BE49-F238E27FC236}">
                <a16:creationId xmlns:a16="http://schemas.microsoft.com/office/drawing/2014/main" id="{D6FC83EB-F663-1BB2-F9B2-AC55FB36990E}"/>
              </a:ext>
            </a:extLst>
          </p:cNvPr>
          <p:cNvGraphicFramePr>
            <a:graphicFrameLocks noGrp="1"/>
          </p:cNvGraphicFramePr>
          <p:nvPr>
            <p:extLst>
              <p:ext uri="{D42A27DB-BD31-4B8C-83A1-F6EECF244321}">
                <p14:modId xmlns:p14="http://schemas.microsoft.com/office/powerpoint/2010/main" val="2945039051"/>
              </p:ext>
            </p:extLst>
          </p:nvPr>
        </p:nvGraphicFramePr>
        <p:xfrm>
          <a:off x="317498" y="3211719"/>
          <a:ext cx="3737266" cy="2210026"/>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2210026">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Restricts shift extensions during periods of peak demand</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Employers are forced to hire additional workers or manage with underutilised capacity</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Leads to increased per-unit production costs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Limits extra income earning opportunities for workers</a:t>
                      </a: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FB3F7148-60D1-2F8A-ADCF-676CA0670EA5}"/>
              </a:ext>
            </a:extLst>
          </p:cNvPr>
          <p:cNvSpPr/>
          <p:nvPr/>
        </p:nvSpPr>
        <p:spPr>
          <a:xfrm>
            <a:off x="998088" y="3037374"/>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3686393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5B537-6C0F-45BC-633A-39CE623861BF}"/>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390DEEF-D230-B84B-8B54-161C108ED35F}"/>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92505CC3-DDC6-69BD-C9AC-5AF205A5D737}"/>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181823E1-7AA8-A15E-DF13-8C64656ACDCE}"/>
              </a:ext>
            </a:extLst>
          </p:cNvPr>
          <p:cNvGraphicFramePr>
            <a:graphicFrameLocks noGrp="1"/>
          </p:cNvGraphicFramePr>
          <p:nvPr>
            <p:extLst>
              <p:ext uri="{D42A27DB-BD31-4B8C-83A1-F6EECF244321}">
                <p14:modId xmlns:p14="http://schemas.microsoft.com/office/powerpoint/2010/main" val="3047724054"/>
              </p:ext>
            </p:extLst>
          </p:nvPr>
        </p:nvGraphicFramePr>
        <p:xfrm>
          <a:off x="4732716" y="4109641"/>
          <a:ext cx="6373091" cy="1699420"/>
        </p:xfrm>
        <a:graphic>
          <a:graphicData uri="http://schemas.openxmlformats.org/drawingml/2006/table">
            <a:tbl>
              <a:tblPr firstRow="1" bandRow="1">
                <a:tableStyleId>{69012ECD-51FC-41F1-AA8D-1B2483CD663E}</a:tableStyleId>
              </a:tblPr>
              <a:tblGrid>
                <a:gridCol w="6373091">
                  <a:extLst>
                    <a:ext uri="{9D8B030D-6E8A-4147-A177-3AD203B41FA5}">
                      <a16:colId xmlns:a16="http://schemas.microsoft.com/office/drawing/2014/main" val="1384232815"/>
                    </a:ext>
                  </a:extLst>
                </a:gridCol>
              </a:tblGrid>
              <a:tr h="1699420">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A968A09B-260B-3B6B-C134-058C05951CD7}"/>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D3DBE933-0378-1072-D1B0-AE115AA52356}"/>
              </a:ext>
            </a:extLst>
          </p:cNvPr>
          <p:cNvSpPr/>
          <p:nvPr/>
        </p:nvSpPr>
        <p:spPr>
          <a:xfrm>
            <a:off x="7194944" y="3932189"/>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Recommendations</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96B5FDCC-57BC-E87C-4A6B-425202568E6E}"/>
              </a:ext>
            </a:extLst>
          </p:cNvPr>
          <p:cNvSpPr/>
          <p:nvPr/>
        </p:nvSpPr>
        <p:spPr>
          <a:xfrm>
            <a:off x="7328941" y="104894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D3A441AF-C5FF-6C40-7796-C96F2439B0E1}"/>
              </a:ext>
            </a:extLst>
          </p:cNvPr>
          <p:cNvSpPr>
            <a:spLocks noGrp="1"/>
          </p:cNvSpPr>
          <p:nvPr>
            <p:ph type="title"/>
          </p:nvPr>
        </p:nvSpPr>
        <p:spPr>
          <a:xfrm>
            <a:off x="777011" y="404340"/>
            <a:ext cx="10637977" cy="413285"/>
          </a:xfrm>
        </p:spPr>
        <p:txBody>
          <a:bodyPr vert="horz">
            <a:normAutofit/>
          </a:bodyPr>
          <a:lstStyle/>
          <a:p>
            <a:r>
              <a:rPr lang="en-US" sz="1800" dirty="0"/>
              <a:t>Adopt Flexible Rest Interval Policy</a:t>
            </a:r>
          </a:p>
        </p:txBody>
      </p:sp>
      <p:sp>
        <p:nvSpPr>
          <p:cNvPr id="29" name="Rectangle 28">
            <a:extLst>
              <a:ext uri="{FF2B5EF4-FFF2-40B4-BE49-F238E27FC236}">
                <a16:creationId xmlns:a16="http://schemas.microsoft.com/office/drawing/2014/main" id="{7AB8B477-5956-C6B8-F229-ABE5A5B26F71}"/>
              </a:ext>
            </a:extLst>
          </p:cNvPr>
          <p:cNvSpPr/>
          <p:nvPr/>
        </p:nvSpPr>
        <p:spPr>
          <a:xfrm>
            <a:off x="407194" y="1530221"/>
            <a:ext cx="3270996" cy="8158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sym typeface="Arial"/>
              </a:rPr>
              <a:t>Rest Interval: </a:t>
            </a:r>
            <a:r>
              <a:rPr lang="en-US" sz="1200" b="1" kern="0" dirty="0">
                <a:solidFill>
                  <a:schemeClr val="bg1"/>
                </a:solidFill>
                <a:sym typeface="Arial"/>
              </a:rPr>
              <a:t>≥30 minutes after ≤5 hours</a:t>
            </a:r>
            <a:r>
              <a:rPr lang="en-US" sz="1200" kern="0" dirty="0">
                <a:solidFill>
                  <a:schemeClr val="bg1"/>
                </a:solidFill>
                <a:sym typeface="Arial"/>
              </a:rPr>
              <a:t> </a:t>
            </a:r>
          </a:p>
        </p:txBody>
      </p:sp>
      <p:graphicFrame>
        <p:nvGraphicFramePr>
          <p:cNvPr id="7" name="Table 6">
            <a:extLst>
              <a:ext uri="{FF2B5EF4-FFF2-40B4-BE49-F238E27FC236}">
                <a16:creationId xmlns:a16="http://schemas.microsoft.com/office/drawing/2014/main" id="{4D6D1527-5799-91A3-65CD-A432730AE74C}"/>
              </a:ext>
            </a:extLst>
          </p:cNvPr>
          <p:cNvGraphicFramePr>
            <a:graphicFrameLocks noGrp="1"/>
          </p:cNvGraphicFramePr>
          <p:nvPr>
            <p:extLst>
              <p:ext uri="{D42A27DB-BD31-4B8C-83A1-F6EECF244321}">
                <p14:modId xmlns:p14="http://schemas.microsoft.com/office/powerpoint/2010/main" val="3223444050"/>
              </p:ext>
            </p:extLst>
          </p:nvPr>
        </p:nvGraphicFramePr>
        <p:xfrm>
          <a:off x="4054242" y="1520985"/>
          <a:ext cx="7730041" cy="2103120"/>
        </p:xfrm>
        <a:graphic>
          <a:graphicData uri="http://schemas.openxmlformats.org/drawingml/2006/table">
            <a:tbl>
              <a:tblPr firstRow="1" bandRow="1">
                <a:tableStyleId>{5C22544A-7EE6-4342-B048-85BDC9FD1C3A}</a:tableStyleId>
              </a:tblPr>
              <a:tblGrid>
                <a:gridCol w="1268748">
                  <a:extLst>
                    <a:ext uri="{9D8B030D-6E8A-4147-A177-3AD203B41FA5}">
                      <a16:colId xmlns:a16="http://schemas.microsoft.com/office/drawing/2014/main" val="671644774"/>
                    </a:ext>
                  </a:extLst>
                </a:gridCol>
                <a:gridCol w="1268748">
                  <a:extLst>
                    <a:ext uri="{9D8B030D-6E8A-4147-A177-3AD203B41FA5}">
                      <a16:colId xmlns:a16="http://schemas.microsoft.com/office/drawing/2014/main" val="253413697"/>
                    </a:ext>
                  </a:extLst>
                </a:gridCol>
                <a:gridCol w="1283337">
                  <a:extLst>
                    <a:ext uri="{9D8B030D-6E8A-4147-A177-3AD203B41FA5}">
                      <a16:colId xmlns:a16="http://schemas.microsoft.com/office/drawing/2014/main" val="1291935323"/>
                    </a:ext>
                  </a:extLst>
                </a:gridCol>
                <a:gridCol w="977302">
                  <a:extLst>
                    <a:ext uri="{9D8B030D-6E8A-4147-A177-3AD203B41FA5}">
                      <a16:colId xmlns:a16="http://schemas.microsoft.com/office/drawing/2014/main" val="3263408324"/>
                    </a:ext>
                  </a:extLst>
                </a:gridCol>
                <a:gridCol w="977302">
                  <a:extLst>
                    <a:ext uri="{9D8B030D-6E8A-4147-A177-3AD203B41FA5}">
                      <a16:colId xmlns:a16="http://schemas.microsoft.com/office/drawing/2014/main" val="73840728"/>
                    </a:ext>
                  </a:extLst>
                </a:gridCol>
                <a:gridCol w="977302">
                  <a:extLst>
                    <a:ext uri="{9D8B030D-6E8A-4147-A177-3AD203B41FA5}">
                      <a16:colId xmlns:a16="http://schemas.microsoft.com/office/drawing/2014/main" val="623085920"/>
                    </a:ext>
                  </a:extLst>
                </a:gridCol>
                <a:gridCol w="977302">
                  <a:extLst>
                    <a:ext uri="{9D8B030D-6E8A-4147-A177-3AD203B41FA5}">
                      <a16:colId xmlns:a16="http://schemas.microsoft.com/office/drawing/2014/main" val="2882335283"/>
                    </a:ext>
                  </a:extLst>
                </a:gridCol>
              </a:tblGrid>
              <a:tr h="370840">
                <a:tc>
                  <a:txBody>
                    <a:bodyPr/>
                    <a:lstStyle/>
                    <a:p>
                      <a:pPr algn="ctr"/>
                      <a:r>
                        <a:rPr lang="en-US" sz="1200" dirty="0"/>
                        <a:t>Parameter</a:t>
                      </a:r>
                      <a:endParaRPr lang="en-IN" sz="1200" dirty="0"/>
                    </a:p>
                  </a:txBody>
                  <a:tcPr/>
                </a:tc>
                <a:tc>
                  <a:txBody>
                    <a:bodyPr/>
                    <a:lstStyle/>
                    <a:p>
                      <a:pPr algn="ctr"/>
                      <a:r>
                        <a:rPr lang="en-IN" sz="1200" dirty="0"/>
                        <a:t>Karnataka</a:t>
                      </a:r>
                    </a:p>
                  </a:txBody>
                  <a:tcPr/>
                </a:tc>
                <a:tc>
                  <a:txBody>
                    <a:bodyPr/>
                    <a:lstStyle/>
                    <a:p>
                      <a:pPr algn="ctr"/>
                      <a:r>
                        <a:rPr lang="en-IN" sz="1200" dirty="0"/>
                        <a:t>Uttar Pradesh</a:t>
                      </a:r>
                    </a:p>
                  </a:txBody>
                  <a:tcPr/>
                </a:tc>
                <a:tc>
                  <a:txBody>
                    <a:bodyPr/>
                    <a:lstStyle/>
                    <a:p>
                      <a:pPr algn="ctr"/>
                      <a:r>
                        <a:rPr lang="en-IN" sz="1200" dirty="0"/>
                        <a:t>Singapore</a:t>
                      </a:r>
                    </a:p>
                  </a:txBody>
                  <a:tcPr/>
                </a:tc>
                <a:tc>
                  <a:txBody>
                    <a:bodyPr/>
                    <a:lstStyle/>
                    <a:p>
                      <a:pPr algn="ctr"/>
                      <a:r>
                        <a:rPr lang="en-US" sz="1200" dirty="0"/>
                        <a:t>Vietnam</a:t>
                      </a:r>
                      <a:endParaRPr lang="en-IN" sz="1200" dirty="0"/>
                    </a:p>
                  </a:txBody>
                  <a:tcPr/>
                </a:tc>
                <a:tc>
                  <a:txBody>
                    <a:bodyPr/>
                    <a:lstStyle/>
                    <a:p>
                      <a:pPr algn="ctr"/>
                      <a:r>
                        <a:rPr lang="en-US" sz="1200" dirty="0"/>
                        <a:t>Japan</a:t>
                      </a:r>
                      <a:endParaRPr lang="en-IN" sz="1200" dirty="0"/>
                    </a:p>
                  </a:txBody>
                  <a:tcPr/>
                </a:tc>
                <a:tc>
                  <a:txBody>
                    <a:bodyPr/>
                    <a:lstStyle/>
                    <a:p>
                      <a:pPr algn="ctr"/>
                      <a:r>
                        <a:rPr lang="en-US" sz="1200" dirty="0"/>
                        <a:t>South Korea</a:t>
                      </a:r>
                      <a:endParaRPr lang="en-IN" sz="1200" dirty="0"/>
                    </a:p>
                  </a:txBody>
                  <a:tcPr/>
                </a:tc>
                <a:extLst>
                  <a:ext uri="{0D108BD9-81ED-4DB2-BD59-A6C34878D82A}">
                    <a16:rowId xmlns:a16="http://schemas.microsoft.com/office/drawing/2014/main" val="564699328"/>
                  </a:ext>
                </a:extLst>
              </a:tr>
              <a:tr h="370840">
                <a:tc rowSpan="2">
                  <a:txBody>
                    <a:bodyPr/>
                    <a:lstStyle/>
                    <a:p>
                      <a:pPr marL="0" indent="0">
                        <a:buFont typeface="Arial" panose="020B0604020202020204" pitchFamily="34" charset="0"/>
                        <a:buNone/>
                      </a:pPr>
                      <a:endParaRPr lang="en-US" sz="1200" dirty="0"/>
                    </a:p>
                    <a:p>
                      <a:pPr marL="0" indent="0">
                        <a:buFont typeface="Arial" panose="020B0604020202020204" pitchFamily="34" charset="0"/>
                        <a:buNone/>
                      </a:pPr>
                      <a:endParaRPr lang="en-US" sz="1200" dirty="0"/>
                    </a:p>
                    <a:p>
                      <a:pPr marL="0" indent="0">
                        <a:buFont typeface="Arial" panose="020B0604020202020204" pitchFamily="34" charset="0"/>
                        <a:buNone/>
                      </a:pPr>
                      <a:r>
                        <a:rPr lang="en-US" sz="1200" dirty="0"/>
                        <a:t>Rest Intervals</a:t>
                      </a:r>
                      <a:endParaRPr lang="en-IN" sz="1200" dirty="0"/>
                    </a:p>
                  </a:txBody>
                  <a:tcPr/>
                </a:tc>
                <a:tc>
                  <a:txBody>
                    <a:bodyPr/>
                    <a:lstStyle/>
                    <a:p>
                      <a:pPr marL="0" indent="0">
                        <a:buFont typeface="Arial" panose="020B0604020202020204" pitchFamily="34" charset="0"/>
                        <a:buNone/>
                      </a:pPr>
                      <a:r>
                        <a:rPr lang="en-US" sz="1200" dirty="0"/>
                        <a:t>≥30 minutes after ≤6 Hours </a:t>
                      </a:r>
                      <a:endParaRPr lang="en-IN" sz="1200" dirty="0"/>
                    </a:p>
                  </a:txBody>
                  <a:tcPr/>
                </a:tc>
                <a:tc>
                  <a:txBody>
                    <a:bodyPr/>
                    <a:lstStyle/>
                    <a:p>
                      <a:pPr marL="0" indent="0" algn="ctr">
                        <a:buFont typeface="Arial" panose="020B0604020202020204" pitchFamily="34" charset="0"/>
                        <a:buNone/>
                      </a:pPr>
                      <a:r>
                        <a:rPr lang="en-US" sz="1200" dirty="0"/>
                        <a:t>≥30 minutes after ≤6 Hours </a:t>
                      </a:r>
                      <a:endParaRPr lang="en-IN" sz="1200" dirty="0"/>
                    </a:p>
                  </a:txBody>
                  <a:tcPr/>
                </a:tc>
                <a:tc>
                  <a:txBody>
                    <a:bodyPr/>
                    <a:lstStyle/>
                    <a:p>
                      <a:pPr marL="0" indent="0" algn="ctr">
                        <a:buFont typeface="Arial" panose="020B0604020202020204" pitchFamily="34" charset="0"/>
                        <a:buNone/>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Rest can be given at any time</a:t>
                      </a:r>
                      <a:endParaRPr lang="en-IN" sz="1200" dirty="0"/>
                    </a:p>
                  </a:txBody>
                  <a:tcPr/>
                </a:tc>
                <a:extLst>
                  <a:ext uri="{0D108BD9-81ED-4DB2-BD59-A6C34878D82A}">
                    <a16:rowId xmlns:a16="http://schemas.microsoft.com/office/drawing/2014/main" val="699103475"/>
                  </a:ext>
                </a:extLst>
              </a:tr>
              <a:tr h="370840">
                <a:tc vMerge="1">
                  <a:txBody>
                    <a:bodyPr/>
                    <a:lstStyle/>
                    <a:p>
                      <a:pPr marL="0" indent="0">
                        <a:buFont typeface="Arial" panose="020B0604020202020204" pitchFamily="34" charset="0"/>
                        <a:buNone/>
                      </a:pPr>
                      <a:endParaRPr lang="en-IN" sz="1200" dirty="0"/>
                    </a:p>
                  </a:txBody>
                  <a:tcPr/>
                </a:tc>
                <a:tc>
                  <a:txBody>
                    <a:bodyPr/>
                    <a:lstStyle/>
                    <a:p>
                      <a:pPr marL="0" indent="0">
                        <a:buFont typeface="Arial" panose="020B0604020202020204" pitchFamily="34" charset="0"/>
                        <a:buNone/>
                      </a:pPr>
                      <a:r>
                        <a:rPr lang="en-US" sz="1200" dirty="0"/>
                        <a:t>-</a:t>
                      </a:r>
                      <a:endParaRPr lang="en-IN" sz="1200" dirty="0"/>
                    </a:p>
                  </a:txBody>
                  <a:tcPr/>
                </a:tc>
                <a:tc>
                  <a:txBody>
                    <a:bodyPr/>
                    <a:lstStyle/>
                    <a:p>
                      <a:pPr marL="0" indent="0" algn="ctr">
                        <a:buFont typeface="Arial" panose="020B0604020202020204" pitchFamily="34" charset="0"/>
                        <a:buNone/>
                      </a:pPr>
                      <a:r>
                        <a:rPr lang="en-US" sz="1200" dirty="0"/>
                        <a:t>-</a:t>
                      </a:r>
                      <a:endParaRPr lang="en-IN" sz="1200" dirty="0"/>
                    </a:p>
                  </a:txBody>
                  <a:tcPr/>
                </a:tc>
                <a:tc>
                  <a:txBody>
                    <a:bodyPr/>
                    <a:lstStyle/>
                    <a:p>
                      <a:pPr marL="0" indent="0" algn="ctr">
                        <a:buFont typeface="Arial" panose="020B0604020202020204" pitchFamily="34" charset="0"/>
                        <a:buNone/>
                      </a:pPr>
                      <a:r>
                        <a:rPr lang="en-US" sz="1200" dirty="0"/>
                        <a:t>45 minutes mandatory if work exceeds 8 hours</a:t>
                      </a:r>
                      <a:endParaRPr lang="en-IN" sz="1200" dirty="0"/>
                    </a:p>
                  </a:txBody>
                  <a:tcPr/>
                </a:tc>
                <a:tc>
                  <a:txBody>
                    <a:bodyPr/>
                    <a:lstStyle/>
                    <a:p>
                      <a:pPr marL="0" indent="0" algn="ctr">
                        <a:buFont typeface="Arial" panose="020B0604020202020204" pitchFamily="34" charset="0"/>
                        <a:buNone/>
                      </a:pPr>
                      <a:r>
                        <a:rPr lang="en-US" sz="1200" dirty="0"/>
                        <a:t>30 minutes mandatory if work exceeds 8 hours</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60 minutes mandatory if work exceeds 8 hours</a:t>
                      </a:r>
                      <a:endParaRPr lang="en-IN" sz="12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200" dirty="0"/>
                        <a:t>60 minutes mandatory if work exceeds 8 hours</a:t>
                      </a:r>
                      <a:endParaRPr lang="en-IN" sz="1200" dirty="0"/>
                    </a:p>
                  </a:txBody>
                  <a:tcPr/>
                </a:tc>
                <a:extLst>
                  <a:ext uri="{0D108BD9-81ED-4DB2-BD59-A6C34878D82A}">
                    <a16:rowId xmlns:a16="http://schemas.microsoft.com/office/drawing/2014/main" val="1033977077"/>
                  </a:ext>
                </a:extLst>
              </a:tr>
            </a:tbl>
          </a:graphicData>
        </a:graphic>
      </p:graphicFrame>
      <p:sp>
        <p:nvSpPr>
          <p:cNvPr id="13" name="TextBox 12">
            <a:extLst>
              <a:ext uri="{FF2B5EF4-FFF2-40B4-BE49-F238E27FC236}">
                <a16:creationId xmlns:a16="http://schemas.microsoft.com/office/drawing/2014/main" id="{3B5B1873-D366-4C2C-6DB3-1E02E8A3895F}"/>
              </a:ext>
            </a:extLst>
          </p:cNvPr>
          <p:cNvSpPr txBox="1"/>
          <p:nvPr/>
        </p:nvSpPr>
        <p:spPr>
          <a:xfrm>
            <a:off x="4808578" y="4327465"/>
            <a:ext cx="6228877" cy="1400383"/>
          </a:xfrm>
          <a:prstGeom prst="rect">
            <a:avLst/>
          </a:prstGeom>
          <a:noFill/>
        </p:spPr>
        <p:txBody>
          <a:bodyPr wrap="square" rtlCol="0">
            <a:spAutoFit/>
          </a:bodyPr>
          <a:lstStyle/>
          <a:p>
            <a:pPr algn="ctr"/>
            <a:r>
              <a:rPr lang="en-US" sz="1400" b="1" dirty="0">
                <a:solidFill>
                  <a:schemeClr val="accent2"/>
                </a:solidFill>
              </a:rPr>
              <a:t>	Allow flexible rest intervals</a:t>
            </a:r>
          </a:p>
          <a:p>
            <a:endParaRPr lang="en-US" sz="11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Adopt a flexible rest interval policy allowing breaks to be scheduled anytime during the shift, rather than mandating one after 5/6 hours of work</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This will enhance productivity by allowing adequate rest intervals without enforcing a fixed 30-minute break after 5 continuous hours of work</a:t>
            </a:r>
            <a:endParaRPr lang="en-IN" sz="1100" b="1" dirty="0">
              <a:solidFill>
                <a:schemeClr val="accent2"/>
              </a:solidFill>
            </a:endParaRPr>
          </a:p>
        </p:txBody>
      </p:sp>
      <p:pic>
        <p:nvPicPr>
          <p:cNvPr id="22" name="Picture 21">
            <a:extLst>
              <a:ext uri="{FF2B5EF4-FFF2-40B4-BE49-F238E27FC236}">
                <a16:creationId xmlns:a16="http://schemas.microsoft.com/office/drawing/2014/main" id="{E2B239ED-A900-26EC-6A9C-3EBEFC1E018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TextBox 2">
            <a:extLst>
              <a:ext uri="{FF2B5EF4-FFF2-40B4-BE49-F238E27FC236}">
                <a16:creationId xmlns:a16="http://schemas.microsoft.com/office/drawing/2014/main" id="{385E5DAF-5D28-FC34-C0A8-678AAB115186}"/>
              </a:ext>
            </a:extLst>
          </p:cNvPr>
          <p:cNvSpPr txBox="1"/>
          <p:nvPr/>
        </p:nvSpPr>
        <p:spPr>
          <a:xfrm>
            <a:off x="1213425" y="6091567"/>
            <a:ext cx="9115499" cy="461665"/>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a:t>
            </a:r>
            <a:r>
              <a:rPr lang="en-US" sz="1200" b="1" i="1" dirty="0">
                <a:solidFill>
                  <a:schemeClr val="accent1"/>
                </a:solidFill>
              </a:rPr>
              <a:t>Rest intervals should be flexible, allowing workers short breaks of 10–15 minutes at suitable times rather than mandating them only after 5–6 hours, which can enhance both productivity and well-being.</a:t>
            </a:r>
            <a:r>
              <a:rPr lang="en-IN" sz="1200" b="1" i="1" dirty="0">
                <a:solidFill>
                  <a:schemeClr val="accent1"/>
                </a:solidFill>
              </a:rPr>
              <a:t>”- Investor Feedback</a:t>
            </a:r>
          </a:p>
        </p:txBody>
      </p:sp>
      <p:sp>
        <p:nvSpPr>
          <p:cNvPr id="8" name="Slide Number Placeholder 6">
            <a:extLst>
              <a:ext uri="{FF2B5EF4-FFF2-40B4-BE49-F238E27FC236}">
                <a16:creationId xmlns:a16="http://schemas.microsoft.com/office/drawing/2014/main" id="{5306131E-991B-56AF-D6D5-FCC7D1BBB377}"/>
              </a:ext>
            </a:extLst>
          </p:cNvPr>
          <p:cNvSpPr txBox="1">
            <a:spLocks/>
          </p:cNvSpPr>
          <p:nvPr/>
        </p:nvSpPr>
        <p:spPr>
          <a:xfrm>
            <a:off x="11414988" y="6290832"/>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6</a:t>
            </a:fld>
            <a:endParaRPr lang="en-US" sz="1050" dirty="0"/>
          </a:p>
        </p:txBody>
      </p:sp>
      <p:sp>
        <p:nvSpPr>
          <p:cNvPr id="9" name="Oval 8">
            <a:extLst>
              <a:ext uri="{FF2B5EF4-FFF2-40B4-BE49-F238E27FC236}">
                <a16:creationId xmlns:a16="http://schemas.microsoft.com/office/drawing/2014/main" id="{8A0B2EC1-F2F5-6353-5CE6-B3EDFB0EB9B0}"/>
              </a:ext>
            </a:extLst>
          </p:cNvPr>
          <p:cNvSpPr/>
          <p:nvPr/>
        </p:nvSpPr>
        <p:spPr>
          <a:xfrm>
            <a:off x="400692" y="434567"/>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3</a:t>
            </a:r>
          </a:p>
        </p:txBody>
      </p:sp>
      <p:graphicFrame>
        <p:nvGraphicFramePr>
          <p:cNvPr id="15" name="Table 14">
            <a:extLst>
              <a:ext uri="{FF2B5EF4-FFF2-40B4-BE49-F238E27FC236}">
                <a16:creationId xmlns:a16="http://schemas.microsoft.com/office/drawing/2014/main" id="{CCBCCCF1-B6AB-D265-4605-F5C664CD105C}"/>
              </a:ext>
            </a:extLst>
          </p:cNvPr>
          <p:cNvGraphicFramePr>
            <a:graphicFrameLocks noGrp="1"/>
          </p:cNvGraphicFramePr>
          <p:nvPr>
            <p:extLst>
              <p:ext uri="{D42A27DB-BD31-4B8C-83A1-F6EECF244321}">
                <p14:modId xmlns:p14="http://schemas.microsoft.com/office/powerpoint/2010/main" val="2880531934"/>
              </p:ext>
            </p:extLst>
          </p:nvPr>
        </p:nvGraphicFramePr>
        <p:xfrm>
          <a:off x="316976" y="4097478"/>
          <a:ext cx="3737266" cy="1828800"/>
        </p:xfrm>
        <a:graphic>
          <a:graphicData uri="http://schemas.openxmlformats.org/drawingml/2006/table">
            <a:tbl>
              <a:tblPr firstRow="1" bandRow="1">
                <a:tableStyleId>{69012ECD-51FC-41F1-AA8D-1B2483CD663E}</a:tableStyleId>
              </a:tblPr>
              <a:tblGrid>
                <a:gridCol w="3737266">
                  <a:extLst>
                    <a:ext uri="{9D8B030D-6E8A-4147-A177-3AD203B41FA5}">
                      <a16:colId xmlns:a16="http://schemas.microsoft.com/office/drawing/2014/main" val="1384232815"/>
                    </a:ext>
                  </a:extLst>
                </a:gridCol>
              </a:tblGrid>
              <a:tr h="95840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Reduces flexibility in work scheduling</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Misaligned with worker preferences as it ignores natural task fatigue or preferred break timing</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Employers must strictly monitor and record rest intervals, adding administrative complexity and potential for compliance issues</a:t>
                      </a:r>
                    </a:p>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A6BA03EF-CA0E-4010-B219-7B0C667875B2}"/>
              </a:ext>
            </a:extLst>
          </p:cNvPr>
          <p:cNvSpPr/>
          <p:nvPr/>
        </p:nvSpPr>
        <p:spPr>
          <a:xfrm>
            <a:off x="1066582" y="3932189"/>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2792631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F5DE3-1B1B-3A27-7978-F7A56FC75580}"/>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78E688-597A-3EB2-8DE2-E888BC332B99}"/>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AAF7758-34D4-1C88-8111-6E7C7E9E4B75}"/>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6B9DF76A-E929-45EE-DDE6-C97D4BE7ABB5}"/>
              </a:ext>
            </a:extLst>
          </p:cNvPr>
          <p:cNvGraphicFramePr>
            <a:graphicFrameLocks noGrp="1"/>
          </p:cNvGraphicFramePr>
          <p:nvPr>
            <p:extLst>
              <p:ext uri="{D42A27DB-BD31-4B8C-83A1-F6EECF244321}">
                <p14:modId xmlns:p14="http://schemas.microsoft.com/office/powerpoint/2010/main" val="1740608175"/>
              </p:ext>
            </p:extLst>
          </p:nvPr>
        </p:nvGraphicFramePr>
        <p:xfrm>
          <a:off x="4763350" y="3302125"/>
          <a:ext cx="6651638" cy="1936626"/>
        </p:xfrm>
        <a:graphic>
          <a:graphicData uri="http://schemas.openxmlformats.org/drawingml/2006/table">
            <a:tbl>
              <a:tblPr firstRow="1" bandRow="1">
                <a:tableStyleId>{69012ECD-51FC-41F1-AA8D-1B2483CD663E}</a:tableStyleId>
              </a:tblPr>
              <a:tblGrid>
                <a:gridCol w="6651638">
                  <a:extLst>
                    <a:ext uri="{9D8B030D-6E8A-4147-A177-3AD203B41FA5}">
                      <a16:colId xmlns:a16="http://schemas.microsoft.com/office/drawing/2014/main" val="1384232815"/>
                    </a:ext>
                  </a:extLst>
                </a:gridCol>
              </a:tblGrid>
              <a:tr h="1936626">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17A322AA-9454-0E9C-29DA-FA3BF119AB7D}"/>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8F7F44D4-1A6D-2D24-F66C-7E1B75F3C02D}"/>
              </a:ext>
            </a:extLst>
          </p:cNvPr>
          <p:cNvSpPr/>
          <p:nvPr/>
        </p:nvSpPr>
        <p:spPr>
          <a:xfrm>
            <a:off x="7030462" y="3166279"/>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4" name="Rectangle 3">
            <a:extLst>
              <a:ext uri="{FF2B5EF4-FFF2-40B4-BE49-F238E27FC236}">
                <a16:creationId xmlns:a16="http://schemas.microsoft.com/office/drawing/2014/main" id="{D1D6E58C-3E50-EAB6-F578-4F70CE3FD59A}"/>
              </a:ext>
            </a:extLst>
          </p:cNvPr>
          <p:cNvSpPr/>
          <p:nvPr/>
        </p:nvSpPr>
        <p:spPr>
          <a:xfrm>
            <a:off x="7328941" y="1048940"/>
            <a:ext cx="1641096" cy="2716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Benchmarks</a:t>
            </a:r>
            <a:endParaRPr lang="en-US" sz="1400" dirty="0">
              <a:solidFill>
                <a:srgbClr val="FFFFFF"/>
              </a:solidFill>
              <a:latin typeface="Arial"/>
              <a:sym typeface="Arial"/>
            </a:endParaRPr>
          </a:p>
        </p:txBody>
      </p:sp>
      <p:sp>
        <p:nvSpPr>
          <p:cNvPr id="6" name="Title 1">
            <a:extLst>
              <a:ext uri="{FF2B5EF4-FFF2-40B4-BE49-F238E27FC236}">
                <a16:creationId xmlns:a16="http://schemas.microsoft.com/office/drawing/2014/main" id="{D27EA72C-FA16-43F9-677C-84EF8CAA61C7}"/>
              </a:ext>
            </a:extLst>
          </p:cNvPr>
          <p:cNvSpPr>
            <a:spLocks noGrp="1"/>
          </p:cNvSpPr>
          <p:nvPr>
            <p:ph type="title"/>
          </p:nvPr>
        </p:nvSpPr>
        <p:spPr>
          <a:xfrm>
            <a:off x="777011" y="404340"/>
            <a:ext cx="10637977" cy="413285"/>
          </a:xfrm>
        </p:spPr>
        <p:txBody>
          <a:bodyPr vert="horz">
            <a:normAutofit/>
          </a:bodyPr>
          <a:lstStyle/>
          <a:p>
            <a:r>
              <a:rPr lang="en-IN" sz="1800" dirty="0"/>
              <a:t>Extend Spread Over Hours</a:t>
            </a:r>
            <a:endParaRPr lang="en-US" sz="1800" dirty="0"/>
          </a:p>
        </p:txBody>
      </p:sp>
      <p:sp>
        <p:nvSpPr>
          <p:cNvPr id="29" name="Rectangle 28">
            <a:extLst>
              <a:ext uri="{FF2B5EF4-FFF2-40B4-BE49-F238E27FC236}">
                <a16:creationId xmlns:a16="http://schemas.microsoft.com/office/drawing/2014/main" id="{1ABF6757-C4AF-CB9E-89B2-59B2311BA09C}"/>
              </a:ext>
            </a:extLst>
          </p:cNvPr>
          <p:cNvSpPr/>
          <p:nvPr/>
        </p:nvSpPr>
        <p:spPr>
          <a:xfrm>
            <a:off x="407194" y="1530221"/>
            <a:ext cx="3270996" cy="8129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sym typeface="Arial"/>
              </a:rPr>
              <a:t>Spread Over Hours: </a:t>
            </a:r>
            <a:r>
              <a:rPr lang="en-US" sz="1200" b="1" kern="0" dirty="0">
                <a:solidFill>
                  <a:schemeClr val="bg1"/>
                </a:solidFill>
                <a:sym typeface="Arial"/>
              </a:rPr>
              <a:t>10 ½</a:t>
            </a:r>
            <a:r>
              <a:rPr lang="en-US" sz="1200" kern="0" dirty="0">
                <a:solidFill>
                  <a:schemeClr val="bg1"/>
                </a:solidFill>
                <a:sym typeface="Arial"/>
              </a:rPr>
              <a:t> hours</a:t>
            </a:r>
          </a:p>
        </p:txBody>
      </p:sp>
      <p:graphicFrame>
        <p:nvGraphicFramePr>
          <p:cNvPr id="7" name="Table 6">
            <a:extLst>
              <a:ext uri="{FF2B5EF4-FFF2-40B4-BE49-F238E27FC236}">
                <a16:creationId xmlns:a16="http://schemas.microsoft.com/office/drawing/2014/main" id="{393F076C-441A-2E0C-FF9C-BA1664043176}"/>
              </a:ext>
            </a:extLst>
          </p:cNvPr>
          <p:cNvGraphicFramePr>
            <a:graphicFrameLocks noGrp="1"/>
          </p:cNvGraphicFramePr>
          <p:nvPr>
            <p:extLst>
              <p:ext uri="{D42A27DB-BD31-4B8C-83A1-F6EECF244321}">
                <p14:modId xmlns:p14="http://schemas.microsoft.com/office/powerpoint/2010/main" val="926453800"/>
              </p:ext>
            </p:extLst>
          </p:nvPr>
        </p:nvGraphicFramePr>
        <p:xfrm>
          <a:off x="3925596" y="1525701"/>
          <a:ext cx="7859207" cy="1280160"/>
        </p:xfrm>
        <a:graphic>
          <a:graphicData uri="http://schemas.openxmlformats.org/drawingml/2006/table">
            <a:tbl>
              <a:tblPr firstRow="1" bandRow="1">
                <a:tableStyleId>{5C22544A-7EE6-4342-B048-85BDC9FD1C3A}</a:tableStyleId>
              </a:tblPr>
              <a:tblGrid>
                <a:gridCol w="969766">
                  <a:extLst>
                    <a:ext uri="{9D8B030D-6E8A-4147-A177-3AD203B41FA5}">
                      <a16:colId xmlns:a16="http://schemas.microsoft.com/office/drawing/2014/main" val="253413697"/>
                    </a:ext>
                  </a:extLst>
                </a:gridCol>
                <a:gridCol w="969766">
                  <a:extLst>
                    <a:ext uri="{9D8B030D-6E8A-4147-A177-3AD203B41FA5}">
                      <a16:colId xmlns:a16="http://schemas.microsoft.com/office/drawing/2014/main" val="3010801598"/>
                    </a:ext>
                  </a:extLst>
                </a:gridCol>
                <a:gridCol w="969766">
                  <a:extLst>
                    <a:ext uri="{9D8B030D-6E8A-4147-A177-3AD203B41FA5}">
                      <a16:colId xmlns:a16="http://schemas.microsoft.com/office/drawing/2014/main" val="557944798"/>
                    </a:ext>
                  </a:extLst>
                </a:gridCol>
                <a:gridCol w="969766">
                  <a:extLst>
                    <a:ext uri="{9D8B030D-6E8A-4147-A177-3AD203B41FA5}">
                      <a16:colId xmlns:a16="http://schemas.microsoft.com/office/drawing/2014/main" val="2185085791"/>
                    </a:ext>
                  </a:extLst>
                </a:gridCol>
                <a:gridCol w="969766">
                  <a:extLst>
                    <a:ext uri="{9D8B030D-6E8A-4147-A177-3AD203B41FA5}">
                      <a16:colId xmlns:a16="http://schemas.microsoft.com/office/drawing/2014/main" val="1398661568"/>
                    </a:ext>
                  </a:extLst>
                </a:gridCol>
                <a:gridCol w="969766">
                  <a:extLst>
                    <a:ext uri="{9D8B030D-6E8A-4147-A177-3AD203B41FA5}">
                      <a16:colId xmlns:a16="http://schemas.microsoft.com/office/drawing/2014/main" val="1963182542"/>
                    </a:ext>
                  </a:extLst>
                </a:gridCol>
                <a:gridCol w="969766">
                  <a:extLst>
                    <a:ext uri="{9D8B030D-6E8A-4147-A177-3AD203B41FA5}">
                      <a16:colId xmlns:a16="http://schemas.microsoft.com/office/drawing/2014/main" val="371215476"/>
                    </a:ext>
                  </a:extLst>
                </a:gridCol>
                <a:gridCol w="1070845">
                  <a:extLst>
                    <a:ext uri="{9D8B030D-6E8A-4147-A177-3AD203B41FA5}">
                      <a16:colId xmlns:a16="http://schemas.microsoft.com/office/drawing/2014/main" val="3408528711"/>
                    </a:ext>
                  </a:extLst>
                </a:gridCol>
              </a:tblGrid>
              <a:tr h="370840">
                <a:tc>
                  <a:txBody>
                    <a:bodyPr/>
                    <a:lstStyle/>
                    <a:p>
                      <a:pPr algn="ctr"/>
                      <a:r>
                        <a:rPr lang="en-IN" sz="1200" dirty="0"/>
                        <a:t>Karnataka</a:t>
                      </a:r>
                    </a:p>
                  </a:txBody>
                  <a:tcPr/>
                </a:tc>
                <a:tc>
                  <a:txBody>
                    <a:bodyPr/>
                    <a:lstStyle/>
                    <a:p>
                      <a:pPr algn="ctr"/>
                      <a:r>
                        <a:rPr lang="en-IN" sz="1200" dirty="0"/>
                        <a:t>Punjab</a:t>
                      </a:r>
                    </a:p>
                  </a:txBody>
                  <a:tcPr/>
                </a:tc>
                <a:tc>
                  <a:txBody>
                    <a:bodyPr/>
                    <a:lstStyle/>
                    <a:p>
                      <a:pPr algn="ctr"/>
                      <a:r>
                        <a:rPr lang="en-IN" sz="1200" dirty="0"/>
                        <a:t>Singapore</a:t>
                      </a:r>
                    </a:p>
                  </a:txBody>
                  <a:tcPr/>
                </a:tc>
                <a:tc>
                  <a:txBody>
                    <a:bodyPr/>
                    <a:lstStyle/>
                    <a:p>
                      <a:pPr algn="ctr"/>
                      <a:r>
                        <a:rPr lang="en-IN" sz="1200" dirty="0"/>
                        <a:t>Malaysia</a:t>
                      </a:r>
                    </a:p>
                  </a:txBody>
                  <a:tcPr/>
                </a:tc>
                <a:tc>
                  <a:txBody>
                    <a:bodyPr/>
                    <a:lstStyle/>
                    <a:p>
                      <a:pPr algn="ctr"/>
                      <a:r>
                        <a:rPr lang="en-IN" sz="1200" dirty="0"/>
                        <a:t>Vietnam</a:t>
                      </a:r>
                    </a:p>
                  </a:txBody>
                  <a:tcPr/>
                </a:tc>
                <a:tc>
                  <a:txBody>
                    <a:bodyPr/>
                    <a:lstStyle/>
                    <a:p>
                      <a:pPr algn="ctr"/>
                      <a:r>
                        <a:rPr lang="en-IN" sz="1200" dirty="0"/>
                        <a:t>Indonesia</a:t>
                      </a:r>
                    </a:p>
                  </a:txBody>
                  <a:tcPr/>
                </a:tc>
                <a:tc>
                  <a:txBody>
                    <a:bodyPr/>
                    <a:lstStyle/>
                    <a:p>
                      <a:pPr algn="ctr"/>
                      <a:r>
                        <a:rPr lang="en-IN" sz="1200" dirty="0"/>
                        <a:t>Japan</a:t>
                      </a:r>
                    </a:p>
                  </a:txBody>
                  <a:tcPr/>
                </a:tc>
                <a:tc>
                  <a:txBody>
                    <a:bodyPr/>
                    <a:lstStyle/>
                    <a:p>
                      <a:pPr algn="ctr"/>
                      <a:r>
                        <a:rPr lang="en-IN" sz="1200" dirty="0"/>
                        <a:t>South Korea</a:t>
                      </a:r>
                    </a:p>
                  </a:txBody>
                  <a:tcPr/>
                </a:tc>
                <a:extLst>
                  <a:ext uri="{0D108BD9-81ED-4DB2-BD59-A6C34878D82A}">
                    <a16:rowId xmlns:a16="http://schemas.microsoft.com/office/drawing/2014/main" val="564699328"/>
                  </a:ext>
                </a:extLst>
              </a:tr>
              <a:tr h="370840">
                <a:tc>
                  <a:txBody>
                    <a:bodyPr/>
                    <a:lstStyle/>
                    <a:p>
                      <a:pPr marL="0" indent="0" algn="ctr">
                        <a:buFont typeface="Arial" panose="020B0604020202020204" pitchFamily="34" charset="0"/>
                        <a:buNone/>
                      </a:pPr>
                      <a:r>
                        <a:rPr lang="en-IN" sz="1200" dirty="0"/>
                        <a:t>12 Hours</a:t>
                      </a:r>
                    </a:p>
                  </a:txBody>
                  <a:tcPr/>
                </a:tc>
                <a:tc>
                  <a:txBody>
                    <a:bodyPr/>
                    <a:lstStyle/>
                    <a:p>
                      <a:pPr marL="0" indent="0" algn="ctr">
                        <a:buFont typeface="Arial" panose="020B0604020202020204" pitchFamily="34" charset="0"/>
                        <a:buNone/>
                      </a:pPr>
                      <a:r>
                        <a:rPr lang="en-IN" sz="1200" dirty="0"/>
                        <a:t>13 Hours</a:t>
                      </a:r>
                    </a:p>
                  </a:txBody>
                  <a:tcPr/>
                </a:tc>
                <a:tc>
                  <a:txBody>
                    <a:bodyPr/>
                    <a:lstStyle/>
                    <a:p>
                      <a:pPr marL="0" indent="0" algn="ctr">
                        <a:buFont typeface="Arial" panose="020B0604020202020204" pitchFamily="34" charset="0"/>
                        <a:buNone/>
                      </a:pPr>
                      <a:r>
                        <a:rPr lang="en-IN" sz="1200" dirty="0"/>
                        <a:t>12 Hours</a:t>
                      </a:r>
                    </a:p>
                  </a:txBody>
                  <a:tcPr/>
                </a:tc>
                <a:tc>
                  <a:txBody>
                    <a:bodyPr/>
                    <a:lstStyle/>
                    <a:p>
                      <a:pPr marL="0" indent="0" algn="ctr">
                        <a:buFont typeface="Arial" panose="020B0604020202020204" pitchFamily="34" charset="0"/>
                        <a:buNone/>
                      </a:pPr>
                      <a:r>
                        <a:rPr lang="en-IN" sz="1200" dirty="0"/>
                        <a:t>10 Hours (excluding rest interval)</a:t>
                      </a:r>
                    </a:p>
                  </a:txBody>
                  <a:tcPr/>
                </a:tc>
                <a:tc>
                  <a:txBody>
                    <a:bodyPr/>
                    <a:lstStyle/>
                    <a:p>
                      <a:pPr marL="0" indent="0" algn="ctr">
                        <a:buFont typeface="Arial" panose="020B0604020202020204" pitchFamily="34" charset="0"/>
                        <a:buNone/>
                      </a:pPr>
                      <a:r>
                        <a:rPr lang="en-IN" sz="1200" dirty="0"/>
                        <a:t>No Limit</a:t>
                      </a:r>
                    </a:p>
                  </a:txBody>
                  <a:tcPr/>
                </a:tc>
                <a:tc>
                  <a:txBody>
                    <a:bodyPr/>
                    <a:lstStyle/>
                    <a:p>
                      <a:pPr marL="0" indent="0" algn="ctr">
                        <a:buFont typeface="Arial" panose="020B0604020202020204" pitchFamily="34" charset="0"/>
                        <a:buNone/>
                      </a:pPr>
                      <a:r>
                        <a:rPr lang="en-IN" sz="1200" dirty="0"/>
                        <a:t>No Limit</a:t>
                      </a:r>
                    </a:p>
                  </a:txBody>
                  <a:tcPr/>
                </a:tc>
                <a:tc>
                  <a:txBody>
                    <a:bodyPr/>
                    <a:lstStyle/>
                    <a:p>
                      <a:pPr marL="0" indent="0" algn="ctr">
                        <a:buFont typeface="Arial" panose="020B0604020202020204" pitchFamily="34" charset="0"/>
                        <a:buNone/>
                      </a:pPr>
                      <a:r>
                        <a:rPr lang="en-IN" sz="1200" dirty="0"/>
                        <a:t>No Limit</a:t>
                      </a:r>
                    </a:p>
                  </a:txBody>
                  <a:tcPr/>
                </a:tc>
                <a:tc>
                  <a:txBody>
                    <a:bodyPr/>
                    <a:lstStyle/>
                    <a:p>
                      <a:pPr marL="0" indent="0" algn="ctr">
                        <a:buFont typeface="Arial" panose="020B0604020202020204" pitchFamily="34" charset="0"/>
                        <a:buNone/>
                      </a:pPr>
                      <a:r>
                        <a:rPr lang="en-IN" sz="1200" dirty="0"/>
                        <a:t>No Limit</a:t>
                      </a:r>
                    </a:p>
                  </a:txBody>
                  <a:tcPr/>
                </a:tc>
                <a:extLst>
                  <a:ext uri="{0D108BD9-81ED-4DB2-BD59-A6C34878D82A}">
                    <a16:rowId xmlns:a16="http://schemas.microsoft.com/office/drawing/2014/main" val="1687265838"/>
                  </a:ext>
                </a:extLst>
              </a:tr>
            </a:tbl>
          </a:graphicData>
        </a:graphic>
      </p:graphicFrame>
      <p:pic>
        <p:nvPicPr>
          <p:cNvPr id="22" name="Picture 21">
            <a:extLst>
              <a:ext uri="{FF2B5EF4-FFF2-40B4-BE49-F238E27FC236}">
                <a16:creationId xmlns:a16="http://schemas.microsoft.com/office/drawing/2014/main" id="{A926D27A-74B4-93CA-4113-9A2ABDA1418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2" name="TextBox 1">
            <a:extLst>
              <a:ext uri="{FF2B5EF4-FFF2-40B4-BE49-F238E27FC236}">
                <a16:creationId xmlns:a16="http://schemas.microsoft.com/office/drawing/2014/main" id="{BF8A9A08-0F8C-7FF0-6F41-F4658619F8A5}"/>
              </a:ext>
            </a:extLst>
          </p:cNvPr>
          <p:cNvSpPr txBox="1"/>
          <p:nvPr/>
        </p:nvSpPr>
        <p:spPr>
          <a:xfrm>
            <a:off x="4763350" y="3554310"/>
            <a:ext cx="6772275" cy="1231106"/>
          </a:xfrm>
          <a:prstGeom prst="rect">
            <a:avLst/>
          </a:prstGeom>
          <a:noFill/>
        </p:spPr>
        <p:txBody>
          <a:bodyPr wrap="square" rtlCol="0">
            <a:spAutoFit/>
          </a:bodyPr>
          <a:lstStyle/>
          <a:p>
            <a:pPr algn="ctr"/>
            <a:r>
              <a:rPr lang="en-US" sz="1400" b="1" dirty="0">
                <a:solidFill>
                  <a:schemeClr val="accent2"/>
                </a:solidFill>
              </a:rPr>
              <a:t>Extend spread over to 12 hours</a:t>
            </a:r>
          </a:p>
          <a:p>
            <a:endParaRPr lang="en-US" sz="1200" dirty="0"/>
          </a:p>
          <a:p>
            <a:pPr marL="171450" indent="-171450">
              <a:buFont typeface="Wingdings" panose="05000000000000000000" pitchFamily="2" charset="2"/>
              <a:buChar char="Ø"/>
            </a:pPr>
            <a:r>
              <a:rPr lang="en-US" sz="1200" b="1" dirty="0">
                <a:solidFill>
                  <a:schemeClr val="bg2"/>
                </a:solidFill>
              </a:rPr>
              <a:t>Enables longer and flexible shifts and more overtime</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Allows more production hours boosting output and worker earnings without breaching rest norms</a:t>
            </a:r>
            <a:endParaRPr lang="en-IN" sz="1200" b="1" dirty="0">
              <a:solidFill>
                <a:schemeClr val="accent2"/>
              </a:solidFill>
            </a:endParaRPr>
          </a:p>
        </p:txBody>
      </p:sp>
      <p:sp>
        <p:nvSpPr>
          <p:cNvPr id="3" name="TextBox 2">
            <a:extLst>
              <a:ext uri="{FF2B5EF4-FFF2-40B4-BE49-F238E27FC236}">
                <a16:creationId xmlns:a16="http://schemas.microsoft.com/office/drawing/2014/main" id="{2AA6228F-57EA-1D84-52E3-C03E45F3D3AB}"/>
              </a:ext>
            </a:extLst>
          </p:cNvPr>
          <p:cNvSpPr txBox="1"/>
          <p:nvPr/>
        </p:nvSpPr>
        <p:spPr>
          <a:xfrm>
            <a:off x="1053506" y="5589090"/>
            <a:ext cx="10052644" cy="461665"/>
          </a:xfrm>
          <a:prstGeom prst="rect">
            <a:avLst/>
          </a:prstGeom>
          <a:solidFill>
            <a:schemeClr val="bg2">
              <a:lumMod val="20000"/>
              <a:lumOff val="80000"/>
            </a:schemeClr>
          </a:solidFill>
        </p:spPr>
        <p:txBody>
          <a:bodyPr wrap="square" rtlCol="0">
            <a:spAutoFit/>
          </a:bodyPr>
          <a:lstStyle/>
          <a:p>
            <a:pPr algn="ctr"/>
            <a:r>
              <a:rPr lang="en-IN" sz="1200" b="1" i="1" dirty="0">
                <a:solidFill>
                  <a:schemeClr val="accent1"/>
                </a:solidFill>
              </a:rPr>
              <a:t>“Increasing the cap of spread over along with a flexible </a:t>
            </a:r>
            <a:r>
              <a:rPr lang="en-US" sz="1200" b="1" i="1" dirty="0">
                <a:solidFill>
                  <a:schemeClr val="accent1"/>
                </a:solidFill>
              </a:rPr>
              <a:t>rest interval shall ensure workers welfare along with a rise in productivity.</a:t>
            </a:r>
            <a:r>
              <a:rPr lang="en-IN" sz="1200" b="1" i="1" dirty="0">
                <a:solidFill>
                  <a:schemeClr val="accent1"/>
                </a:solidFill>
              </a:rPr>
              <a:t>”- Stakeholder Feedback</a:t>
            </a:r>
          </a:p>
        </p:txBody>
      </p:sp>
      <p:sp>
        <p:nvSpPr>
          <p:cNvPr id="8" name="Slide Number Placeholder 6">
            <a:extLst>
              <a:ext uri="{FF2B5EF4-FFF2-40B4-BE49-F238E27FC236}">
                <a16:creationId xmlns:a16="http://schemas.microsoft.com/office/drawing/2014/main" id="{3A1562F4-216A-0BCA-805D-CECABEBDB625}"/>
              </a:ext>
            </a:extLst>
          </p:cNvPr>
          <p:cNvSpPr txBox="1">
            <a:spLocks/>
          </p:cNvSpPr>
          <p:nvPr/>
        </p:nvSpPr>
        <p:spPr>
          <a:xfrm>
            <a:off x="11306175" y="633320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7</a:t>
            </a:fld>
            <a:endParaRPr lang="en-US" sz="1050" dirty="0"/>
          </a:p>
        </p:txBody>
      </p:sp>
      <p:sp>
        <p:nvSpPr>
          <p:cNvPr id="9" name="Oval 8">
            <a:extLst>
              <a:ext uri="{FF2B5EF4-FFF2-40B4-BE49-F238E27FC236}">
                <a16:creationId xmlns:a16="http://schemas.microsoft.com/office/drawing/2014/main" id="{037A6BC1-2DB1-D757-8B6E-66465C2868F2}"/>
              </a:ext>
            </a:extLst>
          </p:cNvPr>
          <p:cNvSpPr/>
          <p:nvPr/>
        </p:nvSpPr>
        <p:spPr>
          <a:xfrm>
            <a:off x="400692" y="434567"/>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4</a:t>
            </a:r>
          </a:p>
        </p:txBody>
      </p:sp>
      <p:graphicFrame>
        <p:nvGraphicFramePr>
          <p:cNvPr id="15" name="Table 14">
            <a:extLst>
              <a:ext uri="{FF2B5EF4-FFF2-40B4-BE49-F238E27FC236}">
                <a16:creationId xmlns:a16="http://schemas.microsoft.com/office/drawing/2014/main" id="{32F4C8F4-1C04-8857-F29C-3D09870EDC47}"/>
              </a:ext>
            </a:extLst>
          </p:cNvPr>
          <p:cNvGraphicFramePr>
            <a:graphicFrameLocks noGrp="1"/>
          </p:cNvGraphicFramePr>
          <p:nvPr>
            <p:extLst>
              <p:ext uri="{D42A27DB-BD31-4B8C-83A1-F6EECF244321}">
                <p14:modId xmlns:p14="http://schemas.microsoft.com/office/powerpoint/2010/main" val="2248048278"/>
              </p:ext>
            </p:extLst>
          </p:nvPr>
        </p:nvGraphicFramePr>
        <p:xfrm>
          <a:off x="283465" y="3302124"/>
          <a:ext cx="3964686" cy="958409"/>
        </p:xfrm>
        <a:graphic>
          <a:graphicData uri="http://schemas.openxmlformats.org/drawingml/2006/table">
            <a:tbl>
              <a:tblPr firstRow="1" bandRow="1">
                <a:tableStyleId>{69012ECD-51FC-41F1-AA8D-1B2483CD663E}</a:tableStyleId>
              </a:tblPr>
              <a:tblGrid>
                <a:gridCol w="3964686">
                  <a:extLst>
                    <a:ext uri="{9D8B030D-6E8A-4147-A177-3AD203B41FA5}">
                      <a16:colId xmlns:a16="http://schemas.microsoft.com/office/drawing/2014/main" val="1384232815"/>
                    </a:ext>
                  </a:extLst>
                </a:gridCol>
              </a:tblGrid>
              <a:tr h="95840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85725" marR="0" lvl="0" indent="0" algn="ctr" defTabSz="914400" rtl="0" eaLnBrk="1" fontAlgn="auto" latinLnBrk="0" hangingPunct="1">
                        <a:lnSpc>
                          <a:spcPct val="100000"/>
                        </a:lnSpc>
                        <a:spcBef>
                          <a:spcPts val="0"/>
                        </a:spcBef>
                        <a:spcAft>
                          <a:spcPts val="0"/>
                        </a:spcAft>
                        <a:buClrTx/>
                        <a:buSzTx/>
                        <a:buFont typeface="+mj-lt"/>
                        <a:buNone/>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Reduces shift flexibility and impacts worker wellbeing</a:t>
                      </a: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5B501065-0485-F810-B0EB-D5752BB360FD}"/>
              </a:ext>
            </a:extLst>
          </p:cNvPr>
          <p:cNvSpPr/>
          <p:nvPr/>
        </p:nvSpPr>
        <p:spPr>
          <a:xfrm>
            <a:off x="1053506" y="3153206"/>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Tree>
    <p:extLst>
      <p:ext uri="{BB962C8B-B14F-4D97-AF65-F5344CB8AC3E}">
        <p14:creationId xmlns:p14="http://schemas.microsoft.com/office/powerpoint/2010/main" val="94344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E48BA-910C-BE9D-2087-63BEAB41DCA2}"/>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2E52ABB-A2FB-2F07-F63F-83DB9CA14E84}"/>
              </a:ext>
            </a:extLst>
          </p:cNvPr>
          <p:cNvGraphicFramePr>
            <a:graphicFrameLocks noChangeAspect="1"/>
          </p:cNvGraphicFramePr>
          <p:nvPr>
            <p:custDataLst>
              <p:tags r:id="rId1"/>
            </p:custData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5" name="think-cell data - do not delete" hidden="1">
                        <a:extLst>
                          <a:ext uri="{FF2B5EF4-FFF2-40B4-BE49-F238E27FC236}">
                            <a16:creationId xmlns:a16="http://schemas.microsoft.com/office/drawing/2014/main" id="{FAAF7758-34D4-1C88-8111-6E7C7E9E4B75}"/>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graphicFrame>
        <p:nvGraphicFramePr>
          <p:cNvPr id="23" name="Table 22">
            <a:extLst>
              <a:ext uri="{FF2B5EF4-FFF2-40B4-BE49-F238E27FC236}">
                <a16:creationId xmlns:a16="http://schemas.microsoft.com/office/drawing/2014/main" id="{2E11D075-7559-820B-2F3D-9EF1CB6F8924}"/>
              </a:ext>
            </a:extLst>
          </p:cNvPr>
          <p:cNvGraphicFramePr>
            <a:graphicFrameLocks noGrp="1"/>
          </p:cNvGraphicFramePr>
          <p:nvPr>
            <p:extLst>
              <p:ext uri="{D42A27DB-BD31-4B8C-83A1-F6EECF244321}">
                <p14:modId xmlns:p14="http://schemas.microsoft.com/office/powerpoint/2010/main" val="26736993"/>
              </p:ext>
            </p:extLst>
          </p:nvPr>
        </p:nvGraphicFramePr>
        <p:xfrm>
          <a:off x="621792" y="3533783"/>
          <a:ext cx="10841598" cy="1900219"/>
        </p:xfrm>
        <a:graphic>
          <a:graphicData uri="http://schemas.openxmlformats.org/drawingml/2006/table">
            <a:tbl>
              <a:tblPr firstRow="1" bandRow="1">
                <a:tableStyleId>{69012ECD-51FC-41F1-AA8D-1B2483CD663E}</a:tableStyleId>
              </a:tblPr>
              <a:tblGrid>
                <a:gridCol w="10841598">
                  <a:extLst>
                    <a:ext uri="{9D8B030D-6E8A-4147-A177-3AD203B41FA5}">
                      <a16:colId xmlns:a16="http://schemas.microsoft.com/office/drawing/2014/main" val="1384232815"/>
                    </a:ext>
                  </a:extLst>
                </a:gridCol>
              </a:tblGrid>
              <a:tr h="1900219">
                <a:tc>
                  <a:txBody>
                    <a:bodyPr/>
                    <a:lstStyle/>
                    <a:p>
                      <a:pPr marL="285750" indent="-285750" algn="l" fontAlgn="ctr">
                        <a:buFont typeface="Arial" panose="020B0604020202020204" pitchFamily="34" charset="0"/>
                        <a:buChar char="•"/>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8" name="Rectangle 17">
            <a:extLst>
              <a:ext uri="{FF2B5EF4-FFF2-40B4-BE49-F238E27FC236}">
                <a16:creationId xmlns:a16="http://schemas.microsoft.com/office/drawing/2014/main" id="{091C4EB8-F5B2-5BC9-B917-83DF6D3CDD60}"/>
              </a:ext>
            </a:extLst>
          </p:cNvPr>
          <p:cNvSpPr/>
          <p:nvPr/>
        </p:nvSpPr>
        <p:spPr>
          <a:xfrm>
            <a:off x="407194" y="1038077"/>
            <a:ext cx="3194988"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Current Byelaws in Rajasthan</a:t>
            </a:r>
            <a:endParaRPr lang="en-US" sz="1400" b="1" dirty="0">
              <a:solidFill>
                <a:srgbClr val="FFFFFF"/>
              </a:solidFill>
              <a:latin typeface="Arial"/>
              <a:sym typeface="Arial"/>
            </a:endParaRPr>
          </a:p>
        </p:txBody>
      </p:sp>
      <p:sp>
        <p:nvSpPr>
          <p:cNvPr id="11" name="Rectangle 10">
            <a:extLst>
              <a:ext uri="{FF2B5EF4-FFF2-40B4-BE49-F238E27FC236}">
                <a16:creationId xmlns:a16="http://schemas.microsoft.com/office/drawing/2014/main" id="{E886B50C-4962-6A65-C138-224818C3F574}"/>
              </a:ext>
            </a:extLst>
          </p:cNvPr>
          <p:cNvSpPr/>
          <p:nvPr/>
        </p:nvSpPr>
        <p:spPr>
          <a:xfrm>
            <a:off x="4923564" y="3349116"/>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Recommendation</a:t>
            </a:r>
            <a:endParaRPr lang="en-US" sz="1400" b="1" dirty="0">
              <a:solidFill>
                <a:srgbClr val="FFFFFF"/>
              </a:solidFill>
              <a:latin typeface="Arial"/>
              <a:sym typeface="Arial"/>
            </a:endParaRPr>
          </a:p>
        </p:txBody>
      </p:sp>
      <p:sp>
        <p:nvSpPr>
          <p:cNvPr id="6" name="Title 1">
            <a:extLst>
              <a:ext uri="{FF2B5EF4-FFF2-40B4-BE49-F238E27FC236}">
                <a16:creationId xmlns:a16="http://schemas.microsoft.com/office/drawing/2014/main" id="{810412E0-850C-F285-491A-3702A0A4FAC6}"/>
              </a:ext>
            </a:extLst>
          </p:cNvPr>
          <p:cNvSpPr>
            <a:spLocks noGrp="1"/>
          </p:cNvSpPr>
          <p:nvPr>
            <p:ph type="title"/>
          </p:nvPr>
        </p:nvSpPr>
        <p:spPr>
          <a:xfrm>
            <a:off x="740596" y="414275"/>
            <a:ext cx="10637977" cy="413285"/>
          </a:xfrm>
        </p:spPr>
        <p:txBody>
          <a:bodyPr vert="horz">
            <a:normAutofit/>
          </a:bodyPr>
          <a:lstStyle/>
          <a:p>
            <a:r>
              <a:rPr lang="en-IN" sz="1800" dirty="0"/>
              <a:t>Remove Cap on Weekly Hours </a:t>
            </a:r>
            <a:endParaRPr lang="en-US" sz="1800" dirty="0"/>
          </a:p>
        </p:txBody>
      </p:sp>
      <p:sp>
        <p:nvSpPr>
          <p:cNvPr id="29" name="Rectangle 28">
            <a:extLst>
              <a:ext uri="{FF2B5EF4-FFF2-40B4-BE49-F238E27FC236}">
                <a16:creationId xmlns:a16="http://schemas.microsoft.com/office/drawing/2014/main" id="{D37F529E-1B2C-A938-2203-3A6031B5A8EC}"/>
              </a:ext>
            </a:extLst>
          </p:cNvPr>
          <p:cNvSpPr/>
          <p:nvPr/>
        </p:nvSpPr>
        <p:spPr>
          <a:xfrm>
            <a:off x="407194" y="1563109"/>
            <a:ext cx="3194988" cy="6276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lnSpc>
                <a:spcPct val="150000"/>
              </a:lnSpc>
              <a:buClr>
                <a:schemeClr val="bg1"/>
              </a:buClr>
            </a:pPr>
            <a:r>
              <a:rPr lang="en-US" sz="1200" kern="0" dirty="0">
                <a:solidFill>
                  <a:schemeClr val="bg1"/>
                </a:solidFill>
                <a:latin typeface="Arial"/>
                <a:sym typeface="Arial"/>
              </a:rPr>
              <a:t>Weekly Hours: </a:t>
            </a:r>
            <a:r>
              <a:rPr lang="en-US" sz="1200" b="1" kern="0" dirty="0">
                <a:solidFill>
                  <a:schemeClr val="bg1"/>
                </a:solidFill>
                <a:latin typeface="Arial"/>
                <a:sym typeface="Arial"/>
              </a:rPr>
              <a:t>48 Hours</a:t>
            </a:r>
          </a:p>
        </p:txBody>
      </p:sp>
      <p:pic>
        <p:nvPicPr>
          <p:cNvPr id="22" name="Picture 21">
            <a:extLst>
              <a:ext uri="{FF2B5EF4-FFF2-40B4-BE49-F238E27FC236}">
                <a16:creationId xmlns:a16="http://schemas.microsoft.com/office/drawing/2014/main" id="{B5785E21-5A6D-9EE3-2E13-F2E0552690E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72341" y="242137"/>
            <a:ext cx="812465" cy="535115"/>
          </a:xfrm>
          <a:prstGeom prst="rect">
            <a:avLst/>
          </a:prstGeom>
        </p:spPr>
      </p:pic>
      <p:sp>
        <p:nvSpPr>
          <p:cNvPr id="3" name="Slide Number Placeholder 6">
            <a:extLst>
              <a:ext uri="{FF2B5EF4-FFF2-40B4-BE49-F238E27FC236}">
                <a16:creationId xmlns:a16="http://schemas.microsoft.com/office/drawing/2014/main" id="{BD0E7D29-7AE4-D2CA-C366-DC8FFFBF88C0}"/>
              </a:ext>
            </a:extLst>
          </p:cNvPr>
          <p:cNvSpPr txBox="1">
            <a:spLocks/>
          </p:cNvSpPr>
          <p:nvPr/>
        </p:nvSpPr>
        <p:spPr>
          <a:xfrm>
            <a:off x="11378573" y="6322970"/>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8</a:t>
            </a:fld>
            <a:endParaRPr lang="en-US" sz="1050" dirty="0"/>
          </a:p>
        </p:txBody>
      </p:sp>
      <p:sp>
        <p:nvSpPr>
          <p:cNvPr id="9" name="Oval 8">
            <a:extLst>
              <a:ext uri="{FF2B5EF4-FFF2-40B4-BE49-F238E27FC236}">
                <a16:creationId xmlns:a16="http://schemas.microsoft.com/office/drawing/2014/main" id="{323DD650-9627-3E22-727D-246FBC99573C}"/>
              </a:ext>
            </a:extLst>
          </p:cNvPr>
          <p:cNvSpPr/>
          <p:nvPr/>
        </p:nvSpPr>
        <p:spPr>
          <a:xfrm>
            <a:off x="407194" y="418791"/>
            <a:ext cx="319513" cy="34268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US" dirty="0">
                <a:solidFill>
                  <a:srgbClr val="FFFFFF"/>
                </a:solidFill>
                <a:latin typeface="Arial"/>
                <a:sym typeface="Arial"/>
              </a:rPr>
              <a:t>5</a:t>
            </a:r>
          </a:p>
        </p:txBody>
      </p:sp>
      <p:graphicFrame>
        <p:nvGraphicFramePr>
          <p:cNvPr id="15" name="Table 14">
            <a:extLst>
              <a:ext uri="{FF2B5EF4-FFF2-40B4-BE49-F238E27FC236}">
                <a16:creationId xmlns:a16="http://schemas.microsoft.com/office/drawing/2014/main" id="{71FED0F3-91FD-3222-3716-7331CA991C33}"/>
              </a:ext>
            </a:extLst>
          </p:cNvPr>
          <p:cNvGraphicFramePr>
            <a:graphicFrameLocks noGrp="1"/>
          </p:cNvGraphicFramePr>
          <p:nvPr>
            <p:extLst>
              <p:ext uri="{D42A27DB-BD31-4B8C-83A1-F6EECF244321}">
                <p14:modId xmlns:p14="http://schemas.microsoft.com/office/powerpoint/2010/main" val="3795302148"/>
              </p:ext>
            </p:extLst>
          </p:nvPr>
        </p:nvGraphicFramePr>
        <p:xfrm>
          <a:off x="6191286" y="1216325"/>
          <a:ext cx="4057627" cy="1341120"/>
        </p:xfrm>
        <a:graphic>
          <a:graphicData uri="http://schemas.openxmlformats.org/drawingml/2006/table">
            <a:tbl>
              <a:tblPr firstRow="1" bandRow="1">
                <a:tableStyleId>{69012ECD-51FC-41F1-AA8D-1B2483CD663E}</a:tableStyleId>
              </a:tblPr>
              <a:tblGrid>
                <a:gridCol w="4057627">
                  <a:extLst>
                    <a:ext uri="{9D8B030D-6E8A-4147-A177-3AD203B41FA5}">
                      <a16:colId xmlns:a16="http://schemas.microsoft.com/office/drawing/2014/main" val="1384232815"/>
                    </a:ext>
                  </a:extLst>
                </a:gridCol>
              </a:tblGrid>
              <a:tr h="958409">
                <a:tc>
                  <a:txBody>
                    <a:bodyPr/>
                    <a:lstStyle/>
                    <a:p>
                      <a:pPr marL="314325"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1200" b="1" i="0" u="none" strike="noStrike" kern="1200" cap="none" spc="0" normalizeH="0" baseline="0" noProof="0" dirty="0">
                        <a:ln>
                          <a:noFill/>
                        </a:ln>
                        <a:solidFill>
                          <a:schemeClr val="bg2"/>
                        </a:solidFill>
                        <a:effectLst/>
                        <a:uLnTx/>
                        <a:uFillTx/>
                        <a:latin typeface="+mn-lt"/>
                        <a:ea typeface="+mn-ea"/>
                        <a:cs typeface="+mn-cs"/>
                      </a:endParaRPr>
                    </a:p>
                    <a:p>
                      <a:pPr marL="85725" marR="0" lvl="0" indent="0" algn="ctr" defTabSz="914400" rtl="0" eaLnBrk="1" fontAlgn="auto" latinLnBrk="0" hangingPunct="1">
                        <a:lnSpc>
                          <a:spcPct val="100000"/>
                        </a:lnSpc>
                        <a:spcBef>
                          <a:spcPts val="0"/>
                        </a:spcBef>
                        <a:spcAft>
                          <a:spcPts val="0"/>
                        </a:spcAft>
                        <a:buClrTx/>
                        <a:buSzTx/>
                        <a:buFont typeface="+mj-lt"/>
                        <a:buNone/>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48 hours weekly limit restricts flexibility in managing peak workloads, seasonal demand, or shift rotations</a:t>
                      </a:r>
                    </a:p>
                    <a:p>
                      <a:pPr marL="85725" marR="0" lvl="0" indent="0" algn="ctr" defTabSz="914400" rtl="0" eaLnBrk="1" fontAlgn="auto" latinLnBrk="0" hangingPunct="1">
                        <a:lnSpc>
                          <a:spcPct val="100000"/>
                        </a:lnSpc>
                        <a:spcBef>
                          <a:spcPts val="0"/>
                        </a:spcBef>
                        <a:spcAft>
                          <a:spcPts val="0"/>
                        </a:spcAft>
                        <a:buClrTx/>
                        <a:buSzTx/>
                        <a:buFont typeface="+mj-lt"/>
                        <a:buNone/>
                        <a:tabLst/>
                        <a:defRPr/>
                      </a:pPr>
                      <a:endParaRPr kumimoji="0" lang="en-US" sz="1200" b="0" i="0" u="none" strike="noStrike" kern="1200" cap="none" spc="0" normalizeH="0" baseline="0" noProof="0" dirty="0">
                        <a:ln>
                          <a:noFill/>
                        </a:ln>
                        <a:solidFill>
                          <a:schemeClr val="bg2"/>
                        </a:solidFill>
                        <a:effectLst/>
                        <a:uLnTx/>
                        <a:uFillTx/>
                        <a:latin typeface="+mn-lt"/>
                        <a:ea typeface="+mn-ea"/>
                        <a:cs typeface="+mn-cs"/>
                      </a:endParaRPr>
                    </a:p>
                    <a:p>
                      <a:pPr marL="85725" marR="0" lvl="0" indent="0" algn="ctr" defTabSz="914400" rtl="0" eaLnBrk="1" fontAlgn="auto" latinLnBrk="0" hangingPunct="1">
                        <a:lnSpc>
                          <a:spcPct val="100000"/>
                        </a:lnSpc>
                        <a:spcBef>
                          <a:spcPts val="0"/>
                        </a:spcBef>
                        <a:spcAft>
                          <a:spcPts val="0"/>
                        </a:spcAft>
                        <a:buClrTx/>
                        <a:buSzTx/>
                        <a:buFont typeface="+mj-lt"/>
                        <a:buNone/>
                        <a:tabLst/>
                        <a:defRPr/>
                      </a:pPr>
                      <a:r>
                        <a:rPr kumimoji="0" lang="en-US" sz="1200" b="0" i="0" u="none" strike="noStrike" kern="1200" cap="none" spc="0" normalizeH="0" baseline="0" noProof="0" dirty="0">
                          <a:ln>
                            <a:noFill/>
                          </a:ln>
                          <a:solidFill>
                            <a:schemeClr val="bg2"/>
                          </a:solidFill>
                          <a:effectLst/>
                          <a:uLnTx/>
                          <a:uFillTx/>
                          <a:latin typeface="+mn-lt"/>
                          <a:ea typeface="+mn-ea"/>
                          <a:cs typeface="+mn-cs"/>
                        </a:rPr>
                        <a:t>A quarterly overtime cap is sufficient to ensure worker flexibility</a:t>
                      </a:r>
                    </a:p>
                    <a:p>
                      <a:pPr marL="0" indent="0" algn="l" fontAlgn="ctr">
                        <a:buFont typeface="Arial" panose="020B0604020202020204" pitchFamily="34" charset="0"/>
                        <a:buNone/>
                      </a:pPr>
                      <a:endParaRPr lang="en-GB" sz="1600" b="0" i="0" u="none" strike="noStrike" dirty="0">
                        <a:solidFill>
                          <a:schemeClr val="tx1"/>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D7F6D0"/>
                    </a:solidFill>
                  </a:tcPr>
                </a:tc>
                <a:extLst>
                  <a:ext uri="{0D108BD9-81ED-4DB2-BD59-A6C34878D82A}">
                    <a16:rowId xmlns:a16="http://schemas.microsoft.com/office/drawing/2014/main" val="311844352"/>
                  </a:ext>
                </a:extLst>
              </a:tr>
            </a:tbl>
          </a:graphicData>
        </a:graphic>
      </p:graphicFrame>
      <p:sp>
        <p:nvSpPr>
          <p:cNvPr id="16" name="Rectangle 15">
            <a:extLst>
              <a:ext uri="{FF2B5EF4-FFF2-40B4-BE49-F238E27FC236}">
                <a16:creationId xmlns:a16="http://schemas.microsoft.com/office/drawing/2014/main" id="{A043EF55-237C-30B3-F5E5-C2E9CF64C0C4}"/>
              </a:ext>
            </a:extLst>
          </p:cNvPr>
          <p:cNvSpPr/>
          <p:nvPr/>
        </p:nvSpPr>
        <p:spPr>
          <a:xfrm>
            <a:off x="7101074" y="1038077"/>
            <a:ext cx="2238053" cy="2716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r>
              <a:rPr lang="en-US" sz="1400" b="1" noProof="1">
                <a:solidFill>
                  <a:srgbClr val="FFFFFF"/>
                </a:solidFill>
                <a:latin typeface="Arial"/>
                <a:sym typeface="Arial"/>
              </a:rPr>
              <a:t>Issues</a:t>
            </a:r>
            <a:endParaRPr lang="en-US" sz="1400" b="1" dirty="0">
              <a:solidFill>
                <a:srgbClr val="FFFFFF"/>
              </a:solidFill>
              <a:latin typeface="Arial"/>
              <a:sym typeface="Arial"/>
            </a:endParaRPr>
          </a:p>
        </p:txBody>
      </p:sp>
      <p:sp>
        <p:nvSpPr>
          <p:cNvPr id="17" name="TextBox 16">
            <a:extLst>
              <a:ext uri="{FF2B5EF4-FFF2-40B4-BE49-F238E27FC236}">
                <a16:creationId xmlns:a16="http://schemas.microsoft.com/office/drawing/2014/main" id="{ECCE6AC3-78B5-5F70-B43C-E5755C841CC6}"/>
              </a:ext>
            </a:extLst>
          </p:cNvPr>
          <p:cNvSpPr txBox="1"/>
          <p:nvPr/>
        </p:nvSpPr>
        <p:spPr>
          <a:xfrm>
            <a:off x="726708" y="3776006"/>
            <a:ext cx="10651865" cy="1231106"/>
          </a:xfrm>
          <a:prstGeom prst="rect">
            <a:avLst/>
          </a:prstGeom>
          <a:noFill/>
        </p:spPr>
        <p:txBody>
          <a:bodyPr wrap="square" rtlCol="0">
            <a:spAutoFit/>
          </a:bodyPr>
          <a:lstStyle/>
          <a:p>
            <a:pPr algn="ctr"/>
            <a:r>
              <a:rPr lang="en-US" sz="1400" b="1" dirty="0">
                <a:solidFill>
                  <a:schemeClr val="accent2"/>
                </a:solidFill>
              </a:rPr>
              <a:t>Remove cap on weekly hours</a:t>
            </a:r>
          </a:p>
          <a:p>
            <a:pPr marL="171450" indent="-171450">
              <a:buFont typeface="Wingdings" panose="05000000000000000000" pitchFamily="2" charset="2"/>
              <a:buChar char="Ø"/>
            </a:pPr>
            <a:endParaRPr lang="en-US" sz="1200" b="1" dirty="0">
              <a:solidFill>
                <a:schemeClr val="accent2"/>
              </a:solidFill>
            </a:endParaRPr>
          </a:p>
          <a:p>
            <a:pPr marL="171450" indent="-171450">
              <a:buFont typeface="Wingdings" panose="05000000000000000000" pitchFamily="2" charset="2"/>
              <a:buChar char="Ø"/>
            </a:pPr>
            <a:r>
              <a:rPr lang="en-US" sz="1200" b="1" dirty="0">
                <a:solidFill>
                  <a:schemeClr val="bg2"/>
                </a:solidFill>
              </a:rPr>
              <a:t>Employers can adjust work hours based on demand. Peak weeks can have longer shifts, lean weeks can have shorter ones, while staying within quarterly limits</a:t>
            </a:r>
          </a:p>
          <a:p>
            <a:pPr marL="171450" indent="-171450">
              <a:buFont typeface="Wingdings" panose="05000000000000000000" pitchFamily="2" charset="2"/>
              <a:buChar char="Ø"/>
            </a:pPr>
            <a:endParaRPr lang="en-US" sz="1200" b="1" dirty="0">
              <a:solidFill>
                <a:schemeClr val="bg2"/>
              </a:solidFill>
            </a:endParaRPr>
          </a:p>
          <a:p>
            <a:pPr marL="171450" indent="-171450">
              <a:buFont typeface="Wingdings" panose="05000000000000000000" pitchFamily="2" charset="2"/>
              <a:buChar char="Ø"/>
            </a:pPr>
            <a:r>
              <a:rPr lang="en-US" sz="1200" b="1" dirty="0">
                <a:solidFill>
                  <a:schemeClr val="bg2"/>
                </a:solidFill>
              </a:rPr>
              <a:t>Firms can reduce costs by avoiding extra hires. Flexible staffing is easier when monitoring is done quarterly</a:t>
            </a:r>
            <a:endParaRPr lang="en-US" sz="1050" b="1" dirty="0">
              <a:solidFill>
                <a:schemeClr val="bg2"/>
              </a:solidFill>
            </a:endParaRPr>
          </a:p>
        </p:txBody>
      </p:sp>
    </p:spTree>
    <p:extLst>
      <p:ext uri="{BB962C8B-B14F-4D97-AF65-F5344CB8AC3E}">
        <p14:creationId xmlns:p14="http://schemas.microsoft.com/office/powerpoint/2010/main" val="1026169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338B1E2-127B-C2BC-4F86-46E9087FE326}"/>
              </a:ext>
            </a:extLst>
          </p:cNvPr>
          <p:cNvSpPr txBox="1"/>
          <p:nvPr/>
        </p:nvSpPr>
        <p:spPr>
          <a:xfrm>
            <a:off x="1209962" y="3429000"/>
            <a:ext cx="9522691" cy="461665"/>
          </a:xfrm>
          <a:prstGeom prst="rect">
            <a:avLst/>
          </a:prstGeom>
          <a:solidFill>
            <a:schemeClr val="accent2"/>
          </a:solidFill>
        </p:spPr>
        <p:txBody>
          <a:bodyPr wrap="square" rtlCol="0">
            <a:spAutoFit/>
          </a:bodyPr>
          <a:lstStyle/>
          <a:p>
            <a:r>
              <a:rPr lang="en-IN" sz="2400" b="1" dirty="0"/>
              <a:t>Priority Area: Factories Act, 1948- Women Employment at Night</a:t>
            </a:r>
          </a:p>
        </p:txBody>
      </p:sp>
      <p:pic>
        <p:nvPicPr>
          <p:cNvPr id="3" name="Picture 2">
            <a:extLst>
              <a:ext uri="{FF2B5EF4-FFF2-40B4-BE49-F238E27FC236}">
                <a16:creationId xmlns:a16="http://schemas.microsoft.com/office/drawing/2014/main" id="{44F380A2-8899-2B63-FEE7-1EB0C52AD6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8145" y="240740"/>
            <a:ext cx="812465" cy="535115"/>
          </a:xfrm>
          <a:prstGeom prst="rect">
            <a:avLst/>
          </a:prstGeom>
        </p:spPr>
      </p:pic>
      <p:sp>
        <p:nvSpPr>
          <p:cNvPr id="2" name="Slide Number Placeholder 6">
            <a:extLst>
              <a:ext uri="{FF2B5EF4-FFF2-40B4-BE49-F238E27FC236}">
                <a16:creationId xmlns:a16="http://schemas.microsoft.com/office/drawing/2014/main" id="{386FEC9B-D2A1-C853-C3CD-EFED59B5793B}"/>
              </a:ext>
            </a:extLst>
          </p:cNvPr>
          <p:cNvSpPr txBox="1">
            <a:spLocks/>
          </p:cNvSpPr>
          <p:nvPr/>
        </p:nvSpPr>
        <p:spPr>
          <a:xfrm>
            <a:off x="11314377" y="6240581"/>
            <a:ext cx="731600" cy="52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0000000-1234-1234-1234-123412341234}" type="slidenum">
              <a:rPr lang="en-US" sz="1050" smtClean="0"/>
              <a:pPr algn="r"/>
              <a:t>9</a:t>
            </a:fld>
            <a:endParaRPr lang="en-US" sz="1050" dirty="0"/>
          </a:p>
        </p:txBody>
      </p:sp>
    </p:spTree>
    <p:extLst>
      <p:ext uri="{BB962C8B-B14F-4D97-AF65-F5344CB8AC3E}">
        <p14:creationId xmlns:p14="http://schemas.microsoft.com/office/powerpoint/2010/main" val="1055037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Simple Light">
  <a:themeElements>
    <a:clrScheme name="FED Final">
      <a:dk1>
        <a:srgbClr val="000000"/>
      </a:dk1>
      <a:lt1>
        <a:srgbClr val="FFFFFF"/>
      </a:lt1>
      <a:dk2>
        <a:srgbClr val="595959"/>
      </a:dk2>
      <a:lt2>
        <a:srgbClr val="EEEEEE"/>
      </a:lt2>
      <a:accent1>
        <a:srgbClr val="133E68"/>
      </a:accent1>
      <a:accent2>
        <a:srgbClr val="009F75"/>
      </a:accent2>
      <a:accent3>
        <a:srgbClr val="7DE2D1"/>
      </a:accent3>
      <a:accent4>
        <a:srgbClr val="9F4A54"/>
      </a:accent4>
      <a:accent5>
        <a:srgbClr val="FEB95F"/>
      </a:accent5>
      <a:accent6>
        <a:srgbClr val="C2C1C2"/>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_Simple Light">
  <a:themeElements>
    <a:clrScheme name="FED Final">
      <a:dk1>
        <a:srgbClr val="000000"/>
      </a:dk1>
      <a:lt1>
        <a:srgbClr val="FFFFFF"/>
      </a:lt1>
      <a:dk2>
        <a:srgbClr val="595959"/>
      </a:dk2>
      <a:lt2>
        <a:srgbClr val="EEEEEE"/>
      </a:lt2>
      <a:accent1>
        <a:srgbClr val="133E68"/>
      </a:accent1>
      <a:accent2>
        <a:srgbClr val="009F75"/>
      </a:accent2>
      <a:accent3>
        <a:srgbClr val="7DE2D1"/>
      </a:accent3>
      <a:accent4>
        <a:srgbClr val="9F4A54"/>
      </a:accent4>
      <a:accent5>
        <a:srgbClr val="FEB95F"/>
      </a:accent5>
      <a:accent6>
        <a:srgbClr val="C2C1C2"/>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4665</TotalTime>
  <Words>4516</Words>
  <Application>Microsoft Office PowerPoint</Application>
  <PresentationFormat>Widescreen</PresentationFormat>
  <Paragraphs>843</Paragraphs>
  <Slides>34</Slides>
  <Notes>27</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34</vt:i4>
      </vt:variant>
    </vt:vector>
  </HeadingPairs>
  <TitlesOfParts>
    <vt:vector size="41" baseType="lpstr">
      <vt:lpstr>Aptos</vt:lpstr>
      <vt:lpstr>Arial</vt:lpstr>
      <vt:lpstr>Calibri</vt:lpstr>
      <vt:lpstr>Wingdings</vt:lpstr>
      <vt:lpstr>2_Simple Light</vt:lpstr>
      <vt:lpstr>6_Simple Light</vt:lpstr>
      <vt:lpstr>think-cell Slide</vt:lpstr>
      <vt:lpstr>PowerPoint Presentation</vt:lpstr>
      <vt:lpstr>Executive Summary</vt:lpstr>
      <vt:lpstr>PowerPoint Presentation</vt:lpstr>
      <vt:lpstr>Extend Daily Work Hours</vt:lpstr>
      <vt:lpstr>Extend Quarterly Overtime Hours</vt:lpstr>
      <vt:lpstr>Adopt Flexible Rest Interval Policy</vt:lpstr>
      <vt:lpstr>Extend Spread Over Hours</vt:lpstr>
      <vt:lpstr>Remove Cap on Weekly Hours </vt:lpstr>
      <vt:lpstr>PowerPoint Presentation</vt:lpstr>
      <vt:lpstr>Remove Condition of Minimum Batch Size of Women</vt:lpstr>
      <vt:lpstr>Remove Condition Capping Number of Women Employed</vt:lpstr>
      <vt:lpstr>Amend Separate Transportation Condition</vt:lpstr>
      <vt:lpstr>Remove 1/3rd Supervisory Staff Condition</vt:lpstr>
      <vt:lpstr>Remove Separate Canteen Condition</vt:lpstr>
      <vt:lpstr>Remove Requirement of Female Warden</vt:lpstr>
      <vt:lpstr>Remove Specific Conditions for Adequate Work Shed</vt:lpstr>
      <vt:lpstr>Remove Menstrual Leave Condition</vt:lpstr>
      <vt:lpstr>Remove Adequate Medical Facilities and Separate Emergency Vehicle Condition</vt:lpstr>
      <vt:lpstr>Remove 12 Hours Gap Between Shifts Condition</vt:lpstr>
      <vt:lpstr>Remove Fortnightly Report and Express Report Submission Condition</vt:lpstr>
      <vt:lpstr>Remove Disciplinary Rules and Standing Orders Condition</vt:lpstr>
      <vt:lpstr>Remove Adequate Security Arrangements Condition</vt:lpstr>
      <vt:lpstr>Review Provisions to Allow Women in Most of the Factories</vt:lpstr>
      <vt:lpstr>PowerPoint Presentation</vt:lpstr>
      <vt:lpstr>Extend Daily Work Hours</vt:lpstr>
      <vt:lpstr>Extend Quarterly Overtime Hours</vt:lpstr>
      <vt:lpstr>Extend Rest Intervals</vt:lpstr>
      <vt:lpstr>Remove Weekly Hours</vt:lpstr>
      <vt:lpstr>PowerPoint Presentation</vt:lpstr>
      <vt:lpstr>Ensure Adequate Implementation of Existing Guidelines to Prevent Sexual Harassment at Workplace </vt:lpstr>
      <vt:lpstr>PowerPoint Presentation</vt:lpstr>
      <vt:lpstr>Increase Threshold for Compliance</vt:lpstr>
      <vt:lpstr>PowerPoint Presentation</vt:lpstr>
      <vt:lpstr>Remove Prior Government Approval for Retrenchment, Layoffs and 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Namita Aggarwal</dc:creator>
  <cp:lastModifiedBy>Tasmita Sengupta</cp:lastModifiedBy>
  <cp:revision>73</cp:revision>
  <dcterms:created xsi:type="dcterms:W3CDTF">2025-05-30T06:08:14Z</dcterms:created>
  <dcterms:modified xsi:type="dcterms:W3CDTF">2025-08-06T12:51:32Z</dcterms:modified>
</cp:coreProperties>
</file>