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hitbrandon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457200"/>
            <a:ext cx="8062912" cy="1789113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CUTS </a:t>
            </a:r>
            <a:r>
              <a:rPr lang="en-IN" sz="2700" b="1" dirty="0" smtClean="0"/>
              <a:t>SEMINAR ON “ADOPTION OF REGULATORY IMPACT ASSESSMENT IN INDIA: POLITICAL ECONOMY CHALLENGES – </a:t>
            </a:r>
            <a:br>
              <a:rPr lang="en-IN" sz="2700" b="1" dirty="0" smtClean="0"/>
            </a:br>
            <a:r>
              <a:rPr lang="en-IN" sz="2800" b="1" dirty="0" smtClean="0"/>
              <a:t>HOW TO OVERCOME” </a:t>
            </a:r>
            <a:r>
              <a:rPr lang="en-IN" sz="2700" b="1" dirty="0" smtClean="0"/>
              <a:t> </a:t>
            </a:r>
            <a:endParaRPr lang="en-IN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819400"/>
            <a:ext cx="8070056" cy="3276600"/>
          </a:xfrm>
        </p:spPr>
        <p:txBody>
          <a:bodyPr>
            <a:normAutofit/>
          </a:bodyPr>
          <a:lstStyle/>
          <a:p>
            <a:r>
              <a:rPr lang="en-IN" sz="3200" b="1" dirty="0" smtClean="0"/>
              <a:t>Presentation by</a:t>
            </a:r>
          </a:p>
          <a:p>
            <a:r>
              <a:rPr lang="en-IN" sz="3200" b="1" dirty="0" smtClean="0"/>
              <a:t>-</a:t>
            </a:r>
          </a:p>
          <a:p>
            <a:r>
              <a:rPr lang="en-IN" sz="3200" b="1" dirty="0" err="1" smtClean="0"/>
              <a:t>Rohit</a:t>
            </a:r>
            <a:r>
              <a:rPr lang="en-IN" sz="3200" b="1" dirty="0" smtClean="0"/>
              <a:t> R Brandon IAS (R)</a:t>
            </a:r>
          </a:p>
          <a:p>
            <a:r>
              <a:rPr lang="en-US" sz="3200" b="1" dirty="0" smtClean="0">
                <a:hlinkClick r:id="rId2"/>
              </a:rPr>
              <a:t>rohitbrandon@gmail.com</a:t>
            </a:r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30 October 2015</a:t>
            </a:r>
            <a:endParaRPr lang="en-US" sz="3200" b="1" dirty="0" smtClean="0"/>
          </a:p>
          <a:p>
            <a:endParaRPr lang="en-IN" sz="3200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Era of Economic </a:t>
            </a:r>
            <a:r>
              <a:rPr lang="en-US" dirty="0" err="1" smtClean="0"/>
              <a:t>Liberalisation</a:t>
            </a:r>
            <a:r>
              <a:rPr lang="en-US" dirty="0" smtClean="0"/>
              <a:t> – post 1991</a:t>
            </a:r>
          </a:p>
          <a:p>
            <a:r>
              <a:rPr lang="en-US" dirty="0" smtClean="0"/>
              <a:t>Role </a:t>
            </a:r>
            <a:r>
              <a:rPr lang="en-US" dirty="0" smtClean="0"/>
              <a:t>of the </a:t>
            </a:r>
            <a:r>
              <a:rPr lang="en-US" dirty="0" smtClean="0"/>
              <a:t>State redefined </a:t>
            </a:r>
            <a:endParaRPr lang="en-US" dirty="0" smtClean="0"/>
          </a:p>
          <a:p>
            <a:r>
              <a:rPr lang="en-US" dirty="0" smtClean="0"/>
              <a:t>New Economic Policy – Open – Competitive – Growth Model</a:t>
            </a:r>
          </a:p>
          <a:p>
            <a:r>
              <a:rPr lang="en-US" dirty="0" smtClean="0"/>
              <a:t>Over load of regulation, laws and rules</a:t>
            </a:r>
          </a:p>
          <a:p>
            <a:r>
              <a:rPr lang="en-US" dirty="0" smtClean="0"/>
              <a:t>Market </a:t>
            </a:r>
            <a:r>
              <a:rPr lang="en-US" dirty="0" smtClean="0"/>
              <a:t>driven Private Sector Participation</a:t>
            </a:r>
          </a:p>
          <a:p>
            <a:r>
              <a:rPr lang="en-US" dirty="0" smtClean="0"/>
              <a:t>Investment based  - Infrastructure Development in Key Sunrise </a:t>
            </a:r>
            <a:r>
              <a:rPr lang="en-US" dirty="0" smtClean="0"/>
              <a:t>Sectors</a:t>
            </a:r>
          </a:p>
          <a:p>
            <a:r>
              <a:rPr lang="en-US" dirty="0" smtClean="0"/>
              <a:t>New Regulatory Environment required</a:t>
            </a:r>
            <a:endParaRPr lang="en-US" dirty="0" smtClean="0"/>
          </a:p>
          <a:p>
            <a:r>
              <a:rPr lang="en-US" dirty="0" smtClean="0"/>
              <a:t>Ease of doing business – key to Investment</a:t>
            </a:r>
          </a:p>
          <a:p>
            <a:r>
              <a:rPr lang="en-US" dirty="0" smtClean="0"/>
              <a:t> Make in India Initiative / Start Up India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Agenda for Change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Reinventing Government – More Governance – Less Government</a:t>
            </a:r>
          </a:p>
          <a:p>
            <a:r>
              <a:rPr lang="en-US" dirty="0" smtClean="0"/>
              <a:t>Redefining roles, procedures, practices under New Public Management</a:t>
            </a:r>
          </a:p>
          <a:p>
            <a:r>
              <a:rPr lang="en-US" dirty="0" smtClean="0"/>
              <a:t>Public Services Reforms for greater Efficiency, Transparency, Accountability</a:t>
            </a:r>
          </a:p>
          <a:p>
            <a:r>
              <a:rPr lang="en-US" dirty="0" smtClean="0"/>
              <a:t>Competitive Market model for Delivery of Public Services and Public Goods</a:t>
            </a:r>
          </a:p>
          <a:p>
            <a:r>
              <a:rPr lang="en-US" dirty="0" smtClean="0"/>
              <a:t>Separation of Owner, Operator  and Regulator of Public Utilities / Services</a:t>
            </a:r>
          </a:p>
          <a:p>
            <a:r>
              <a:rPr lang="en-US" dirty="0" smtClean="0"/>
              <a:t>Need for Independent and Fair </a:t>
            </a:r>
            <a:r>
              <a:rPr lang="en-US" dirty="0" smtClean="0"/>
              <a:t>Regulators</a:t>
            </a:r>
          </a:p>
          <a:p>
            <a:r>
              <a:rPr lang="en-US" dirty="0" smtClean="0"/>
              <a:t>Need a review of regulations and laws</a:t>
            </a:r>
            <a:endParaRPr lang="en-US" dirty="0" smtClean="0"/>
          </a:p>
          <a:p>
            <a:r>
              <a:rPr lang="en-US" dirty="0" smtClean="0"/>
              <a:t>The Twin Triggers of Demand and Growth for India’s New Political Economy</a:t>
            </a:r>
          </a:p>
          <a:p>
            <a:r>
              <a:rPr lang="en-US" dirty="0" smtClean="0"/>
              <a:t>Right based and People First Paradigm 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Over dependence on Public Spending and Externally funded Investment</a:t>
            </a:r>
          </a:p>
          <a:p>
            <a:r>
              <a:rPr lang="en-US" dirty="0" smtClean="0"/>
              <a:t>Policy paralysis on FDI and Private Investment</a:t>
            </a:r>
          </a:p>
          <a:p>
            <a:r>
              <a:rPr lang="en-US" dirty="0" smtClean="0"/>
              <a:t>Difficulty in ensuring Fair practices, open competition  and level playing field</a:t>
            </a:r>
          </a:p>
          <a:p>
            <a:r>
              <a:rPr lang="en-US" dirty="0" smtClean="0"/>
              <a:t>Imperfect Markets and Big Monopolies</a:t>
            </a:r>
          </a:p>
          <a:p>
            <a:r>
              <a:rPr lang="en-US" dirty="0" smtClean="0"/>
              <a:t>Weak  Regulatory Framework for Contracts and Services</a:t>
            </a:r>
          </a:p>
          <a:p>
            <a:r>
              <a:rPr lang="en-US" dirty="0" smtClean="0"/>
              <a:t>Need New Laws and Mechanism for Regulators</a:t>
            </a:r>
          </a:p>
          <a:p>
            <a:r>
              <a:rPr lang="en-US" dirty="0" smtClean="0"/>
              <a:t>Weak tracking systems for PPP and  Big </a:t>
            </a:r>
            <a:r>
              <a:rPr lang="en-US" dirty="0" smtClean="0"/>
              <a:t>Projects</a:t>
            </a:r>
          </a:p>
          <a:p>
            <a:r>
              <a:rPr lang="en-US" dirty="0" smtClean="0"/>
              <a:t>Archaic rules and regulations – plethora of laws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No Statutory requirement for RIA, SIA and EIA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Experience so far…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Power Sector Reform – The “Captive” Regulator</a:t>
            </a:r>
          </a:p>
          <a:p>
            <a:r>
              <a:rPr lang="en-US" sz="2200" dirty="0" smtClean="0"/>
              <a:t>The Telecom Sector – TRAI  1997 under test for Net Neutrality</a:t>
            </a:r>
          </a:p>
          <a:p>
            <a:r>
              <a:rPr lang="en-US" sz="2200" dirty="0" smtClean="0"/>
              <a:t>Corporate Business and Commerce – SEBI The Paper Regulator</a:t>
            </a:r>
          </a:p>
          <a:p>
            <a:r>
              <a:rPr lang="en-US" sz="2200" dirty="0" smtClean="0"/>
              <a:t>Environment – The Pollution Control Boards still the  “license -permit raj”  Regulator</a:t>
            </a:r>
          </a:p>
          <a:p>
            <a:r>
              <a:rPr lang="en-US" sz="2200" dirty="0" smtClean="0"/>
              <a:t>Waste Management – The Missing Regulator</a:t>
            </a:r>
          </a:p>
          <a:p>
            <a:r>
              <a:rPr lang="en-US" sz="2200" dirty="0" smtClean="0"/>
              <a:t>Drugs and Medicines – The Doctored Regulator</a:t>
            </a:r>
          </a:p>
          <a:p>
            <a:r>
              <a:rPr lang="en-US" sz="2200" dirty="0" smtClean="0"/>
              <a:t>Food Safety / Standards – FSSAI  2015  The Toothless Regulator</a:t>
            </a:r>
          </a:p>
          <a:p>
            <a:r>
              <a:rPr lang="en-US" sz="2200" dirty="0" smtClean="0"/>
              <a:t>Traffic and Road safety – TABs  as The Reluctant Regulator</a:t>
            </a:r>
          </a:p>
          <a:p>
            <a:r>
              <a:rPr lang="en-US" sz="2200" dirty="0" smtClean="0"/>
              <a:t>Higher  Education – UGC The Over-regulating  Regulator</a:t>
            </a:r>
          </a:p>
          <a:p>
            <a:r>
              <a:rPr lang="en-US" sz="2200" dirty="0" smtClean="0"/>
              <a:t>Banking Sector – RBI The Empowered Regulator</a:t>
            </a:r>
          </a:p>
          <a:p>
            <a:r>
              <a:rPr lang="en-US" sz="2200" dirty="0" smtClean="0"/>
              <a:t>Insurance – IRDA as the Evolving Regulator</a:t>
            </a:r>
          </a:p>
          <a:p>
            <a:pPr>
              <a:buNone/>
            </a:pPr>
            <a:r>
              <a:rPr lang="en-US" sz="2200" dirty="0" smtClean="0"/>
              <a:t>Note – Constitutional bodies  and some Centrally  empowered Authorities  such as ECI, RBI and TRAI have performed better with  greater legitimacy.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by Case Analysis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Why Regulators fail to Regulate -</a:t>
            </a:r>
          </a:p>
          <a:p>
            <a:r>
              <a:rPr lang="en-US" sz="2400" dirty="0" smtClean="0"/>
              <a:t>Paper Tigers – More form, less substance</a:t>
            </a:r>
          </a:p>
          <a:p>
            <a:r>
              <a:rPr lang="en-US" sz="2400" dirty="0" smtClean="0"/>
              <a:t>Lack of Long Vision, Populism and Symbolism</a:t>
            </a:r>
          </a:p>
          <a:p>
            <a:r>
              <a:rPr lang="en-US" sz="2400" dirty="0" smtClean="0"/>
              <a:t>Patronage Posts for retired Civil Servants</a:t>
            </a:r>
          </a:p>
          <a:p>
            <a:r>
              <a:rPr lang="en-US" sz="2400" dirty="0" smtClean="0"/>
              <a:t>Short Term and Unfinished Reform</a:t>
            </a:r>
          </a:p>
          <a:p>
            <a:r>
              <a:rPr lang="en-US" sz="2400" dirty="0" smtClean="0"/>
              <a:t>Lack of ownership in Aid driven Reform </a:t>
            </a:r>
          </a:p>
          <a:p>
            <a:r>
              <a:rPr lang="en-US" sz="2400" dirty="0" smtClean="0"/>
              <a:t>Lack of independence and credibility</a:t>
            </a:r>
          </a:p>
          <a:p>
            <a:r>
              <a:rPr lang="en-US" sz="2400" dirty="0" smtClean="0"/>
              <a:t>Frequent Policy change and uncertainty</a:t>
            </a:r>
          </a:p>
          <a:p>
            <a:r>
              <a:rPr lang="en-US" sz="2400" dirty="0" smtClean="0"/>
              <a:t>Long and Slow Legal Process &amp; litigation overdose</a:t>
            </a:r>
          </a:p>
          <a:p>
            <a:r>
              <a:rPr lang="en-US" sz="2400" dirty="0" smtClean="0"/>
              <a:t>Lack of Model Code, Documentation using RIA</a:t>
            </a:r>
          </a:p>
          <a:p>
            <a:r>
              <a:rPr lang="en-US" sz="2400" dirty="0" smtClean="0"/>
              <a:t>Lack of Accountability, Public Scrutiny, Self Audit</a:t>
            </a:r>
          </a:p>
          <a:p>
            <a:r>
              <a:rPr lang="en-US" sz="2400" dirty="0" smtClean="0"/>
              <a:t>Lack of clear Mandate and Mission</a:t>
            </a:r>
          </a:p>
          <a:p>
            <a:r>
              <a:rPr lang="en-US" sz="2400" dirty="0" smtClean="0"/>
              <a:t>Lack of independent evaluation/certification by RIA</a:t>
            </a:r>
          </a:p>
          <a:p>
            <a:r>
              <a:rPr lang="en-US" sz="2400" dirty="0" smtClean="0"/>
              <a:t> Failure to enforce Rule of Law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RIA for Regulator Autonomy and Authority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How Regulators can do better –</a:t>
            </a:r>
          </a:p>
          <a:p>
            <a:r>
              <a:rPr lang="en-US" sz="2000" dirty="0" smtClean="0"/>
              <a:t>Separation of the State as Owner of Public Utilities, the Service Provider and The Regulator</a:t>
            </a:r>
          </a:p>
          <a:p>
            <a:r>
              <a:rPr lang="en-US" sz="2000" dirty="0" smtClean="0"/>
              <a:t>Capacity building and Training of Service Provider entities/Companies, Regulator and Agency for RIA</a:t>
            </a:r>
          </a:p>
          <a:p>
            <a:pPr marL="448056" lvl="1" indent="-384048">
              <a:buSzPct val="80000"/>
              <a:buFont typeface="Wingdings 2"/>
              <a:buChar char=""/>
            </a:pPr>
            <a:r>
              <a:rPr lang="en-US" sz="2000" dirty="0" smtClean="0"/>
              <a:t>RIA to enhance autonomy of Regulator for rule making, rule application, due diligence and litigation</a:t>
            </a:r>
          </a:p>
          <a:p>
            <a:r>
              <a:rPr lang="en-US" sz="2000" dirty="0" smtClean="0"/>
              <a:t>RIA can reduce Trust deficit – enhance credibility by using independent agency such as CUTS for training, course correction and assessment of design and process faults and problems in getting </a:t>
            </a:r>
            <a:r>
              <a:rPr lang="en-US" sz="2000" smtClean="0"/>
              <a:t>clearances etc.</a:t>
            </a:r>
            <a:endParaRPr lang="en-US" sz="2000" dirty="0" smtClean="0"/>
          </a:p>
          <a:p>
            <a:r>
              <a:rPr lang="en-US" sz="2000" dirty="0" smtClean="0"/>
              <a:t>RIA for a reality check on risks &amp; delays and difficulties in doing business</a:t>
            </a:r>
          </a:p>
          <a:p>
            <a:r>
              <a:rPr lang="en-US" sz="2000" dirty="0" smtClean="0"/>
              <a:t>RIA as a tool to review and assess existing  laws, rules and procedures</a:t>
            </a:r>
          </a:p>
          <a:p>
            <a:r>
              <a:rPr lang="en-US" sz="2000" dirty="0" smtClean="0"/>
              <a:t>RIA can help reduce over regulation ( The Sun-set principle )</a:t>
            </a:r>
          </a:p>
          <a:p>
            <a:r>
              <a:rPr lang="en-US" sz="2000" dirty="0" smtClean="0"/>
              <a:t>RIA as a measure of productivity, competition and quality</a:t>
            </a:r>
          </a:p>
          <a:p>
            <a:r>
              <a:rPr lang="en-US" sz="2000" dirty="0" smtClean="0"/>
              <a:t>RIA to measure cost benefit and certify fair and just regulation</a:t>
            </a:r>
          </a:p>
          <a:p>
            <a:r>
              <a:rPr lang="en-US" sz="2000" dirty="0" smtClean="0"/>
              <a:t>RIA to enhance and ensure Regulatory Independence</a:t>
            </a:r>
          </a:p>
          <a:p>
            <a:r>
              <a:rPr lang="en-US" sz="2000" dirty="0" smtClean="0"/>
              <a:t>RIA like EIA or SIA is an instrument to assess Need &amp; Impact of Regulation</a:t>
            </a:r>
          </a:p>
          <a:p>
            <a:endParaRPr lang="en-IN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RIA promotes Regulatory independence, only an Independent Regulator can truly undertake RIA</a:t>
            </a:r>
          </a:p>
          <a:p>
            <a:r>
              <a:rPr lang="en-US" dirty="0" smtClean="0"/>
              <a:t> Need to mainstream RIA and end the License-Permit Raj culture in India</a:t>
            </a:r>
          </a:p>
          <a:p>
            <a:r>
              <a:rPr lang="en-US" dirty="0" smtClean="0"/>
              <a:t>RIA can reduce Cost of Doing Business and enhance Ease of Doing Business in India ( from rank 130 in 2015 to first 100 in 2016-17)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6000" dirty="0" smtClean="0">
                <a:solidFill>
                  <a:srgbClr val="FFFF00"/>
                </a:solidFill>
              </a:rPr>
              <a:t>THANK YOU</a:t>
            </a:r>
            <a:endParaRPr lang="en-IN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250</TotalTime>
  <Words>697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  CUTS SEMINAR ON “ADOPTION OF REGULATORY IMPACT ASSESSMENT IN INDIA: POLITICAL ECONOMY CHALLENGES –  HOW TO OVERCOME”  </vt:lpstr>
      <vt:lpstr>The Context</vt:lpstr>
      <vt:lpstr>The Agenda for Change </vt:lpstr>
      <vt:lpstr>The Challenges</vt:lpstr>
      <vt:lpstr>The Experience so far… </vt:lpstr>
      <vt:lpstr>Case by Case Analysis</vt:lpstr>
      <vt:lpstr>RIA for Regulator Autonomy and Authority</vt:lpstr>
      <vt:lpstr>The Bottom Line</vt:lpstr>
      <vt:lpstr>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CUTS SEMINAR ON “ADOPTION OF REGULATORY IMPACT ASSESSMENT IN INDIA: POLITICAL ECONOMY CHALLENGES –  HOW TO OVERCOME”  </dc:title>
  <dc:creator>Rohit Brandon</dc:creator>
  <cp:lastModifiedBy>Rohit Brandon</cp:lastModifiedBy>
  <cp:revision>36</cp:revision>
  <dcterms:created xsi:type="dcterms:W3CDTF">2006-08-16T00:00:00Z</dcterms:created>
  <dcterms:modified xsi:type="dcterms:W3CDTF">2015-10-29T05:49:15Z</dcterms:modified>
</cp:coreProperties>
</file>