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05110-2E22-483D-B70A-EADF7736AF7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3CA1A-4559-4F73-B9F0-2C50BA55F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4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7D40-EB15-4D8D-9C63-05C128583F42}" type="datetime1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5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739-F07C-4A6C-8E21-78866EA53267}" type="datetime1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F046-877C-4121-8B3D-3B3D87B9AD7D}" type="datetime1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AFC8-F208-4233-96EA-C4CE47415BEF}" type="datetime1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210C-425B-4F90-A863-AEAF6D75F5EC}" type="datetime1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7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CF96-6D1A-4325-A71F-B7A4ED79263E}" type="datetime1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07FC-F753-40F1-B8F3-D5D611834658}" type="datetime1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7444-5153-4F2B-85DF-6A6D777F6B85}" type="datetime1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7A15-3346-4FF4-80D8-C2A51B4A3AD8}" type="datetime1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DE12-D743-4191-9FF7-7DD4AF62A0B8}" type="datetime1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8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675E-CF82-465B-B374-A37C428AB835}" type="datetime1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8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02A2-581F-4E2C-A7A0-A9686604A296}" type="datetime1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36B4C-9E33-4D22-9B76-61ECDB28B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1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083" y="2133600"/>
            <a:ext cx="7772400" cy="18478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Removing Roadblocks to Adoption of RIA in </a:t>
            </a:r>
            <a:r>
              <a:rPr lang="en-US" sz="3200" dirty="0"/>
              <a:t>India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A </a:t>
            </a:r>
            <a:r>
              <a:rPr lang="en-US" sz="3200" dirty="0" smtClean="0"/>
              <a:t>Proposal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883" y="4572000"/>
            <a:ext cx="6400800" cy="1295400"/>
          </a:xfrm>
        </p:spPr>
        <p:txBody>
          <a:bodyPr/>
          <a:lstStyle/>
          <a:p>
            <a:r>
              <a:rPr lang="en-US" dirty="0" smtClean="0"/>
              <a:t>Siddhartha </a:t>
            </a:r>
            <a:r>
              <a:rPr lang="en-US" dirty="0" err="1" smtClean="0"/>
              <a:t>Mitra</a:t>
            </a:r>
            <a:endParaRPr lang="en-US" dirty="0" smtClean="0"/>
          </a:p>
          <a:p>
            <a:r>
              <a:rPr lang="en-US" dirty="0" err="1" smtClean="0"/>
              <a:t>Jadavpur</a:t>
            </a:r>
            <a:r>
              <a:rPr lang="en-US" dirty="0" smtClean="0"/>
              <a:t> University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2940" y="6858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/>
              <a:t>Adoption of regulatory impact assessment in INDIA: political economy challenges – how to overcome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46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RIA: Working Definition and Roadblocks </a:t>
            </a:r>
          </a:p>
          <a:p>
            <a:pPr marL="0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Working around the Roadblocks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Generating the forces of demand and supply</a:t>
            </a:r>
          </a:p>
          <a:p>
            <a:pPr lvl="2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Demand  Generation </a:t>
            </a:r>
          </a:p>
          <a:p>
            <a:pPr lvl="4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Central message to be delivered </a:t>
            </a:r>
          </a:p>
          <a:p>
            <a:pPr lvl="4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How to spread the message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Building capacity to do the RIAs </a:t>
            </a:r>
          </a:p>
          <a:p>
            <a:pPr marL="914400" lvl="2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Removing the Roadblocks 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Overcoming opposition from bureaucrats and politicians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Promoting regulatory independence </a:t>
            </a:r>
            <a:r>
              <a:rPr lang="en-US" sz="1600" dirty="0" smtClean="0"/>
              <a:t>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1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Working Definition and Roadblocks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Definition: Concrete cost benefit analysis of regulatory alternatives to facilitate choice among these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Roadblocks: Possible opposition from politicians and bureaucrats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Politicians: promote special interests, populist regulation or focus on issue of the day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Bureaucrats: promote overregulation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3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Working Around Roadblocks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Deliver message to community, especially business and media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Content of the message should focus on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fact that RIA maximizes net benefits 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Costs are kept within reasonable bounds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should the message be delivered 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CUTS International to NGOs, media, chambers of commerce and business houses 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in turn can feed the message to the grassroots </a:t>
            </a:r>
          </a:p>
          <a:p>
            <a:pPr marL="1828800" lvl="4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Build capacity of staff in regulatory bodies to do RIA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8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Overcoming roadblocks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Win over politicians and bureaucrats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RIA provides certified documentation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maximising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benefits RIA might have  a salutary impact on fortunes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Provides a fair and clean image </a:t>
            </a:r>
          </a:p>
          <a:p>
            <a:pPr marL="457200" lvl="1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Keep alive the movement for regulatory independence </a:t>
            </a:r>
          </a:p>
          <a:p>
            <a:pPr lvl="1"/>
            <a:r>
              <a:rPr lang="en-US" sz="2000" dirty="0" smtClean="0"/>
              <a:t>Regulatory independence involves separation of the state as owner of public utilities and regulator </a:t>
            </a:r>
          </a:p>
          <a:p>
            <a:pPr lvl="1"/>
            <a:r>
              <a:rPr lang="en-US" sz="2000" dirty="0" smtClean="0"/>
              <a:t>Autonomy in rule making, rule application and litigation </a:t>
            </a:r>
          </a:p>
          <a:p>
            <a:pPr lvl="1"/>
            <a:r>
              <a:rPr lang="en-US" sz="2000" dirty="0" smtClean="0"/>
              <a:t>Chicken and egg relationship between RIA and regulatory independence </a:t>
            </a:r>
          </a:p>
          <a:p>
            <a:pPr lvl="4"/>
            <a:r>
              <a:rPr lang="en-US" dirty="0" smtClean="0"/>
              <a:t>Promotes regulatory independence</a:t>
            </a:r>
          </a:p>
          <a:p>
            <a:pPr lvl="4"/>
            <a:r>
              <a:rPr lang="en-US" dirty="0" smtClean="0"/>
              <a:t>Independence in means necessary for undertaking RIA 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3"/>
            <a:endParaRPr lang="en-US" sz="1800" dirty="0" smtClean="0"/>
          </a:p>
          <a:p>
            <a:pPr marL="1771650" lvl="4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9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Overcoming Roadblocks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Regulatory independence: a means of effective RIA </a:t>
            </a:r>
          </a:p>
          <a:p>
            <a:pPr lvl="2"/>
            <a:r>
              <a:rPr lang="en-US" dirty="0"/>
              <a:t> </a:t>
            </a:r>
            <a:r>
              <a:rPr lang="en-US" sz="2000" dirty="0" smtClean="0"/>
              <a:t>Absence might mean that only subset of costs/benefits of regulation are focused on</a:t>
            </a:r>
          </a:p>
          <a:p>
            <a:pPr lvl="2"/>
            <a:r>
              <a:rPr lang="en-US" sz="2000" dirty="0" smtClean="0"/>
              <a:t>  Costs and benefits are not quantified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9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9538" y="2967334"/>
            <a:ext cx="43346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 YOU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6B4C-9E33-4D22-9B76-61ECDB28B1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1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314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Removing Roadblocks to Adoption of RIA in India:  A Proposal   </vt:lpstr>
      <vt:lpstr>Outline</vt:lpstr>
      <vt:lpstr>Working Definition and Roadblocks </vt:lpstr>
      <vt:lpstr>Working Around Roadblocks </vt:lpstr>
      <vt:lpstr>Overcoming roadblocks </vt:lpstr>
      <vt:lpstr>Overcoming Roadblocks (2)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</dc:creator>
  <cp:lastModifiedBy>Tunisha Kapoor</cp:lastModifiedBy>
  <cp:revision>18</cp:revision>
  <dcterms:created xsi:type="dcterms:W3CDTF">2015-10-23T05:21:18Z</dcterms:created>
  <dcterms:modified xsi:type="dcterms:W3CDTF">2015-10-27T10:20:45Z</dcterms:modified>
</cp:coreProperties>
</file>