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1" r:id="rId3"/>
    <p:sldId id="294" r:id="rId4"/>
    <p:sldId id="307" r:id="rId5"/>
    <p:sldId id="300" r:id="rId6"/>
    <p:sldId id="308" r:id="rId7"/>
    <p:sldId id="295" r:id="rId8"/>
    <p:sldId id="299" r:id="rId9"/>
    <p:sldId id="303" r:id="rId10"/>
    <p:sldId id="304" r:id="rId11"/>
    <p:sldId id="297" r:id="rId12"/>
    <p:sldId id="298" r:id="rId13"/>
    <p:sldId id="309" r:id="rId14"/>
    <p:sldId id="305" r:id="rId15"/>
    <p:sldId id="30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73" d="100"/>
          <a:sy n="73" d="100"/>
        </p:scale>
        <p:origin x="-390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74A915-4015-4495-9B55-5F9F155375EB}" type="doc">
      <dgm:prSet loTypeId="urn:microsoft.com/office/officeart/2005/8/layout/arrow5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F8D272E2-268E-4A46-B2C1-642E3C022058}">
      <dgm:prSet phldrT="[Text]"/>
      <dgm:spPr/>
      <dgm:t>
        <a:bodyPr/>
        <a:lstStyle/>
        <a:p>
          <a:pPr algn="just"/>
          <a:r>
            <a:rPr lang="en-IN" dirty="0" smtClean="0"/>
            <a:t>1. Independence</a:t>
          </a:r>
        </a:p>
        <a:p>
          <a:pPr algn="just"/>
          <a:r>
            <a:rPr lang="en-IN" dirty="0" smtClean="0"/>
            <a:t>2. Transparency</a:t>
          </a:r>
        </a:p>
        <a:p>
          <a:pPr algn="just"/>
          <a:r>
            <a:rPr lang="en-IN" dirty="0" smtClean="0"/>
            <a:t>3. Predictability &amp; Stability</a:t>
          </a:r>
        </a:p>
        <a:p>
          <a:pPr algn="just"/>
          <a:r>
            <a:rPr lang="en-IN" dirty="0" smtClean="0"/>
            <a:t>4. Cost-effectiveness</a:t>
          </a:r>
          <a:endParaRPr lang="en-IN" dirty="0"/>
        </a:p>
      </dgm:t>
    </dgm:pt>
    <dgm:pt modelId="{112AF9CD-9D7F-4159-9898-F5F1842AEC44}" type="parTrans" cxnId="{85792910-BC2F-4ED0-A282-C1347739107A}">
      <dgm:prSet/>
      <dgm:spPr/>
      <dgm:t>
        <a:bodyPr/>
        <a:lstStyle/>
        <a:p>
          <a:endParaRPr lang="en-IN"/>
        </a:p>
      </dgm:t>
    </dgm:pt>
    <dgm:pt modelId="{C2DD82B7-3CC7-493C-9B83-5482FCBA4D03}" type="sibTrans" cxnId="{85792910-BC2F-4ED0-A282-C1347739107A}">
      <dgm:prSet/>
      <dgm:spPr/>
      <dgm:t>
        <a:bodyPr/>
        <a:lstStyle/>
        <a:p>
          <a:endParaRPr lang="en-IN"/>
        </a:p>
      </dgm:t>
    </dgm:pt>
    <dgm:pt modelId="{25982578-38D6-4006-9B37-6EA0C672B703}">
      <dgm:prSet phldrT="[Text]"/>
      <dgm:spPr/>
      <dgm:t>
        <a:bodyPr/>
        <a:lstStyle/>
        <a:p>
          <a:pPr algn="just"/>
          <a:r>
            <a:rPr lang="en-IN" dirty="0" smtClean="0"/>
            <a:t>1. Accountability</a:t>
          </a:r>
        </a:p>
        <a:p>
          <a:pPr algn="just"/>
          <a:r>
            <a:rPr lang="en-IN" dirty="0" smtClean="0"/>
            <a:t>2. Commercial sensitivity</a:t>
          </a:r>
        </a:p>
        <a:p>
          <a:pPr algn="just"/>
          <a:r>
            <a:rPr lang="en-IN" dirty="0" smtClean="0"/>
            <a:t>3. Adaptability</a:t>
          </a:r>
        </a:p>
        <a:p>
          <a:pPr algn="just"/>
          <a:r>
            <a:rPr lang="en-IN" dirty="0" smtClean="0"/>
            <a:t> 4. Detail - Oriented </a:t>
          </a:r>
          <a:endParaRPr lang="en-IN" dirty="0"/>
        </a:p>
      </dgm:t>
    </dgm:pt>
    <dgm:pt modelId="{22AEA06F-CC1F-462F-9206-D3E31595E3A8}" type="parTrans" cxnId="{F381B615-F089-4EEA-AF41-6EA90D317A27}">
      <dgm:prSet/>
      <dgm:spPr/>
      <dgm:t>
        <a:bodyPr/>
        <a:lstStyle/>
        <a:p>
          <a:endParaRPr lang="en-IN"/>
        </a:p>
      </dgm:t>
    </dgm:pt>
    <dgm:pt modelId="{E21B7F0A-904D-491E-B1CA-7DE6B506E0C9}" type="sibTrans" cxnId="{F381B615-F089-4EEA-AF41-6EA90D317A27}">
      <dgm:prSet/>
      <dgm:spPr/>
      <dgm:t>
        <a:bodyPr/>
        <a:lstStyle/>
        <a:p>
          <a:endParaRPr lang="en-IN"/>
        </a:p>
      </dgm:t>
    </dgm:pt>
    <dgm:pt modelId="{3DB3EF35-FA77-4A62-A3FD-985F9A691340}" type="pres">
      <dgm:prSet presAssocID="{E074A915-4015-4495-9B55-5F9F155375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B6FB0A1-733E-44D6-897B-8A67C8286C08}" type="pres">
      <dgm:prSet presAssocID="{F8D272E2-268E-4A46-B2C1-642E3C02205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C29EA09-4BF0-49E9-A7F3-53A35F26DEB0}" type="pres">
      <dgm:prSet presAssocID="{25982578-38D6-4006-9B37-6EA0C672B70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07DFCC6-B8FA-4680-B3F5-1DF96D97AD43}" type="presOf" srcId="{25982578-38D6-4006-9B37-6EA0C672B703}" destId="{8C29EA09-4BF0-49E9-A7F3-53A35F26DEB0}" srcOrd="0" destOrd="0" presId="urn:microsoft.com/office/officeart/2005/8/layout/arrow5"/>
    <dgm:cxn modelId="{85792910-BC2F-4ED0-A282-C1347739107A}" srcId="{E074A915-4015-4495-9B55-5F9F155375EB}" destId="{F8D272E2-268E-4A46-B2C1-642E3C022058}" srcOrd="0" destOrd="0" parTransId="{112AF9CD-9D7F-4159-9898-F5F1842AEC44}" sibTransId="{C2DD82B7-3CC7-493C-9B83-5482FCBA4D03}"/>
    <dgm:cxn modelId="{0E8F63D8-0DBB-41D0-9650-3F83DD3A5CFB}" type="presOf" srcId="{E074A915-4015-4495-9B55-5F9F155375EB}" destId="{3DB3EF35-FA77-4A62-A3FD-985F9A691340}" srcOrd="0" destOrd="0" presId="urn:microsoft.com/office/officeart/2005/8/layout/arrow5"/>
    <dgm:cxn modelId="{F381B615-F089-4EEA-AF41-6EA90D317A27}" srcId="{E074A915-4015-4495-9B55-5F9F155375EB}" destId="{25982578-38D6-4006-9B37-6EA0C672B703}" srcOrd="1" destOrd="0" parTransId="{22AEA06F-CC1F-462F-9206-D3E31595E3A8}" sibTransId="{E21B7F0A-904D-491E-B1CA-7DE6B506E0C9}"/>
    <dgm:cxn modelId="{40F30865-287D-4DAC-98D1-A614101BC1CB}" type="presOf" srcId="{F8D272E2-268E-4A46-B2C1-642E3C022058}" destId="{2B6FB0A1-733E-44D6-897B-8A67C8286C08}" srcOrd="0" destOrd="0" presId="urn:microsoft.com/office/officeart/2005/8/layout/arrow5"/>
    <dgm:cxn modelId="{7652D7F7-0810-47AB-9694-D53B1E2F3A63}" type="presParOf" srcId="{3DB3EF35-FA77-4A62-A3FD-985F9A691340}" destId="{2B6FB0A1-733E-44D6-897B-8A67C8286C08}" srcOrd="0" destOrd="0" presId="urn:microsoft.com/office/officeart/2005/8/layout/arrow5"/>
    <dgm:cxn modelId="{F38304CA-99D1-474B-84F3-D6622B33836E}" type="presParOf" srcId="{3DB3EF35-FA77-4A62-A3FD-985F9A691340}" destId="{8C29EA09-4BF0-49E9-A7F3-53A35F26DEB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B0A1-733E-44D6-897B-8A67C8286C08}">
      <dsp:nvSpPr>
        <dsp:cNvPr id="0" name=""/>
        <dsp:cNvSpPr/>
      </dsp:nvSpPr>
      <dsp:spPr>
        <a:xfrm rot="16200000">
          <a:off x="701" y="126429"/>
          <a:ext cx="3709541" cy="3709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/>
            <a:t>1. Independence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/>
            <a:t>2. Transparency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/>
            <a:t>3. Predictability &amp; Stability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/>
            <a:t>4. Cost-effectiveness</a:t>
          </a:r>
          <a:endParaRPr lang="en-IN" sz="2200" kern="1200" dirty="0"/>
        </a:p>
      </dsp:txBody>
      <dsp:txXfrm rot="5400000">
        <a:off x="701" y="1053814"/>
        <a:ext cx="3060371" cy="1854771"/>
      </dsp:txXfrm>
    </dsp:sp>
    <dsp:sp modelId="{8C29EA09-4BF0-49E9-A7F3-53A35F26DEB0}">
      <dsp:nvSpPr>
        <dsp:cNvPr id="0" name=""/>
        <dsp:cNvSpPr/>
      </dsp:nvSpPr>
      <dsp:spPr>
        <a:xfrm rot="5400000">
          <a:off x="3909757" y="126429"/>
          <a:ext cx="3709541" cy="3709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1907790"/>
                <a:satOff val="-43528"/>
                <a:lumOff val="16079"/>
                <a:alphaOff val="0"/>
                <a:shade val="22000"/>
                <a:satMod val="160000"/>
              </a:schemeClr>
              <a:schemeClr val="accent2">
                <a:hueOff val="1907790"/>
                <a:satOff val="-43528"/>
                <a:lumOff val="16079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/>
            <a:t>1. Accountability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/>
            <a:t>2. Commercial sensitivity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/>
            <a:t>3. Adaptability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/>
            <a:t> 4. Detail - Oriented </a:t>
          </a:r>
          <a:endParaRPr lang="en-IN" sz="2200" kern="1200" dirty="0"/>
        </a:p>
      </dsp:txBody>
      <dsp:txXfrm rot="-5400000">
        <a:off x="4558927" y="1053814"/>
        <a:ext cx="3060371" cy="1854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0303F0-3762-4194-8A39-2C95F3DE27B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B1730D-17FD-4C0F-A978-4A6528C8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73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F0C934-FD09-49C4-9C48-2FAC4E9F3CA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0F2161-D4A3-4654-9E1C-F15F8F7B1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1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3604-6652-4E2A-84CD-5634D3795D15}" type="datetime1">
              <a:rPr lang="en-US" smtClean="0"/>
              <a:t>4/6/2015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D968-0749-48E5-A85A-6B7408812D83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6872-3666-4D46-8926-C9C47250DEA9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3107-BD0A-474F-A580-9290DBF7B0C4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F64A-3986-4B1D-8564-224E99D36E9D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7EF7-40F8-45BF-9966-918A1842ADCA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0E9-1CB3-4E8D-AE03-80F05CBB4D51}" type="datetime1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FDD0-4B98-4D04-9A10-5D586E362E08}" type="datetime1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837B-37A3-4EC8-A0AB-DCDF3B42875C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CA85-77F7-4FC6-9D57-A5AF2E601900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910E-7EF3-478F-95E6-B587C1A10181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3D0CA3-0B63-46D3-9101-9D1CE81680E1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76730DC-E407-4A47-8AA5-A2AF66AC9C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Session I: </a:t>
            </a:r>
            <a:br>
              <a:rPr lang="en-US" dirty="0" smtClean="0"/>
            </a:br>
            <a:r>
              <a:rPr lang="en-US" dirty="0" smtClean="0"/>
              <a:t>Introduction to Regulatory Impact Assessment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Amol Kulkarni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8" name="Picture 7" descr="C:\Users\Guest1\AppData\Local\Microsoft\Windows\Temporary Internet Files\Content.Outlook\8UHK3YKP\30-CUTS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584" y="228592"/>
            <a:ext cx="1152144" cy="3840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391400" y="6248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 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2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SARFAESI Act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200" i="1" dirty="0"/>
              <a:t>An Act to </a:t>
            </a:r>
            <a:r>
              <a:rPr lang="en-US" sz="2200" i="1" u="sng" dirty="0"/>
              <a:t>regulate securitisation and reconstruction of financial assets</a:t>
            </a:r>
            <a:r>
              <a:rPr lang="en-US" sz="2200" i="1" dirty="0"/>
              <a:t> and enforcement </a:t>
            </a:r>
            <a:r>
              <a:rPr lang="en-US" sz="2200" i="1" dirty="0" smtClean="0"/>
              <a:t>of security </a:t>
            </a:r>
            <a:r>
              <a:rPr lang="en-US" sz="2200" i="1" dirty="0"/>
              <a:t>interest and for matters connected therewith or incidental thereto. </a:t>
            </a:r>
            <a:endParaRPr lang="en-US" sz="2200" i="1" dirty="0" smtClean="0"/>
          </a:p>
          <a:p>
            <a:pPr marL="0" indent="0" algn="just">
              <a:buNone/>
            </a:pPr>
            <a:endParaRPr lang="en-US" sz="2200" i="1" dirty="0"/>
          </a:p>
          <a:p>
            <a:pPr marL="0" indent="0" algn="just">
              <a:buNone/>
            </a:pPr>
            <a:r>
              <a:rPr lang="en-US" sz="2200" dirty="0"/>
              <a:t>The ratio of amount recovered (to the total amount involved) has </a:t>
            </a:r>
            <a:r>
              <a:rPr lang="en-US" sz="2200" dirty="0" smtClean="0"/>
              <a:t>reduced from (fiscal 13) was </a:t>
            </a:r>
            <a:r>
              <a:rPr lang="en-US" sz="2200" dirty="0"/>
              <a:t>27.1 percent </a:t>
            </a:r>
            <a:r>
              <a:rPr lang="en-US" sz="2200" dirty="0" smtClean="0"/>
              <a:t>to </a:t>
            </a:r>
            <a:r>
              <a:rPr lang="en-US" sz="2200" dirty="0"/>
              <a:t>25.8 percent the </a:t>
            </a:r>
            <a:r>
              <a:rPr lang="en-US" sz="2200" dirty="0" smtClean="0"/>
              <a:t>next. </a:t>
            </a:r>
            <a:r>
              <a:rPr lang="en-US" sz="2200" dirty="0"/>
              <a:t>In absolute terms, the amount remained unrecovered increased from ₹496 billion to ₹702 billion, during the given period</a:t>
            </a:r>
            <a:endParaRPr lang="en-US" sz="2200" dirty="0" smtClean="0"/>
          </a:p>
          <a:p>
            <a:pPr marL="0" indent="0" algn="just">
              <a:buNone/>
            </a:pPr>
            <a:endParaRPr lang="en-US" sz="2200" i="1" dirty="0"/>
          </a:p>
          <a:p>
            <a:pPr marL="0" indent="0" algn="ctr">
              <a:buNone/>
            </a:pPr>
            <a:r>
              <a:rPr lang="en-US" sz="2200" b="1" dirty="0"/>
              <a:t>NEED TO EVALUATE IF OBJECTIVES HAVE BEEN MET</a:t>
            </a:r>
          </a:p>
          <a:p>
            <a:pPr marL="0" indent="0" algn="just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63043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RIA in India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200" dirty="0" smtClean="0"/>
              <a:t>Developing countries suffer with </a:t>
            </a:r>
            <a:r>
              <a:rPr lang="en-US" sz="2200" b="1" dirty="0" smtClean="0"/>
              <a:t>underperforming, high cost, competition distortionary</a:t>
            </a:r>
            <a:r>
              <a:rPr lang="en-US" sz="2200" dirty="0" smtClean="0"/>
              <a:t> regulations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b="1" dirty="0" smtClean="0"/>
              <a:t>Impacts</a:t>
            </a:r>
            <a:r>
              <a:rPr lang="en-US" sz="2200" dirty="0" smtClean="0"/>
              <a:t> on all the stakeholders or implementation bottlenecks </a:t>
            </a:r>
            <a:r>
              <a:rPr lang="en-US" sz="2200" b="1" dirty="0" smtClean="0"/>
              <a:t>not assessed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Government has acknowledged this and initiated </a:t>
            </a:r>
            <a:r>
              <a:rPr lang="en-US" sz="2200" b="1" dirty="0" smtClean="0"/>
              <a:t>repeal</a:t>
            </a:r>
            <a:r>
              <a:rPr lang="en-US" sz="2200" dirty="0" smtClean="0"/>
              <a:t> of archaic laws, adoption of </a:t>
            </a:r>
            <a:r>
              <a:rPr lang="en-US" sz="2200" b="1" dirty="0" smtClean="0"/>
              <a:t>pre-legislative consultative policy, sector regulators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RIA recommended by Working Group on Business Regulatory Framework (WGBRF), Financial Sector Legislative Reforms Commission, Damodaran Committee </a:t>
            </a:r>
          </a:p>
          <a:p>
            <a:pPr lvl="1"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CUTS initiatives on RIA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200" dirty="0" smtClean="0"/>
              <a:t>Knowledge Partner to WGBRF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Regulatory Impact Assessment in Indian Electricity Generation Sector: RIA of EIA Notification, Forest Conservation Rules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Regulatory Impact Assessment in Indian Banking Sector: RIA of Recovery of Debts due to Banks and Financial Institutions Act, Securitisation and Reconstruction of Financial Assets and Enforcement of Security Interest Act 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Regulatory Impact Assessment in Indian Insurance Sector </a:t>
            </a:r>
          </a:p>
          <a:p>
            <a:pPr algn="just"/>
            <a:endParaRPr lang="en-US" sz="2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7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3800" b="1" dirty="0" smtClean="0"/>
              <a:t>Banking sector:</a:t>
            </a:r>
          </a:p>
          <a:p>
            <a:pPr marL="0" indent="0" algn="just">
              <a:buNone/>
            </a:pPr>
            <a:endParaRPr lang="en-US" sz="3800" dirty="0" smtClean="0"/>
          </a:p>
          <a:p>
            <a:pPr algn="just"/>
            <a:r>
              <a:rPr lang="en-US" sz="3800" dirty="0" smtClean="0"/>
              <a:t>Annual opportunity cost due to delay in recovery: up to Rs. 3,500 cr. (consolidated) </a:t>
            </a:r>
          </a:p>
          <a:p>
            <a:pPr algn="just"/>
            <a:endParaRPr lang="en-US" sz="3800" dirty="0" smtClean="0"/>
          </a:p>
          <a:p>
            <a:pPr algn="just"/>
            <a:r>
              <a:rPr lang="en-US" sz="3800" dirty="0" smtClean="0"/>
              <a:t>Up </a:t>
            </a:r>
            <a:r>
              <a:rPr lang="en-US" sz="3800" dirty="0"/>
              <a:t>to 300 basis point credit risk premium</a:t>
            </a:r>
          </a:p>
          <a:p>
            <a:pPr marL="0" indent="0" algn="just">
              <a:buNone/>
            </a:pPr>
            <a:endParaRPr lang="en-US" sz="3800" dirty="0" smtClean="0"/>
          </a:p>
          <a:p>
            <a:pPr marL="0" indent="0" algn="just">
              <a:buNone/>
            </a:pPr>
            <a:r>
              <a:rPr lang="en-US" sz="3800" b="1" dirty="0"/>
              <a:t>Electricity generation sector:</a:t>
            </a:r>
          </a:p>
          <a:p>
            <a:pPr algn="just"/>
            <a:endParaRPr lang="en-US" sz="3800" dirty="0" smtClean="0"/>
          </a:p>
          <a:p>
            <a:pPr algn="just"/>
            <a:r>
              <a:rPr lang="en-US" sz="3800" dirty="0" smtClean="0"/>
              <a:t>Notional </a:t>
            </a:r>
            <a:r>
              <a:rPr lang="en-US" sz="3800" dirty="0"/>
              <a:t>revenue loss </a:t>
            </a:r>
            <a:r>
              <a:rPr lang="en-US" sz="3800" dirty="0" smtClean="0"/>
              <a:t>up to </a:t>
            </a:r>
            <a:r>
              <a:rPr lang="en-US" sz="3800" dirty="0"/>
              <a:t>Rs. 186.73 cr. </a:t>
            </a:r>
            <a:r>
              <a:rPr lang="en-US" sz="3800" dirty="0" smtClean="0"/>
              <a:t>(per company) and </a:t>
            </a:r>
            <a:r>
              <a:rPr lang="en-US" sz="3800" dirty="0"/>
              <a:t>cost </a:t>
            </a:r>
            <a:r>
              <a:rPr lang="en-US" sz="3800" dirty="0" smtClean="0"/>
              <a:t>overrun up to </a:t>
            </a:r>
            <a:r>
              <a:rPr lang="en-US" sz="3800" dirty="0"/>
              <a:t>Rs. 816 </a:t>
            </a:r>
            <a:r>
              <a:rPr lang="en-US" sz="3800" dirty="0" smtClean="0"/>
              <a:t>cr., (per company) </a:t>
            </a:r>
            <a:r>
              <a:rPr lang="en-US" sz="3800" dirty="0"/>
              <a:t>due to delay in </a:t>
            </a:r>
            <a:r>
              <a:rPr lang="en-US" sz="3800" dirty="0" smtClean="0"/>
              <a:t>commissioning</a:t>
            </a:r>
            <a:endParaRPr lang="en-US" sz="3800" dirty="0"/>
          </a:p>
          <a:p>
            <a:pPr algn="just"/>
            <a:endParaRPr lang="en-US" sz="3800" dirty="0" smtClean="0"/>
          </a:p>
          <a:p>
            <a:pPr algn="just"/>
            <a:r>
              <a:rPr lang="en-US" sz="3800" dirty="0" smtClean="0"/>
              <a:t>One-time </a:t>
            </a:r>
            <a:r>
              <a:rPr lang="en-US" sz="3800" dirty="0"/>
              <a:t>financial levy imposed on hydro plants as a result of unpredictable change in government regulation: </a:t>
            </a:r>
            <a:r>
              <a:rPr lang="en-US" sz="3800" dirty="0" smtClean="0"/>
              <a:t>Up to </a:t>
            </a:r>
            <a:r>
              <a:rPr lang="en-US" sz="3800" dirty="0"/>
              <a:t>Rs. 75 </a:t>
            </a:r>
            <a:r>
              <a:rPr lang="en-US" sz="3800" dirty="0" smtClean="0"/>
              <a:t>cr.  (per company)</a:t>
            </a:r>
            <a:endParaRPr lang="en-US" sz="3800" dirty="0"/>
          </a:p>
          <a:p>
            <a:pPr algn="just"/>
            <a:endParaRPr lang="en-US" sz="2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4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sessions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Tools and process of RIA</a:t>
            </a:r>
          </a:p>
          <a:p>
            <a:endParaRPr lang="en-US" sz="2200" dirty="0" smtClean="0"/>
          </a:p>
          <a:p>
            <a:r>
              <a:rPr lang="en-US" sz="2200" dirty="0" smtClean="0"/>
              <a:t>International experience on RIA</a:t>
            </a:r>
          </a:p>
          <a:p>
            <a:endParaRPr lang="en-US" sz="2200" dirty="0" smtClean="0"/>
          </a:p>
          <a:p>
            <a:r>
              <a:rPr lang="en-US" sz="2200" dirty="0" smtClean="0"/>
              <a:t>Case study on RIA</a:t>
            </a:r>
          </a:p>
          <a:p>
            <a:endParaRPr lang="en-US" sz="2200" dirty="0" smtClean="0"/>
          </a:p>
          <a:p>
            <a:r>
              <a:rPr lang="en-US" sz="2200" dirty="0" smtClean="0"/>
              <a:t>Institutionalising RIA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006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1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Outline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cs typeface="Times New Roman" pitchFamily="18" charset="0"/>
              </a:rPr>
              <a:t>What is RIA?</a:t>
            </a:r>
          </a:p>
          <a:p>
            <a:r>
              <a:rPr lang="en-US" sz="2200" dirty="0" smtClean="0">
                <a:cs typeface="Times New Roman" pitchFamily="18" charset="0"/>
              </a:rPr>
              <a:t>Elements of RIA</a:t>
            </a:r>
          </a:p>
          <a:p>
            <a:r>
              <a:rPr lang="en-US" sz="2200" dirty="0" smtClean="0">
                <a:cs typeface="Times New Roman" pitchFamily="18" charset="0"/>
              </a:rPr>
              <a:t>Need and significance of RIA</a:t>
            </a:r>
          </a:p>
          <a:p>
            <a:r>
              <a:rPr lang="en-US" sz="2200" dirty="0" smtClean="0">
                <a:cs typeface="Times New Roman" pitchFamily="18" charset="0"/>
              </a:rPr>
              <a:t>When to conduct RIA?</a:t>
            </a:r>
          </a:p>
          <a:p>
            <a:r>
              <a:rPr lang="en-US" sz="2200" dirty="0" smtClean="0">
                <a:cs typeface="Times New Roman" pitchFamily="18" charset="0"/>
              </a:rPr>
              <a:t>Need for RIA in India</a:t>
            </a:r>
          </a:p>
          <a:p>
            <a:r>
              <a:rPr lang="en-US" sz="2200" dirty="0" smtClean="0">
                <a:cs typeface="Times New Roman" pitchFamily="18" charset="0"/>
              </a:rPr>
              <a:t>CUTS initiatives on RIA</a:t>
            </a:r>
          </a:p>
          <a:p>
            <a:r>
              <a:rPr lang="en-US" sz="2200" dirty="0" smtClean="0">
                <a:cs typeface="Times New Roman" pitchFamily="18" charset="0"/>
              </a:rPr>
              <a:t>Key findings</a:t>
            </a:r>
          </a:p>
          <a:p>
            <a:r>
              <a:rPr lang="en-US" sz="2200" dirty="0" smtClean="0">
                <a:cs typeface="Times New Roman" pitchFamily="18" charset="0"/>
              </a:rPr>
              <a:t>Next sessions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6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RIA?</a:t>
            </a:r>
            <a:endParaRPr lang="en-US" b="1" dirty="0">
              <a:latin typeface="+mn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>
                <a:cs typeface="Times New Roman" pitchFamily="18" charset="0"/>
              </a:rPr>
              <a:t>RIA is a tool which examines and assesses </a:t>
            </a:r>
            <a:r>
              <a:rPr lang="en-US" sz="2200" dirty="0" smtClean="0">
                <a:cs typeface="Times New Roman" pitchFamily="18" charset="0"/>
              </a:rPr>
              <a:t>an </a:t>
            </a:r>
            <a:r>
              <a:rPr lang="en-US" sz="2200" b="1" dirty="0" smtClean="0">
                <a:cs typeface="Times New Roman" pitchFamily="18" charset="0"/>
              </a:rPr>
              <a:t>existing, new or changed policies, </a:t>
            </a:r>
            <a:r>
              <a:rPr lang="en-US" sz="2200" b="1" dirty="0">
                <a:cs typeface="Times New Roman" pitchFamily="18" charset="0"/>
              </a:rPr>
              <a:t>regulations and statutes</a:t>
            </a:r>
          </a:p>
          <a:p>
            <a:pPr marL="0" indent="0" algn="just">
              <a:buNone/>
            </a:pPr>
            <a:endParaRPr lang="en-US" sz="2200" dirty="0">
              <a:cs typeface="Times New Roman" pitchFamily="18" charset="0"/>
            </a:endParaRPr>
          </a:p>
          <a:p>
            <a:pPr algn="just"/>
            <a:r>
              <a:rPr lang="en-US" sz="2200" dirty="0">
                <a:cs typeface="Times New Roman" pitchFamily="18" charset="0"/>
              </a:rPr>
              <a:t>It measures the </a:t>
            </a:r>
            <a:r>
              <a:rPr lang="en-US" sz="2200" b="1" dirty="0" smtClean="0">
                <a:cs typeface="Times New Roman" pitchFamily="18" charset="0"/>
              </a:rPr>
              <a:t>benefits</a:t>
            </a:r>
            <a:r>
              <a:rPr lang="en-US" sz="2200" b="1" dirty="0">
                <a:cs typeface="Times New Roman" pitchFamily="18" charset="0"/>
              </a:rPr>
              <a:t>, costs and risks </a:t>
            </a:r>
            <a:r>
              <a:rPr lang="en-US" sz="2200" dirty="0">
                <a:cs typeface="Times New Roman" pitchFamily="18" charset="0"/>
              </a:rPr>
              <a:t>associated with a proposal </a:t>
            </a:r>
          </a:p>
          <a:p>
            <a:pPr marL="0" indent="0" algn="just">
              <a:buNone/>
            </a:pPr>
            <a:endParaRPr lang="en-US" sz="2200" dirty="0">
              <a:cs typeface="Times New Roman" pitchFamily="18" charset="0"/>
            </a:endParaRPr>
          </a:p>
          <a:p>
            <a:pPr algn="just"/>
            <a:r>
              <a:rPr lang="en-US" sz="2200" dirty="0">
                <a:cs typeface="Times New Roman" pitchFamily="18" charset="0"/>
              </a:rPr>
              <a:t>It is a </a:t>
            </a:r>
            <a:r>
              <a:rPr lang="en-US" sz="2200" b="1" dirty="0">
                <a:cs typeface="Times New Roman" pitchFamily="18" charset="0"/>
              </a:rPr>
              <a:t>comparative</a:t>
            </a:r>
            <a:r>
              <a:rPr lang="en-US" sz="2200" dirty="0">
                <a:cs typeface="Times New Roman" pitchFamily="18" charset="0"/>
              </a:rPr>
              <a:t> approach  </a:t>
            </a:r>
          </a:p>
          <a:p>
            <a:pPr marL="0" indent="0" algn="just">
              <a:buNone/>
            </a:pPr>
            <a:endParaRPr lang="en-US" sz="2200" dirty="0">
              <a:cs typeface="Times New Roman" pitchFamily="18" charset="0"/>
            </a:endParaRPr>
          </a:p>
          <a:p>
            <a:pPr algn="just"/>
            <a:r>
              <a:rPr lang="en-US" sz="2200" dirty="0">
                <a:cs typeface="Times New Roman" pitchFamily="18" charset="0"/>
              </a:rPr>
              <a:t>Overall aim is to ensure </a:t>
            </a:r>
            <a:r>
              <a:rPr lang="en-US" sz="2200" b="1" dirty="0">
                <a:cs typeface="Times New Roman" pitchFamily="18" charset="0"/>
              </a:rPr>
              <a:t>greatest net public </a:t>
            </a:r>
            <a:r>
              <a:rPr lang="en-US" sz="2200" b="1" dirty="0" smtClean="0">
                <a:cs typeface="Times New Roman" pitchFamily="18" charset="0"/>
              </a:rPr>
              <a:t>benefit</a:t>
            </a:r>
          </a:p>
          <a:p>
            <a:pPr algn="just"/>
            <a:endParaRPr lang="en-US" sz="2200" b="1" dirty="0">
              <a:cs typeface="Times New Roman" pitchFamily="18" charset="0"/>
            </a:endParaRPr>
          </a:p>
          <a:p>
            <a:pPr algn="just"/>
            <a:r>
              <a:rPr lang="en-US" sz="2200" dirty="0" smtClean="0">
                <a:cs typeface="Times New Roman" pitchFamily="18" charset="0"/>
              </a:rPr>
              <a:t>Not a substitute for decision making but can inform policy decisions</a:t>
            </a:r>
            <a:endParaRPr lang="en-US" sz="2200" dirty="0"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9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RIA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200" dirty="0" smtClean="0"/>
              <a:t>Clarity of </a:t>
            </a:r>
            <a:r>
              <a:rPr lang="en-US" sz="2200" b="1" dirty="0" smtClean="0"/>
              <a:t>objectives</a:t>
            </a:r>
            <a:r>
              <a:rPr lang="en-US" sz="2200" dirty="0" smtClean="0"/>
              <a:t> and tools/powers to achieve them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Use of scientifically developed tools like </a:t>
            </a:r>
            <a:r>
              <a:rPr lang="en-US" sz="2200" b="1" dirty="0" smtClean="0"/>
              <a:t>cost-benefit analysis</a:t>
            </a:r>
            <a:r>
              <a:rPr lang="en-US" sz="2200" dirty="0" smtClean="0"/>
              <a:t>, </a:t>
            </a:r>
            <a:r>
              <a:rPr lang="en-US" sz="2200" b="1" dirty="0" smtClean="0"/>
              <a:t>cost-effective analysis</a:t>
            </a:r>
            <a:r>
              <a:rPr lang="en-US" sz="2200" dirty="0" smtClean="0"/>
              <a:t> to select the most optimal alternative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Taking in account </a:t>
            </a:r>
            <a:r>
              <a:rPr lang="en-US" sz="2200" b="1" dirty="0" smtClean="0"/>
              <a:t>concerns of all stakeholders</a:t>
            </a:r>
            <a:r>
              <a:rPr lang="en-US" sz="2200" dirty="0" smtClean="0"/>
              <a:t> i.e. government, regulated entities, industry, consumers and society, through a structured consultation process 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b="1" dirty="0" smtClean="0"/>
              <a:t>Periodic review </a:t>
            </a:r>
            <a:r>
              <a:rPr lang="en-US" sz="2200" dirty="0" smtClean="0"/>
              <a:t>of regulations to facilitate course-correction</a:t>
            </a:r>
          </a:p>
          <a:p>
            <a:pPr algn="just"/>
            <a:endParaRPr lang="en-US" sz="2200" dirty="0"/>
          </a:p>
          <a:p>
            <a:pPr algn="just"/>
            <a:endParaRPr lang="en-US" sz="22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0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Need of RIA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400" dirty="0" smtClean="0">
                <a:cs typeface="Times New Roman" pitchFamily="18" charset="0"/>
              </a:rPr>
              <a:t>Assist </a:t>
            </a:r>
            <a:r>
              <a:rPr lang="en-US" sz="2400" dirty="0">
                <a:cs typeface="Times New Roman" pitchFamily="18" charset="0"/>
              </a:rPr>
              <a:t>the decision makers to choose </a:t>
            </a:r>
            <a:r>
              <a:rPr lang="en-US" sz="2400" b="1" dirty="0">
                <a:cs typeface="Times New Roman" pitchFamily="18" charset="0"/>
              </a:rPr>
              <a:t>systematically</a:t>
            </a:r>
            <a:r>
              <a:rPr lang="en-US" sz="2400" dirty="0">
                <a:cs typeface="Times New Roman" pitchFamily="18" charset="0"/>
              </a:rPr>
              <a:t> the most </a:t>
            </a:r>
            <a:r>
              <a:rPr lang="en-US" sz="2400" b="1" dirty="0">
                <a:cs typeface="Times New Roman" pitchFamily="18" charset="0"/>
              </a:rPr>
              <a:t>effective</a:t>
            </a:r>
            <a:r>
              <a:rPr lang="en-US" sz="2400" dirty="0">
                <a:cs typeface="Times New Roman" pitchFamily="18" charset="0"/>
              </a:rPr>
              <a:t> and </a:t>
            </a:r>
            <a:r>
              <a:rPr lang="en-US" sz="2400" b="1" dirty="0">
                <a:cs typeface="Times New Roman" pitchFamily="18" charset="0"/>
              </a:rPr>
              <a:t>efficient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policies. Eg. One-in, two-out policy (UK): Net reduction </a:t>
            </a:r>
            <a:r>
              <a:rPr lang="en-US" sz="2400" dirty="0" smtClean="0"/>
              <a:t>£</a:t>
            </a:r>
            <a:r>
              <a:rPr lang="en-US" sz="2400" dirty="0"/>
              <a:t>836 million </a:t>
            </a:r>
            <a:r>
              <a:rPr lang="en-US" sz="2400" dirty="0" smtClean="0"/>
              <a:t>in costs </a:t>
            </a:r>
            <a:r>
              <a:rPr lang="en-US" sz="2400" dirty="0"/>
              <a:t>to the </a:t>
            </a:r>
            <a:r>
              <a:rPr lang="en-US" sz="2400" dirty="0" smtClean="0"/>
              <a:t>business between 2010-2013</a:t>
            </a:r>
            <a:endParaRPr lang="en-US" sz="2400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cs typeface="Times New Roman" pitchFamily="18" charset="0"/>
            </a:endParaRPr>
          </a:p>
          <a:p>
            <a:pPr algn="just"/>
            <a:r>
              <a:rPr lang="en-US" sz="2400" dirty="0">
                <a:cs typeface="Times New Roman" pitchFamily="18" charset="0"/>
              </a:rPr>
              <a:t>Facilitates </a:t>
            </a:r>
            <a:r>
              <a:rPr lang="en-US" sz="2400" b="1" dirty="0">
                <a:cs typeface="Times New Roman" pitchFamily="18" charset="0"/>
              </a:rPr>
              <a:t>conformity</a:t>
            </a:r>
            <a:r>
              <a:rPr lang="en-US" sz="2400" dirty="0">
                <a:cs typeface="Times New Roman" pitchFamily="18" charset="0"/>
              </a:rPr>
              <a:t> of </a:t>
            </a:r>
            <a:r>
              <a:rPr lang="en-US" sz="2400" b="1" dirty="0">
                <a:cs typeface="Times New Roman" pitchFamily="18" charset="0"/>
              </a:rPr>
              <a:t>regulations</a:t>
            </a:r>
            <a:r>
              <a:rPr lang="en-US" sz="2400" dirty="0">
                <a:cs typeface="Times New Roman" pitchFamily="18" charset="0"/>
              </a:rPr>
              <a:t> with </a:t>
            </a:r>
            <a:r>
              <a:rPr lang="en-US" sz="2400" b="1" dirty="0">
                <a:cs typeface="Times New Roman" pitchFamily="18" charset="0"/>
              </a:rPr>
              <a:t>welfare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objectives</a:t>
            </a:r>
            <a:r>
              <a:rPr lang="en-US" sz="2400" dirty="0">
                <a:cs typeface="Times New Roman" pitchFamily="18" charset="0"/>
              </a:rPr>
              <a:t> and </a:t>
            </a:r>
            <a:r>
              <a:rPr lang="en-US" sz="2400" b="1" dirty="0">
                <a:cs typeface="Times New Roman" pitchFamily="18" charset="0"/>
              </a:rPr>
              <a:t>goals </a:t>
            </a:r>
            <a:r>
              <a:rPr lang="en-US" sz="2400" dirty="0">
                <a:cs typeface="Times New Roman" pitchFamily="18" charset="0"/>
              </a:rPr>
              <a:t>of diverse policies</a:t>
            </a:r>
          </a:p>
          <a:p>
            <a:pPr marL="0" indent="0" algn="just">
              <a:buNone/>
            </a:pPr>
            <a:endParaRPr lang="en-US" sz="2400" dirty="0">
              <a:cs typeface="Times New Roman" pitchFamily="18" charset="0"/>
            </a:endParaRPr>
          </a:p>
          <a:p>
            <a:pPr algn="just"/>
            <a:r>
              <a:rPr lang="en-US" sz="2400" dirty="0">
                <a:cs typeface="Times New Roman" pitchFamily="18" charset="0"/>
              </a:rPr>
              <a:t>Helps in </a:t>
            </a:r>
            <a:r>
              <a:rPr lang="en-US" sz="2400" b="1" dirty="0">
                <a:cs typeface="Times New Roman" pitchFamily="18" charset="0"/>
              </a:rPr>
              <a:t>prevention/ addressing </a:t>
            </a:r>
            <a:r>
              <a:rPr lang="en-US" sz="2400" dirty="0">
                <a:cs typeface="Times New Roman" pitchFamily="18" charset="0"/>
              </a:rPr>
              <a:t>of</a:t>
            </a:r>
            <a:r>
              <a:rPr lang="en-US" sz="2400" b="1" dirty="0">
                <a:cs typeface="Times New Roman" pitchFamily="18" charset="0"/>
              </a:rPr>
              <a:t> market </a:t>
            </a:r>
            <a:r>
              <a:rPr lang="en-US" sz="2400" dirty="0">
                <a:cs typeface="Times New Roman" pitchFamily="18" charset="0"/>
              </a:rPr>
              <a:t>and</a:t>
            </a:r>
            <a:r>
              <a:rPr lang="en-US" sz="2400" b="1" dirty="0">
                <a:cs typeface="Times New Roman" pitchFamily="18" charset="0"/>
              </a:rPr>
              <a:t> regulatory failure </a:t>
            </a:r>
          </a:p>
          <a:p>
            <a:pPr marL="0" indent="0" algn="just">
              <a:buNone/>
            </a:pPr>
            <a:endParaRPr lang="en-US" sz="2400" dirty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cs typeface="Times New Roman" pitchFamily="18" charset="0"/>
              </a:rPr>
              <a:t>Promotes </a:t>
            </a:r>
            <a:r>
              <a:rPr lang="en-US" sz="2400" b="1" dirty="0">
                <a:cs typeface="Times New Roman" pitchFamily="18" charset="0"/>
              </a:rPr>
              <a:t>good governance </a:t>
            </a:r>
            <a:r>
              <a:rPr lang="en-US" sz="2400" dirty="0" smtClean="0">
                <a:cs typeface="Times New Roman" pitchFamily="18" charset="0"/>
              </a:rPr>
              <a:t>and</a:t>
            </a:r>
            <a:r>
              <a:rPr lang="en-US" sz="2400" b="1" dirty="0" smtClean="0">
                <a:cs typeface="Times New Roman" pitchFamily="18" charset="0"/>
              </a:rPr>
              <a:t> accountability </a:t>
            </a:r>
            <a:r>
              <a:rPr lang="en-US" sz="2400" dirty="0" smtClean="0">
                <a:cs typeface="Times New Roman" pitchFamily="18" charset="0"/>
              </a:rPr>
              <a:t>through </a:t>
            </a:r>
            <a:r>
              <a:rPr lang="en-US" sz="2400" dirty="0">
                <a:cs typeface="Times New Roman" pitchFamily="18" charset="0"/>
              </a:rPr>
              <a:t>better </a:t>
            </a:r>
            <a:r>
              <a:rPr lang="en-US" sz="2400" dirty="0" smtClean="0">
                <a:cs typeface="Times New Roman" pitchFamily="18" charset="0"/>
              </a:rPr>
              <a:t>regulation. Eg. </a:t>
            </a:r>
            <a:r>
              <a:rPr lang="en-US" sz="2400" dirty="0"/>
              <a:t>£155 million annual costs to business have been </a:t>
            </a:r>
            <a:r>
              <a:rPr lang="en-US" sz="2400" dirty="0" smtClean="0"/>
              <a:t>removed through Red tape challenge (UK) </a:t>
            </a:r>
            <a:endParaRPr lang="en-US" sz="2400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b="1" dirty="0"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cs typeface="Times New Roman" pitchFamily="18" charset="0"/>
              </a:rPr>
              <a:t>Induces </a:t>
            </a:r>
            <a:r>
              <a:rPr lang="en-US" sz="2400" b="1" dirty="0">
                <a:cs typeface="Times New Roman" pitchFamily="18" charset="0"/>
              </a:rPr>
              <a:t>competition</a:t>
            </a:r>
            <a:r>
              <a:rPr lang="en-US" sz="2400" dirty="0">
                <a:cs typeface="Times New Roman" pitchFamily="18" charset="0"/>
              </a:rPr>
              <a:t> and </a:t>
            </a:r>
            <a:r>
              <a:rPr lang="en-US" sz="2400" b="1" dirty="0" smtClean="0">
                <a:cs typeface="Times New Roman" pitchFamily="18" charset="0"/>
              </a:rPr>
              <a:t>enhances competitiveness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Striking the right balance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3257420"/>
              </p:ext>
            </p:extLst>
          </p:nvPr>
        </p:nvGraphicFramePr>
        <p:xfrm>
          <a:off x="914400" y="1447800"/>
          <a:ext cx="7620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6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When to conduct RIA?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900796"/>
              </p:ext>
            </p:extLst>
          </p:nvPr>
        </p:nvGraphicFramePr>
        <p:xfrm>
          <a:off x="1066800" y="1676400"/>
          <a:ext cx="7086600" cy="2417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375308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Ex-ante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Ex-post</a:t>
                      </a:r>
                      <a:endParaRPr lang="en-GB" dirty="0"/>
                    </a:p>
                  </a:txBody>
                  <a:tcPr/>
                </a:tc>
              </a:tr>
              <a:tr h="175829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Identifies potentially anti-competitive, protectionist, welfare reducing, and sub-optimal regulations before enactment</a:t>
                      </a:r>
                    </a:p>
                    <a:p>
                      <a:pPr algn="just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R</a:t>
                      </a:r>
                      <a:r>
                        <a:rPr lang="en-US" sz="2200" baseline="0" dirty="0" smtClean="0"/>
                        <a:t>eview of existing policies and regulations and assessment if legislations are achieving their objectives, and suggesting suitable modifications </a:t>
                      </a:r>
                      <a:endParaRPr lang="en-GB" sz="2200" dirty="0" smtClean="0"/>
                    </a:p>
                    <a:p>
                      <a:pPr algn="just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66800" y="4495800"/>
            <a:ext cx="708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Both needed in developing countries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394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Developments at home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761992"/>
              </p:ext>
            </p:extLst>
          </p:nvPr>
        </p:nvGraphicFramePr>
        <p:xfrm>
          <a:off x="1066800" y="1676400"/>
          <a:ext cx="710184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0920"/>
                <a:gridCol w="3550920"/>
              </a:tblGrid>
              <a:tr h="278023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Ex-ante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Ex-post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0079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1. Draft Telecommunication Tariff (Sixtieth Amendment) Order, 2015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2. Draft circular on Card Payments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Limited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progress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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1. Recovery of Debts</a:t>
                      </a:r>
                      <a:r>
                        <a:rPr lang="en-US" sz="2200" baseline="0" dirty="0" smtClean="0"/>
                        <a:t> due to Banks and Financial Institutions Act, 1993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/>
                        <a:t>2. Environment Impact Assessment Notification, 2006</a:t>
                      </a:r>
                      <a:endParaRPr lang="en-GB" sz="2200" dirty="0" smtClean="0"/>
                    </a:p>
                    <a:p>
                      <a:pPr algn="just"/>
                      <a:endParaRPr lang="en-US" dirty="0" smtClean="0"/>
                    </a:p>
                    <a:p>
                      <a:pPr algn="just"/>
                      <a:r>
                        <a:rPr lang="en-US" b="1" dirty="0" smtClean="0"/>
                        <a:t>No progress </a:t>
                      </a:r>
                      <a:r>
                        <a:rPr lang="en-US" b="1" dirty="0" smtClean="0">
                          <a:sym typeface="Wingdings" pitchFamily="2" charset="2"/>
                        </a:rPr>
                        <a:t>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91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DRT Act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30DC-E407-4A47-8AA5-A2AF66AC9C90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200" i="1" dirty="0"/>
              <a:t>An Act to provide for the establishment of Tribunals for </a:t>
            </a:r>
            <a:r>
              <a:rPr lang="en-US" sz="2200" i="1" u="sng" dirty="0"/>
              <a:t>expeditious adjudication and recovery of debts due to banks and financial institutions</a:t>
            </a:r>
            <a:r>
              <a:rPr lang="en-US" sz="2200" i="1" dirty="0"/>
              <a:t> and for matters connected therewith or incidental thereto. </a:t>
            </a:r>
            <a:endParaRPr lang="en-US" sz="2200" i="1" dirty="0" smtClean="0"/>
          </a:p>
          <a:p>
            <a:pPr marL="0" indent="0" algn="just">
              <a:buNone/>
            </a:pPr>
            <a:endParaRPr lang="en-US" sz="2200" i="1" dirty="0"/>
          </a:p>
          <a:p>
            <a:pPr marL="0" indent="0" algn="just">
              <a:buNone/>
            </a:pPr>
            <a:r>
              <a:rPr lang="en-US" sz="2200" dirty="0"/>
              <a:t>A</a:t>
            </a:r>
            <a:r>
              <a:rPr lang="en-US" sz="2200" dirty="0" smtClean="0"/>
              <a:t>s </a:t>
            </a:r>
            <a:r>
              <a:rPr lang="en-US" sz="2200" dirty="0"/>
              <a:t>on 31 March 2014, 66,971 matters amounting to </a:t>
            </a:r>
            <a:r>
              <a:rPr lang="en-GB" sz="2200" dirty="0"/>
              <a:t>₹</a:t>
            </a:r>
            <a:r>
              <a:rPr lang="en-US" sz="2200" dirty="0"/>
              <a:t>1,415 billion are pending at DRTs</a:t>
            </a:r>
            <a:r>
              <a:rPr lang="en-US" sz="2200" dirty="0" smtClean="0"/>
              <a:t>.</a:t>
            </a:r>
          </a:p>
          <a:p>
            <a:pPr marL="0" indent="0" algn="just">
              <a:buNone/>
            </a:pPr>
            <a:endParaRPr lang="en-US" sz="2200" i="1" dirty="0"/>
          </a:p>
          <a:p>
            <a:pPr marL="0" indent="0" algn="ctr">
              <a:buNone/>
            </a:pPr>
            <a:r>
              <a:rPr lang="en-US" sz="2200" b="1" dirty="0"/>
              <a:t>NEED TO EVALUATE IF OBJECTIVES HAVE BEEN MET</a:t>
            </a:r>
          </a:p>
          <a:p>
            <a:pPr marL="0" indent="0" algn="just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3510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928</TotalTime>
  <Words>788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Session I:  Introduction to Regulatory Impact Assessment</vt:lpstr>
      <vt:lpstr>Outline</vt:lpstr>
      <vt:lpstr>What is RIA?</vt:lpstr>
      <vt:lpstr>Elements of RIA</vt:lpstr>
      <vt:lpstr>Need of RIA</vt:lpstr>
      <vt:lpstr>Striking the right balance</vt:lpstr>
      <vt:lpstr>When to conduct RIA?</vt:lpstr>
      <vt:lpstr>Developments at home</vt:lpstr>
      <vt:lpstr>DRT Act</vt:lpstr>
      <vt:lpstr>SARFAESI Act</vt:lpstr>
      <vt:lpstr>Need for RIA in India</vt:lpstr>
      <vt:lpstr>CUTS initiatives on RIA</vt:lpstr>
      <vt:lpstr>Key findings</vt:lpstr>
      <vt:lpstr>Next sessions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UPASANA</dc:creator>
  <cp:lastModifiedBy>SJ@CUTS</cp:lastModifiedBy>
  <cp:revision>207</cp:revision>
  <cp:lastPrinted>2015-03-21T08:59:27Z</cp:lastPrinted>
  <dcterms:created xsi:type="dcterms:W3CDTF">2013-03-15T10:51:01Z</dcterms:created>
  <dcterms:modified xsi:type="dcterms:W3CDTF">2015-04-06T09:44:44Z</dcterms:modified>
</cp:coreProperties>
</file>